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58" r:id="rId5"/>
    <p:sldId id="260" r:id="rId6"/>
    <p:sldId id="261" r:id="rId7"/>
    <p:sldId id="268" r:id="rId8"/>
    <p:sldId id="270" r:id="rId9"/>
    <p:sldId id="266" r:id="rId10"/>
    <p:sldId id="631" r:id="rId11"/>
    <p:sldId id="632" r:id="rId12"/>
    <p:sldId id="262" r:id="rId13"/>
    <p:sldId id="621" r:id="rId14"/>
    <p:sldId id="263" r:id="rId15"/>
    <p:sldId id="625" r:id="rId16"/>
    <p:sldId id="626" r:id="rId17"/>
    <p:sldId id="267" r:id="rId18"/>
    <p:sldId id="633" r:id="rId19"/>
    <p:sldId id="616" r:id="rId20"/>
    <p:sldId id="636" r:id="rId21"/>
    <p:sldId id="638" r:id="rId22"/>
    <p:sldId id="637" r:id="rId23"/>
    <p:sldId id="634" r:id="rId24"/>
    <p:sldId id="635" r:id="rId25"/>
    <p:sldId id="259" r:id="rId26"/>
  </p:sldIdLst>
  <p:sldSz cx="9144000" cy="6858000" type="screen4x3"/>
  <p:notesSz cx="9874250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DD1DE"/>
    <a:srgbClr val="E8EAEF"/>
    <a:srgbClr val="A5A5A5"/>
    <a:srgbClr val="A6A6A6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01" autoAdjust="0"/>
  </p:normalViewPr>
  <p:slideViewPr>
    <p:cSldViewPr>
      <p:cViewPr varScale="1">
        <p:scale>
          <a:sx n="80" d="100"/>
          <a:sy n="80" d="100"/>
        </p:scale>
        <p:origin x="8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5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B92FE-9474-483F-8DB9-AFADE5539795}" type="datetime1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© 2018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5" y="645661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EF29E-2275-4AD4-85BB-1A64B48EAF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72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3125" y="6456611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6C48-1BDB-489B-90ED-5BA449E5A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Zákon č. 378 upravuje klasifikaci pro LP GT a SBT</a:t>
            </a:r>
            <a:r>
              <a:rPr lang="cs-CZ"/>
              <a:t>, TI </a:t>
            </a:r>
            <a:r>
              <a:rPr lang="cs-CZ" dirty="0"/>
              <a:t>je přímo v nařízení.</a:t>
            </a:r>
          </a:p>
          <a:p>
            <a:r>
              <a:rPr lang="cs-CZ" dirty="0"/>
              <a:t>+ požadavky na registraci</a:t>
            </a:r>
          </a:p>
          <a:p>
            <a:endParaRPr lang="cs-CZ" dirty="0"/>
          </a:p>
          <a:p>
            <a:r>
              <a:rPr lang="cs-CZ" dirty="0"/>
              <a:t>V ČR poprvé definovány přípravky pro moderní terapii ve vyhlášce č. 228/2004 Sb., zahrnovaly přípravky pro genovou terapii a přípravky pro </a:t>
            </a:r>
            <a:r>
              <a:rPr lang="cs-CZ" dirty="0" err="1"/>
              <a:t>somato</a:t>
            </a:r>
            <a:r>
              <a:rPr lang="cs-CZ" dirty="0"/>
              <a:t>-buněčnou terapii.</a:t>
            </a:r>
          </a:p>
          <a:p>
            <a:pPr>
              <a:buNone/>
            </a:pPr>
            <a:r>
              <a:rPr lang="cs-CZ" dirty="0"/>
              <a:t>	← transpozice směrnice 2003/63/ES, kterou se mění směrnice Evropského parlamentu a Rady 2001/83/ES</a:t>
            </a:r>
          </a:p>
          <a:p>
            <a:endParaRPr lang="cs-CZ" dirty="0"/>
          </a:p>
          <a:p>
            <a:r>
              <a:rPr lang="cs-CZ" dirty="0"/>
              <a:t>Všechny členské státy měly možnost připomínkovat návrh Evropské komise připravovaného Nařízení pro LPMT, na SÚKL vznikl tým pro moderní terapii, kde byli jednak interní pracovníci SÚKL a jednak externí experti (AV ČR, fakulty…)</a:t>
            </a:r>
          </a:p>
          <a:p>
            <a:r>
              <a:rPr lang="cs-CZ" dirty="0"/>
              <a:t>Po vstupu Nařízení v platnost – nominace členů CAT za ČR</a:t>
            </a:r>
          </a:p>
          <a:p>
            <a:endParaRPr lang="cs-CZ" dirty="0"/>
          </a:p>
          <a:p>
            <a:r>
              <a:rPr lang="cs-CZ" dirty="0"/>
              <a:t>Nařízení Evropského parlamentu a Rady(ES) č. 1394/2007 o léčivých přípravcích pro moderní terapii a o změně směrnice 2001/83/ES a nařízení (ES) č. 726/2004 (TI)</a:t>
            </a:r>
          </a:p>
          <a:p>
            <a:r>
              <a:rPr lang="cs-CZ" dirty="0"/>
              <a:t>část IV přílohy I směrnice 2001/83/ES (LPGT a LPBT)</a:t>
            </a:r>
          </a:p>
          <a:p>
            <a:r>
              <a:rPr lang="cs-CZ" dirty="0"/>
              <a:t>doporučení EMA (právně nezávazné) „</a:t>
            </a:r>
            <a:r>
              <a:rPr lang="cs-CZ" dirty="0" err="1"/>
              <a:t>guidelines</a:t>
            </a:r>
            <a:r>
              <a:rPr lang="cs-CZ" dirty="0"/>
              <a:t>“</a:t>
            </a:r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814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 obnově, opravě nebo nahrazení lidských tkání</a:t>
            </a:r>
          </a:p>
          <a:p>
            <a:r>
              <a:rPr lang="cs-CZ" dirty="0"/>
              <a:t>Buňky jsou upravené (podstatně manipulovány </a:t>
            </a:r>
            <a:r>
              <a:rPr lang="cs-CZ" i="1" u="sng" dirty="0"/>
              <a:t>nebo</a:t>
            </a:r>
            <a:r>
              <a:rPr lang="cs-CZ" dirty="0"/>
              <a:t> nejsou určeny k použití ve stejné základní funkci)</a:t>
            </a:r>
          </a:p>
          <a:p>
            <a:r>
              <a:rPr lang="cs-CZ" dirty="0"/>
              <a:t>Vždy musí obsahovat buňky nebo tkáně lidského nebo zvířecího původu (životaschopné nebo neživotaschopné)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Rozdíl je v mechanismu účinku</a:t>
            </a:r>
          </a:p>
          <a:p>
            <a:endParaRPr lang="cs-CZ" dirty="0"/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Co není: Autologní kolagen derivovaný z lidské tukové tkáně - Neobsahuje buňky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26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 již nejsou registrované.</a:t>
            </a:r>
          </a:p>
          <a:p>
            <a:endParaRPr lang="cs-CZ" dirty="0"/>
          </a:p>
          <a:p>
            <a:r>
              <a:rPr lang="cs-CZ" dirty="0" err="1"/>
              <a:t>Holoclar</a:t>
            </a:r>
            <a:r>
              <a:rPr lang="cs-CZ" dirty="0"/>
              <a:t> – první přípravek založený na kmenových buňkách, v tomto případě </a:t>
            </a:r>
            <a:r>
              <a:rPr lang="cs-CZ" dirty="0" err="1"/>
              <a:t>limbálních</a:t>
            </a:r>
            <a:r>
              <a:rPr lang="cs-CZ" dirty="0"/>
              <a:t> kmenových bb z oka</a:t>
            </a:r>
          </a:p>
          <a:p>
            <a:endParaRPr lang="cs-CZ" dirty="0"/>
          </a:p>
          <a:p>
            <a:r>
              <a:rPr lang="cs-CZ" b="1" dirty="0" err="1"/>
              <a:t>Spherox</a:t>
            </a:r>
            <a:endParaRPr lang="cs-CZ" b="1" dirty="0"/>
          </a:p>
          <a:p>
            <a:r>
              <a:rPr lang="cs-CZ" dirty="0"/>
              <a:t>Sféroidy lidských autologních chondrocytů v matečném médiu pro implantaci suspendované v izotonickém roztoku chloridu sodného </a:t>
            </a:r>
          </a:p>
          <a:p>
            <a:r>
              <a:rPr lang="cs-CZ" dirty="0"/>
              <a:t>Náprava symptomatických defektů kloubní chrupavky femorálního kondylu a kolenní čéšky (stupeň III nebo IV podle ICRS) s defektem o velikosti až 10 cm</a:t>
            </a:r>
            <a:r>
              <a:rPr lang="cs-CZ" baseline="30000" dirty="0"/>
              <a:t>2 </a:t>
            </a:r>
            <a:r>
              <a:rPr lang="cs-CZ" dirty="0"/>
              <a:t>u dospělých</a:t>
            </a:r>
          </a:p>
          <a:p>
            <a:r>
              <a:rPr lang="cs-CZ" dirty="0"/>
              <a:t>Datum registrace v EU: 10. 7. 2017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937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UST-37</a:t>
            </a:r>
          </a:p>
          <a:p>
            <a:r>
              <a:rPr lang="cs-CZ" dirty="0"/>
              <a:t>SLP - Dle výkladu evropské komise by neměl být tento režim aplikovatelný pro LPMT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434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Nejvíce protinádorová imunoterapie.</a:t>
            </a:r>
          </a:p>
          <a:p>
            <a:r>
              <a:rPr lang="cs-CZ" dirty="0"/>
              <a:t>Ale i třeba ortopedie.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866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Guidelines</a:t>
            </a:r>
            <a:r>
              <a:rPr lang="cs-CZ" dirty="0"/>
              <a:t> najdete na stránkách EMA.</a:t>
            </a:r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264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Zatím draft verze.</a:t>
            </a:r>
          </a:p>
          <a:p>
            <a:r>
              <a:rPr lang="cs-CZ" dirty="0"/>
              <a:t>Důraz na sledování </a:t>
            </a:r>
            <a:r>
              <a:rPr lang="cs-CZ" dirty="0" err="1"/>
              <a:t>tumorigenicity</a:t>
            </a:r>
            <a:r>
              <a:rPr lang="cs-CZ" dirty="0"/>
              <a:t>.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068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Novinka pro SVP.</a:t>
            </a:r>
          </a:p>
          <a:p>
            <a:r>
              <a:rPr lang="cs-CZ" dirty="0"/>
              <a:t>Nově  požadováno posouzení rizik.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805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Nově  požadováno posouzení rizik.</a:t>
            </a:r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27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Kombinovaný LPMT – ZP je integrální součástí LP a </a:t>
            </a:r>
            <a:r>
              <a:rPr lang="cs-CZ" dirty="0" err="1"/>
              <a:t>fce</a:t>
            </a:r>
            <a:r>
              <a:rPr lang="cs-CZ" dirty="0"/>
              <a:t> buněčné komponenty v konečném produktu je hlavní</a:t>
            </a:r>
          </a:p>
          <a:p>
            <a:endParaRPr lang="cs-CZ" dirty="0"/>
          </a:p>
          <a:p>
            <a:r>
              <a:rPr lang="cs-CZ" dirty="0"/>
              <a:t>Kritéria pro zařazení mezi LPMT</a:t>
            </a:r>
          </a:p>
          <a:p>
            <a:r>
              <a:rPr lang="cs-CZ" dirty="0"/>
              <a:t>Jedná se o léčivý přípravek?</a:t>
            </a:r>
          </a:p>
          <a:p>
            <a:r>
              <a:rPr lang="cs-CZ" dirty="0"/>
              <a:t>Obsahuje životaschopné buňky?</a:t>
            </a:r>
          </a:p>
          <a:p>
            <a:r>
              <a:rPr lang="cs-CZ" dirty="0"/>
              <a:t>Jsou tyto buňky podstatně manipulované?</a:t>
            </a:r>
          </a:p>
          <a:p>
            <a:r>
              <a:rPr lang="cs-CZ" dirty="0"/>
              <a:t>Jsou tyto buňky použity ve stejné základní funkci?</a:t>
            </a:r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Podstatná manipulace = jiná, než ta, která je uvedena v příloze 1 nařízení 1394/2007</a:t>
            </a:r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672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Rekombinantní  nukleová kyselina (</a:t>
            </a:r>
            <a:r>
              <a:rPr lang="cs-CZ" dirty="0" err="1"/>
              <a:t>rNA</a:t>
            </a:r>
            <a:r>
              <a:rPr lang="cs-CZ" dirty="0"/>
              <a:t>)</a:t>
            </a:r>
          </a:p>
          <a:p>
            <a:r>
              <a:rPr lang="cs-CZ" dirty="0"/>
              <a:t>K regulaci, opravě, výměně, doplnění nebo  odstranění  genetické sekvence, </a:t>
            </a:r>
          </a:p>
          <a:p>
            <a:r>
              <a:rPr lang="cs-CZ" dirty="0"/>
              <a:t>Účinek se vztažen přímo na sekvenci  </a:t>
            </a:r>
            <a:r>
              <a:rPr lang="cs-CZ" dirty="0" err="1"/>
              <a:t>rNA</a:t>
            </a:r>
            <a:r>
              <a:rPr lang="cs-CZ" dirty="0"/>
              <a:t>  nebo       na produkt genetické exprese této sekvence</a:t>
            </a:r>
          </a:p>
          <a:p>
            <a:r>
              <a:rPr lang="cs-CZ" dirty="0"/>
              <a:t>Vakcíny (proti infekčním onemocněním) jsou vyňaty </a:t>
            </a:r>
          </a:p>
          <a:p>
            <a:endParaRPr lang="cs-CZ" dirty="0"/>
          </a:p>
          <a:p>
            <a:r>
              <a:rPr lang="cs-CZ" dirty="0"/>
              <a:t>Většina GT jsou buď geneticky modifikované lidské bb. Nebo jsou na bázi virového vektoru.</a:t>
            </a:r>
          </a:p>
          <a:p>
            <a:r>
              <a:rPr lang="cs-CZ" dirty="0"/>
              <a:t>2 kategorie – nukleová kyselina ve formě </a:t>
            </a:r>
            <a:r>
              <a:rPr lang="cs-CZ" dirty="0" err="1"/>
              <a:t>plasmidu</a:t>
            </a:r>
            <a:r>
              <a:rPr lang="cs-CZ" dirty="0"/>
              <a:t>, nebo geneticky modifikovaný organismus</a:t>
            </a:r>
          </a:p>
          <a:p>
            <a:r>
              <a:rPr lang="cs-CZ" dirty="0"/>
              <a:t>Registrované jen gen. </a:t>
            </a:r>
            <a:r>
              <a:rPr lang="cs-CZ" dirty="0" err="1"/>
              <a:t>Modif</a:t>
            </a:r>
            <a:r>
              <a:rPr lang="cs-CZ" dirty="0"/>
              <a:t>. </a:t>
            </a:r>
            <a:r>
              <a:rPr lang="cs-CZ" dirty="0" err="1"/>
              <a:t>Lids</a:t>
            </a:r>
            <a:r>
              <a:rPr lang="cs-CZ" dirty="0"/>
              <a:t>. Bb. Nebo vektory, z nich se objevují AVV a </a:t>
            </a:r>
            <a:r>
              <a:rPr lang="cs-CZ" dirty="0" err="1"/>
              <a:t>lentivirové</a:t>
            </a:r>
            <a:r>
              <a:rPr lang="cs-CZ" dirty="0"/>
              <a:t> vektory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025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Světlý řádek poukazuje na vypršení nebo stažení registrace.</a:t>
            </a:r>
          </a:p>
          <a:p>
            <a:r>
              <a:rPr lang="cs-CZ" dirty="0" err="1"/>
              <a:t>Glybera</a:t>
            </a:r>
            <a:r>
              <a:rPr lang="cs-CZ" dirty="0"/>
              <a:t> – držitel nepožádal o prodloužení registrace</a:t>
            </a:r>
          </a:p>
          <a:p>
            <a:r>
              <a:rPr lang="cs-CZ" dirty="0"/>
              <a:t>- Historicky první registrovaný přípravek MT</a:t>
            </a:r>
          </a:p>
          <a:p>
            <a:pPr marL="171450" indent="-171450">
              <a:buFontTx/>
              <a:buChar char="-"/>
            </a:pPr>
            <a:r>
              <a:rPr lang="cs-CZ" dirty="0"/>
              <a:t>Jedná se o gen </a:t>
            </a:r>
            <a:r>
              <a:rPr lang="cs-CZ" dirty="0" err="1"/>
              <a:t>por</a:t>
            </a:r>
            <a:r>
              <a:rPr lang="cs-CZ" dirty="0"/>
              <a:t> LP lipázu</a:t>
            </a:r>
          </a:p>
          <a:p>
            <a:pPr marL="0" indent="0">
              <a:buFontTx/>
              <a:buNone/>
            </a:pPr>
            <a:r>
              <a:rPr lang="cs-CZ" dirty="0" err="1"/>
              <a:t>Imlygic</a:t>
            </a:r>
            <a:r>
              <a:rPr lang="cs-CZ" dirty="0"/>
              <a:t> – kategorie tzv. </a:t>
            </a:r>
            <a:r>
              <a:rPr lang="cs-CZ" dirty="0" err="1"/>
              <a:t>onkolytické</a:t>
            </a:r>
            <a:r>
              <a:rPr lang="cs-CZ" dirty="0"/>
              <a:t> terapie – dvojí mechanismus účinku – jednak rozpad nádorových buněk a také aktivací imunitního systému</a:t>
            </a:r>
          </a:p>
          <a:p>
            <a:pPr marL="0" indent="0">
              <a:buFontTx/>
              <a:buNone/>
            </a:pPr>
            <a:r>
              <a:rPr lang="cs-CZ" dirty="0" err="1"/>
              <a:t>Strimvelis</a:t>
            </a:r>
            <a:r>
              <a:rPr lang="cs-CZ" dirty="0"/>
              <a:t> – gen pro ADA, u onemocnění dochází k toxickým koncentracím  adenosinu, vnesením genu dojde k úpravě</a:t>
            </a:r>
          </a:p>
          <a:p>
            <a:pPr marL="0" indent="0">
              <a:buFontTx/>
              <a:buNone/>
            </a:pPr>
            <a:r>
              <a:rPr lang="cs-CZ" dirty="0"/>
              <a:t>Pro zajímavost – ADA-SCID bylo nejdříve zkoumané genetické onemocnění</a:t>
            </a:r>
          </a:p>
          <a:p>
            <a:pPr marL="0" indent="0">
              <a:buFontTx/>
              <a:buNone/>
            </a:pPr>
            <a:r>
              <a:rPr lang="cs-CZ" dirty="0" err="1"/>
              <a:t>Kymriah</a:t>
            </a:r>
            <a:r>
              <a:rPr lang="cs-CZ" dirty="0"/>
              <a:t> – průlomový přípravek na bázi chimérického receptoru (CAR-T cell), v rámci vývoje těchto přípravků se neobešlo bez komplikací, výskyt úmrtí pacientů, při podání musí být záchranná léčba proti cytokinové bouři </a:t>
            </a:r>
            <a:r>
              <a:rPr lang="cs-CZ" dirty="0" err="1"/>
              <a:t>Tocilizumab</a:t>
            </a:r>
            <a:endParaRPr lang="cs-CZ" dirty="0"/>
          </a:p>
          <a:p>
            <a:pPr marL="0" indent="0">
              <a:buFontTx/>
              <a:buNone/>
            </a:pPr>
            <a:r>
              <a:rPr lang="cs-CZ" dirty="0"/>
              <a:t>Další minimálně jeden další podobný produkt je v </a:t>
            </a:r>
            <a:r>
              <a:rPr lang="cs-CZ" dirty="0" err="1"/>
              <a:t>pipeline</a:t>
            </a:r>
            <a:r>
              <a:rPr lang="cs-CZ" dirty="0"/>
              <a:t> EMA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370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se v rámci přípravku vyskytuje geneticky modifikovaný organismus, tak tento </a:t>
            </a:r>
            <a:r>
              <a:rPr lang="cs-CZ"/>
              <a:t>přípravek podléhá také regulaci MŽP.</a:t>
            </a:r>
            <a:endParaRPr lang="cs-CZ" dirty="0"/>
          </a:p>
          <a:p>
            <a:r>
              <a:rPr lang="cs-CZ" dirty="0"/>
              <a:t>MŽP se vyjadřuje k dopadům na životní prostředí. Vyjadřuje se k přípravkům v rámci KH.</a:t>
            </a:r>
          </a:p>
          <a:p>
            <a:r>
              <a:rPr lang="cs-CZ" dirty="0"/>
              <a:t>Např. GT založená na bázi </a:t>
            </a:r>
            <a:r>
              <a:rPr lang="cs-CZ" dirty="0" err="1"/>
              <a:t>plasmidů</a:t>
            </a:r>
            <a:r>
              <a:rPr lang="cs-CZ" dirty="0"/>
              <a:t>, které se nereplikují a neintegrují – z hlediska definice GT, ale nejsou regulovány MŽP jako GMO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278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Celá sada dokumentů.</a:t>
            </a:r>
          </a:p>
          <a:p>
            <a:r>
              <a:rPr lang="cs-CZ" dirty="0"/>
              <a:t>V případě KH doporučeno předkládání žádosti paralelně nebo v předstihu, bez povolení MŽP nelze schválit KH.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495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Společné formuláře – pro AAV, na geneticky </a:t>
            </a:r>
            <a:r>
              <a:rPr lang="cs-CZ" dirty="0" err="1"/>
              <a:t>modif</a:t>
            </a:r>
            <a:r>
              <a:rPr lang="cs-CZ" dirty="0"/>
              <a:t>. Bb.</a:t>
            </a:r>
          </a:p>
          <a:p>
            <a:r>
              <a:rPr lang="cs-CZ" dirty="0"/>
              <a:t>V </a:t>
            </a:r>
            <a:r>
              <a:rPr lang="cs-CZ" dirty="0" err="1"/>
              <a:t>řijnu</a:t>
            </a:r>
            <a:r>
              <a:rPr lang="cs-CZ" dirty="0"/>
              <a:t> nové otázky a odpovědi, části přijala i ČR</a:t>
            </a:r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77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Léčebný efekt na základě farmakologického, imunologického  nebo  metabolického působení</a:t>
            </a:r>
          </a:p>
          <a:p>
            <a:r>
              <a:rPr lang="cs-CZ" dirty="0"/>
              <a:t>Buňky jsou podstatně manipulovány </a:t>
            </a:r>
            <a:r>
              <a:rPr lang="cs-CZ" i="1" u="sng" dirty="0"/>
              <a:t>nebo</a:t>
            </a:r>
            <a:r>
              <a:rPr lang="cs-CZ" dirty="0"/>
              <a:t> nejsou určeny k použití ve stejné základní funkci</a:t>
            </a:r>
          </a:p>
          <a:p>
            <a:r>
              <a:rPr lang="cs-CZ" dirty="0"/>
              <a:t>Podstatná manipulace = jiná, než ta, která je uvedena v příloze 1 nařízení 1394/2007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Nepodstatná manipulace: </a:t>
            </a:r>
            <a:r>
              <a:rPr lang="cs-CZ" sz="1200" dirty="0"/>
              <a:t>Řezání, rozmělňování, tvarování, odstřeďování, namáčení v antibiotických nebo antimikrobiálních roztocích, sterilizace, ozařování, oddělení, zahušťování nebo čištění buněk, filtrování, </a:t>
            </a:r>
            <a:r>
              <a:rPr lang="cs-CZ" sz="1200" dirty="0" err="1"/>
              <a:t>lyofilizace</a:t>
            </a:r>
            <a:r>
              <a:rPr lang="cs-CZ" sz="1200" dirty="0"/>
              <a:t>, zmrazení, kryokonzervace, vitrifikace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/>
          </a:p>
          <a:p>
            <a:r>
              <a:rPr lang="cs-CZ"/>
              <a:t>Příklad, co není LPBT</a:t>
            </a:r>
          </a:p>
          <a:p>
            <a:r>
              <a:rPr lang="cs-CZ" dirty="0"/>
              <a:t>Transplantace Langerhansových ostrůvků</a:t>
            </a:r>
          </a:p>
          <a:p>
            <a:r>
              <a:rPr lang="cs-CZ" dirty="0"/>
              <a:t>Není podstatná manipulace, použity ve stejné základní funkci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dirty="0"/>
          </a:p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61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SBT není registrovaná žádná, u obou stažena registrace.</a:t>
            </a:r>
          </a:p>
          <a:p>
            <a:r>
              <a:rPr lang="cs-CZ" dirty="0"/>
              <a:t>Byl </a:t>
            </a:r>
            <a:r>
              <a:rPr lang="cs-CZ" dirty="0" err="1"/>
              <a:t>zalmoxis</a:t>
            </a:r>
            <a:r>
              <a:rPr lang="cs-CZ" dirty="0"/>
              <a:t> – nesplnil podmínky podmínečného schválení</a:t>
            </a:r>
          </a:p>
          <a:p>
            <a:pPr marL="171450" indent="-171450">
              <a:buFontTx/>
              <a:buChar char="-"/>
            </a:pPr>
            <a:r>
              <a:rPr lang="cs-CZ" dirty="0"/>
              <a:t>Geneticky modifikované buňky, ale EMOU zařazen mezi SCT, protože vnesená genetická informace nebyla vztažena k léčebnému účinku léčby</a:t>
            </a:r>
          </a:p>
          <a:p>
            <a:pPr marL="171450" indent="-171450">
              <a:buFontTx/>
              <a:buChar char="-"/>
            </a:pPr>
            <a:r>
              <a:rPr lang="cs-CZ" dirty="0" err="1"/>
              <a:t>Zalmoxis</a:t>
            </a:r>
            <a:r>
              <a:rPr lang="cs-CZ" dirty="0"/>
              <a:t> alogenní T-lymfocyty geneticky modifikované retrovirovým vektorem, který kóduje zkrácenou formu receptoru pro humánní nervový </a:t>
            </a:r>
            <a:r>
              <a:rPr lang="cs-CZ" dirty="0" err="1"/>
              <a:t>růstivý</a:t>
            </a:r>
            <a:r>
              <a:rPr lang="cs-CZ" dirty="0"/>
              <a:t> faktor s nízkou afinitou a </a:t>
            </a:r>
            <a:r>
              <a:rPr lang="cs-CZ" dirty="0" err="1"/>
              <a:t>thymidinkinázu</a:t>
            </a:r>
            <a:r>
              <a:rPr lang="cs-CZ" dirty="0"/>
              <a:t> viru herpes simplex 1 k </a:t>
            </a:r>
            <a:r>
              <a:rPr lang="cs-CZ" dirty="0" err="1"/>
              <a:t>adj</a:t>
            </a:r>
            <a:r>
              <a:rPr lang="cs-CZ" dirty="0"/>
              <a:t>. Terapii při transplantaci </a:t>
            </a:r>
            <a:r>
              <a:rPr lang="cs-CZ" dirty="0" err="1"/>
              <a:t>haploidentických</a:t>
            </a:r>
            <a:r>
              <a:rPr lang="cs-CZ" dirty="0"/>
              <a:t> hematopoetických kmenových buněk u dospělých pacientů s vysoce rizikovými hematologickými malignitami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Provenge</a:t>
            </a:r>
            <a:r>
              <a:rPr lang="cs-CZ" dirty="0"/>
              <a:t> – protinádorová imunoterapie – nesprávně protinádorové vakcíny</a:t>
            </a:r>
          </a:p>
          <a:p>
            <a:pPr marL="171450" indent="-171450">
              <a:buFontTx/>
              <a:buChar char="-"/>
            </a:pPr>
            <a:r>
              <a:rPr lang="cs-CZ" dirty="0"/>
              <a:t>Založeno na dendritických buňkách</a:t>
            </a:r>
          </a:p>
          <a:p>
            <a:pPr marL="171450" indent="-171450">
              <a:buFontTx/>
              <a:buChar char="-"/>
            </a:pPr>
            <a:r>
              <a:rPr lang="cs-CZ" dirty="0"/>
              <a:t>Velké množství KH u nás, ca ovaria, prostaty</a:t>
            </a:r>
          </a:p>
          <a:p>
            <a:pPr marL="0" indent="0">
              <a:buFontTx/>
              <a:buNone/>
            </a:pPr>
            <a:endParaRPr lang="cs-CZ" dirty="0"/>
          </a:p>
          <a:p>
            <a:r>
              <a:rPr lang="cs-CZ" b="1" dirty="0" err="1"/>
              <a:t>Provenge</a:t>
            </a:r>
            <a:endParaRPr lang="cs-CZ" dirty="0"/>
          </a:p>
          <a:p>
            <a:r>
              <a:rPr lang="cs-CZ" dirty="0"/>
              <a:t>autologní mononukleární buňky z periferní krve aktivované PAP-GM-CSF, určené pro léčbu metastatického, kastrát rezistentního karcinomu prostaty </a:t>
            </a:r>
          </a:p>
          <a:p>
            <a:r>
              <a:rPr lang="cs-CZ" dirty="0"/>
              <a:t>Podstatná manipulace </a:t>
            </a:r>
          </a:p>
          <a:p>
            <a:r>
              <a:rPr lang="pl-PL" dirty="0"/>
              <a:t>Registrace v EU 6. 9. 2013, 6. 5. 2015 stažena registrace</a:t>
            </a:r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144D317-F13D-4C47-AFBA-FB71C40A12E4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2018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89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1440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AEAB3-729E-4174-95AF-D3FAF4EE2124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D10-E2D7-4102-8CCC-98C91C63E387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C5B6-1D73-4B0E-AFDC-6C0CEBDBE401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1440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F5A5-0BC2-4567-A0F0-A3C2A9BAC8CC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6279-E5CD-4332-891A-12E7B6AFBA68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C08F-FA30-4C3D-83C4-C5353C7E69D7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24D2-E4F4-4049-BFBA-80B6E3C5FBBB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32000"/>
            <a:ext cx="4040188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43934"/>
            <a:ext cx="4040188" cy="3339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32000"/>
            <a:ext cx="4041775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43934"/>
            <a:ext cx="4041775" cy="33393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F707C-7BDB-4AAF-87B5-B5CFE115F911}" type="datetime1">
              <a:rPr lang="cs-CZ" smtClean="0"/>
              <a:t>14.11.2019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1B1D-32E5-48E6-9D80-641C6FD7217D}" type="datetime1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671-76E2-4103-9137-4909423FE5DC}" type="datetime1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1"/>
            <a:ext cx="5111750" cy="51393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48326"/>
            <a:ext cx="3008313" cy="39709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2CED-A9B9-4CB4-9CFB-E3E9C454D09F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11DB-774F-40DE-A0F9-BF7F8BC22D9D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6388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7AF6-08E6-41C5-9180-1379ED4212E8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0729-CE21-41E8-9BE4-B56F7DF20622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13716-C1E4-4B3C-862C-FEEE4561F7DE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695B-8075-40FE-B48B-FAB2F6F286E5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593447"/>
            <a:ext cx="4038600" cy="36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467D-68E6-42D1-9957-8BCFAD6155D1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232000"/>
            <a:ext cx="4040188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854800"/>
            <a:ext cx="4040188" cy="33645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32000"/>
            <a:ext cx="4041775" cy="61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854800"/>
            <a:ext cx="4041775" cy="33645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339D0-5985-4355-B79A-9C8530254698}" type="datetime1">
              <a:rPr lang="cs-CZ" smtClean="0"/>
              <a:t>14.11.2019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B4BE-10A5-4894-BD69-087A672845A4}" type="datetime1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C-B5B5-4EB8-8DF2-8428783DE37B}" type="datetime1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1"/>
            <a:ext cx="5111750" cy="51393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48326"/>
            <a:ext cx="3008313" cy="39709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481C-2A5E-4FBA-B30B-0DC376A2D643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6388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041-6BA1-4F8D-9546-1C5255268115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1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44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520000"/>
            <a:ext cx="82296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B25769D-A620-4145-9B20-4A48DEAF561A}" type="datetime1">
              <a:rPr lang="cs-CZ" smtClean="0"/>
              <a:t>14.11.2019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400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57200" y="457200"/>
            <a:ext cx="1440000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44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520000"/>
            <a:ext cx="8229600" cy="36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DCB01D6-6936-41A3-99CA-BD254FE8DE30}" type="datetime1">
              <a:rPr lang="cs-CZ" smtClean="0"/>
              <a:t>14.11.2019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127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="0">
                <a:solidFill>
                  <a:schemeClr val="bg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1" y="457200"/>
            <a:ext cx="1439998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a.europa.e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SÚKL - logo 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3676" y="2942843"/>
            <a:ext cx="3596647" cy="972314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84A8-C506-466F-B28A-BBF9F8E56782}" type="datetime1">
              <a:rPr lang="cs-CZ" smtClean="0">
                <a:solidFill>
                  <a:schemeClr val="bg1"/>
                </a:solidFill>
              </a:rPr>
              <a:t>14.11.2019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>
                <a:solidFill>
                  <a:schemeClr val="bg1"/>
                </a:solidFill>
              </a:rPr>
              <a:t>© 2019  STÁTNÍ ÚSTAV PRO KONTROLU LÉČIV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8CEB39-7E2E-4F35-AB22-46986FAA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3113-0E1F-4A5B-8DC9-79899CDF4D2B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Geneticky modifikované organismy (</a:t>
            </a:r>
            <a:r>
              <a:rPr lang="cs-CZ" dirty="0" err="1"/>
              <a:t>GMO</a:t>
            </a:r>
            <a:r>
              <a:rPr lang="cs-CZ" dirty="0"/>
              <a:t>)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F967EBDB-5A5D-41F7-A835-ACE5438E9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785578"/>
              </p:ext>
            </p:extLst>
          </p:nvPr>
        </p:nvGraphicFramePr>
        <p:xfrm>
          <a:off x="2676522" y="6125658"/>
          <a:ext cx="6463721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3721">
                  <a:extLst>
                    <a:ext uri="{9D8B030D-6E8A-4147-A177-3AD203B41FA5}">
                      <a16:colId xmlns:a16="http://schemas.microsoft.com/office/drawing/2014/main" val="483663682"/>
                    </a:ext>
                  </a:extLst>
                </a:gridCol>
              </a:tblGrid>
              <a:tr h="153850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https://ec.europa.eu/health/sites/health/files/files/advtherapies/docs/gmcells_qa_en.pdf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99457"/>
                  </a:ext>
                </a:extLst>
              </a:tr>
            </a:tbl>
          </a:graphicData>
        </a:graphic>
      </p:graphicFrame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0E64CE-1D75-4F49-8E4D-A3C5D541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95A03A0-F338-408C-8F5B-6D41FA87D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435" y="1005254"/>
            <a:ext cx="5992565" cy="487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1652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219342" y="878025"/>
            <a:ext cx="8978915" cy="114300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Léčivé přípravky pro </a:t>
            </a:r>
            <a:r>
              <a:rPr lang="cs-CZ" dirty="0" err="1">
                <a:solidFill>
                  <a:srgbClr val="C00000"/>
                </a:solidFill>
              </a:rPr>
              <a:t>somatobuněčnou</a:t>
            </a:r>
            <a:r>
              <a:rPr lang="cs-CZ" dirty="0">
                <a:solidFill>
                  <a:srgbClr val="C00000"/>
                </a:solidFill>
              </a:rPr>
              <a:t> terapii (</a:t>
            </a:r>
            <a:r>
              <a:rPr lang="cs-CZ" dirty="0" err="1">
                <a:solidFill>
                  <a:srgbClr val="C00000"/>
                </a:solidFill>
              </a:rPr>
              <a:t>SCT</a:t>
            </a:r>
            <a:r>
              <a:rPr lang="cs-CZ" dirty="0">
                <a:solidFill>
                  <a:srgbClr val="C00000"/>
                </a:solidFill>
              </a:rPr>
              <a:t>) 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idx="1"/>
          </p:nvPr>
        </p:nvSpPr>
        <p:spPr>
          <a:xfrm>
            <a:off x="410400" y="2038285"/>
            <a:ext cx="8229600" cy="3951140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biologické léčivé přípravky určené na základě farmakologického, imunologického nebo metabolického </a:t>
            </a:r>
            <a:r>
              <a:rPr lang="cs-CZ" sz="2600" dirty="0">
                <a:solidFill>
                  <a:srgbClr val="FF6600"/>
                </a:solidFill>
              </a:rPr>
              <a:t>působení svých buněk nebo tkání </a:t>
            </a:r>
            <a:r>
              <a:rPr lang="cs-CZ" sz="2600" dirty="0"/>
              <a:t>pro léčbu, prevenci nebo diagnostiku onemocnění u lidí a které obsahují takové buňky nebo tkáně, nebo jsou jimi tvořeny</a:t>
            </a:r>
          </a:p>
          <a:p>
            <a:r>
              <a:rPr lang="cs-CZ" sz="2600" dirty="0"/>
              <a:t>u buněk nebo tkání </a:t>
            </a:r>
            <a:r>
              <a:rPr lang="cs-CZ" sz="2600" dirty="0">
                <a:solidFill>
                  <a:srgbClr val="FF6600"/>
                </a:solidFill>
              </a:rPr>
              <a:t>došlo</a:t>
            </a:r>
            <a:r>
              <a:rPr lang="cs-CZ" sz="2600" dirty="0"/>
              <a:t> </a:t>
            </a:r>
            <a:r>
              <a:rPr lang="cs-CZ" sz="2600" dirty="0">
                <a:solidFill>
                  <a:srgbClr val="FF6600"/>
                </a:solidFill>
              </a:rPr>
              <a:t>k zásadní manipulaci </a:t>
            </a:r>
            <a:r>
              <a:rPr lang="cs-CZ" sz="2600" dirty="0"/>
              <a:t>(manipulace, které nejsou zásadní jsou uvedeny v příloze č. 1 Nařízení o LPMT) </a:t>
            </a:r>
            <a:r>
              <a:rPr lang="cs-CZ" sz="2600" dirty="0">
                <a:solidFill>
                  <a:srgbClr val="FF6600"/>
                </a:solidFill>
              </a:rPr>
              <a:t>nebo</a:t>
            </a:r>
            <a:r>
              <a:rPr lang="cs-CZ" sz="2600" dirty="0"/>
              <a:t> </a:t>
            </a:r>
            <a:r>
              <a:rPr lang="cs-CZ" sz="2600" dirty="0">
                <a:solidFill>
                  <a:srgbClr val="FF6600"/>
                </a:solidFill>
              </a:rPr>
              <a:t>nejsou určeny </a:t>
            </a:r>
            <a:r>
              <a:rPr lang="cs-CZ" sz="2600" dirty="0"/>
              <a:t>k použití </a:t>
            </a:r>
            <a:br>
              <a:rPr lang="cs-CZ" sz="2600" dirty="0"/>
            </a:br>
            <a:r>
              <a:rPr lang="cs-CZ" sz="2600" dirty="0"/>
              <a:t>u příjemce </a:t>
            </a:r>
            <a:r>
              <a:rPr lang="cs-CZ" sz="2600" dirty="0">
                <a:solidFill>
                  <a:srgbClr val="FF6600"/>
                </a:solidFill>
              </a:rPr>
              <a:t>ve stejné základní funkci </a:t>
            </a:r>
            <a:r>
              <a:rPr lang="cs-CZ" sz="2600" dirty="0"/>
              <a:t>nebo stejných funkcích jako u dárce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FFB8-6ED5-40B5-877E-2031708E80CB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Léčivý přípravek pro </a:t>
            </a:r>
            <a:r>
              <a:rPr lang="cs-CZ" dirty="0" err="1"/>
              <a:t>somatobuněčnou</a:t>
            </a:r>
            <a:r>
              <a:rPr lang="cs-CZ" dirty="0"/>
              <a:t> terapii (</a:t>
            </a:r>
            <a:r>
              <a:rPr lang="cs-CZ" dirty="0" err="1"/>
              <a:t>SCT</a:t>
            </a:r>
            <a:r>
              <a:rPr lang="cs-CZ" dirty="0"/>
              <a:t>)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09F6E7-56F9-498B-BBD4-C6501262A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3840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661AD1-C06F-4016-91A7-0647AA682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A38-81B7-429A-B761-CB5A1CE6D20D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9F87D0-A31F-4874-9329-8D17899EA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5B02B29-2A7D-40F7-BA58-E49F61CD02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Léčivý přípravek pro </a:t>
            </a:r>
            <a:r>
              <a:rPr lang="cs-CZ" dirty="0" err="1"/>
              <a:t>somatobuněčnou</a:t>
            </a:r>
            <a:r>
              <a:rPr lang="cs-CZ" dirty="0"/>
              <a:t> terapii (</a:t>
            </a:r>
            <a:r>
              <a:rPr lang="cs-CZ" dirty="0" err="1"/>
              <a:t>SCT</a:t>
            </a:r>
            <a:r>
              <a:rPr lang="cs-CZ" dirty="0"/>
              <a:t>) 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CF7570E-5F0C-4FDC-95D2-F293D5E2B96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142" y="1371953"/>
          <a:ext cx="8725581" cy="3999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4618">
                  <a:extLst>
                    <a:ext uri="{9D8B030D-6E8A-4147-A177-3AD203B41FA5}">
                      <a16:colId xmlns:a16="http://schemas.microsoft.com/office/drawing/2014/main" val="4277507741"/>
                    </a:ext>
                  </a:extLst>
                </a:gridCol>
                <a:gridCol w="1745241">
                  <a:extLst>
                    <a:ext uri="{9D8B030D-6E8A-4147-A177-3AD203B41FA5}">
                      <a16:colId xmlns:a16="http://schemas.microsoft.com/office/drawing/2014/main" val="2997844436"/>
                    </a:ext>
                  </a:extLst>
                </a:gridCol>
                <a:gridCol w="2687204">
                  <a:extLst>
                    <a:ext uri="{9D8B030D-6E8A-4147-A177-3AD203B41FA5}">
                      <a16:colId xmlns:a16="http://schemas.microsoft.com/office/drawing/2014/main" val="2271586491"/>
                    </a:ext>
                  </a:extLst>
                </a:gridCol>
                <a:gridCol w="803277">
                  <a:extLst>
                    <a:ext uri="{9D8B030D-6E8A-4147-A177-3AD203B41FA5}">
                      <a16:colId xmlns:a16="http://schemas.microsoft.com/office/drawing/2014/main" val="1396302841"/>
                    </a:ext>
                  </a:extLst>
                </a:gridCol>
                <a:gridCol w="1745241">
                  <a:extLst>
                    <a:ext uri="{9D8B030D-6E8A-4147-A177-3AD203B41FA5}">
                      <a16:colId xmlns:a16="http://schemas.microsoft.com/office/drawing/2014/main" val="1254960199"/>
                    </a:ext>
                  </a:extLst>
                </a:gridCol>
              </a:tblGrid>
              <a:tr h="66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Název / reg. č. / forma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Popis</a:t>
                      </a: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Indikace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Datum registrace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Poznámka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extLst>
                  <a:ext uri="{0D108BD9-81ED-4DB2-BD59-A6C34878D82A}">
                    <a16:rowId xmlns:a16="http://schemas.microsoft.com/office/drawing/2014/main" val="2779187383"/>
                  </a:ext>
                </a:extLst>
              </a:tr>
              <a:tr h="12764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Provenge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Infuzní disperze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autologní mononukleární buňky periferní krve aktivované fúzním proteinem PAP-GM-CSF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Léčba asymptomatického nebo minimálně symptomatického </a:t>
                      </a:r>
                      <a:r>
                        <a:rPr lang="cs-CZ" sz="1200" dirty="0" err="1">
                          <a:effectLst/>
                        </a:rPr>
                        <a:t>kastračně</a:t>
                      </a:r>
                      <a:r>
                        <a:rPr lang="cs-CZ" sz="1200" dirty="0">
                          <a:effectLst/>
                        </a:rPr>
                        <a:t> rezistentního metastazujícího karcinomu prostaty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5. 9. 2013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6. 5. 2015 registrace stažena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66397"/>
                  </a:ext>
                </a:extLst>
              </a:tr>
              <a:tr h="12764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  <a:effectLst/>
                        </a:rPr>
                        <a:t>Zalmoxis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EU/1/16/1121/001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Infuzní disperze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allogenní T-lymfocyty geneticky modifikované retrovirovým vektorem, které kóduje zkrácenou formu receptoru pro humánní nervový růstový faktor s nízkou afinitou (ΔLNGFR) a </a:t>
                      </a:r>
                      <a:r>
                        <a:rPr lang="cs-CZ" sz="1200" dirty="0" err="1">
                          <a:effectLst/>
                        </a:rPr>
                        <a:t>thymidinkinázu</a:t>
                      </a:r>
                      <a:r>
                        <a:rPr lang="cs-CZ" sz="1200" dirty="0">
                          <a:effectLst/>
                        </a:rPr>
                        <a:t> viru herpes simplex 1(HSV-TK Mut2)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Adjuvantní terapie při transplantaci </a:t>
                      </a:r>
                      <a:r>
                        <a:rPr lang="cs-CZ" sz="1200" dirty="0" err="1">
                          <a:effectLst/>
                        </a:rPr>
                        <a:t>haploidentických</a:t>
                      </a:r>
                      <a:r>
                        <a:rPr lang="cs-CZ" sz="1200" dirty="0">
                          <a:effectLst/>
                        </a:rPr>
                        <a:t> hematopoetických kmenových buněk u dospělých pacientů s vysoce rizikovými hematologickými malignitami.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17. 8. 2016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10. 2019 registrace stažena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399415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B8D145B8-A40F-4D86-A850-6AE1592D3D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143" y="921629"/>
          <a:ext cx="8725581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527">
                  <a:extLst>
                    <a:ext uri="{9D8B030D-6E8A-4147-A177-3AD203B41FA5}">
                      <a16:colId xmlns:a16="http://schemas.microsoft.com/office/drawing/2014/main" val="2031932633"/>
                    </a:ext>
                  </a:extLst>
                </a:gridCol>
                <a:gridCol w="2908527">
                  <a:extLst>
                    <a:ext uri="{9D8B030D-6E8A-4147-A177-3AD203B41FA5}">
                      <a16:colId xmlns:a16="http://schemas.microsoft.com/office/drawing/2014/main" val="1063949579"/>
                    </a:ext>
                  </a:extLst>
                </a:gridCol>
                <a:gridCol w="2908527">
                  <a:extLst>
                    <a:ext uri="{9D8B030D-6E8A-4147-A177-3AD203B41FA5}">
                      <a16:colId xmlns:a16="http://schemas.microsoft.com/office/drawing/2014/main" val="1269332403"/>
                    </a:ext>
                  </a:extLst>
                </a:gridCol>
              </a:tblGrid>
              <a:tr h="12018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Registrace vypršela nebo stažena</a:t>
                      </a:r>
                    </a:p>
                  </a:txBody>
                  <a:tcP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Platná registrace</a:t>
                      </a:r>
                    </a:p>
                  </a:txBody>
                  <a:tcPr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Kladné stanovisko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CHMP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, před registrací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EC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303179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929FF6BF-03D5-4A26-A78E-28509B8052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09326" y="5655164"/>
          <a:ext cx="872534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5348">
                  <a:extLst>
                    <a:ext uri="{9D8B030D-6E8A-4147-A177-3AD203B41FA5}">
                      <a16:colId xmlns:a16="http://schemas.microsoft.com/office/drawing/2014/main" val="483663682"/>
                    </a:ext>
                  </a:extLst>
                </a:gridCol>
              </a:tblGrid>
              <a:tr h="153850">
                <a:tc>
                  <a:txBody>
                    <a:bodyPr/>
                    <a:lstStyle/>
                    <a:p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CHMP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 – Výbor pro humánní prostředky, </a:t>
                      </a: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 – Evropská komise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99457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C7568C-006E-4CD0-8C11-38B7C1CD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98025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461190" y="845925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Přípravky tkáňového inženýrství (TI)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idx="1"/>
          </p:nvPr>
        </p:nvSpPr>
        <p:spPr>
          <a:xfrm>
            <a:off x="461190" y="1864435"/>
            <a:ext cx="8229600" cy="4410490"/>
          </a:xfrm>
        </p:spPr>
        <p:txBody>
          <a:bodyPr>
            <a:normAutofit fontScale="77500" lnSpcReduction="20000"/>
          </a:bodyPr>
          <a:lstStyle/>
          <a:p>
            <a:r>
              <a:rPr lang="cs-CZ" sz="3400" dirty="0"/>
              <a:t>obsahuje upravené buňky nebo tkáně nebo se z nich skládá a je prezentován jako přípravek, mající vlastností jež </a:t>
            </a:r>
            <a:r>
              <a:rPr lang="cs-CZ" sz="3400" dirty="0">
                <a:solidFill>
                  <a:srgbClr val="FF6600"/>
                </a:solidFill>
              </a:rPr>
              <a:t>slouží k obnově, opravě nebo nahrazení</a:t>
            </a:r>
            <a:r>
              <a:rPr lang="cs-CZ" sz="3400" dirty="0"/>
              <a:t> lidských tkání nebo </a:t>
            </a:r>
            <a:r>
              <a:rPr lang="pl-PL" sz="3400" dirty="0"/>
              <a:t>je za tímto účelem u lidí používán nebo je jim podáván</a:t>
            </a:r>
          </a:p>
          <a:p>
            <a:r>
              <a:rPr lang="pl-PL" sz="3400" dirty="0"/>
              <a:t>pozn. musí obsahovat nějaké životaschopné buňky nebo tkáně (lidského nebo zvířecího původu)</a:t>
            </a:r>
          </a:p>
          <a:p>
            <a:r>
              <a:rPr lang="cs-CZ" sz="3400" dirty="0"/>
              <a:t>u buněk nebo tkání došlo k zásadní manipulaci (manipulace, které nejsou zásadní jsou uvedeny v příloze č. 1 Nařízení o LPMT </a:t>
            </a:r>
            <a:r>
              <a:rPr lang="cs-CZ" sz="3400" dirty="0">
                <a:solidFill>
                  <a:srgbClr val="FF6600"/>
                </a:solidFill>
              </a:rPr>
              <a:t>nebo</a:t>
            </a:r>
            <a:r>
              <a:rPr lang="cs-CZ" sz="3400" dirty="0"/>
              <a:t> nejsou určeny k použití </a:t>
            </a:r>
            <a:br>
              <a:rPr lang="cs-CZ" sz="3400" dirty="0"/>
            </a:br>
            <a:r>
              <a:rPr lang="cs-CZ" sz="3400" dirty="0"/>
              <a:t>u příjemce ve stejné základní funkci nebo stejných funkcích jako u dárce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5E965-57B3-42AD-8D0B-C61AF861D6F4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Přípravky tkáňového inženýrství (TI)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CFE0B0-E78D-4F2F-9755-67DC8C7FD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17846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5B02B29-2A7D-40F7-BA58-E49F61CD02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Přípravky tkáňového inženýrství (TI)</a:t>
            </a:r>
          </a:p>
          <a:p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CF7570E-5F0C-4FDC-95D2-F293D5E2B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81289"/>
              </p:ext>
            </p:extLst>
          </p:nvPr>
        </p:nvGraphicFramePr>
        <p:xfrm>
          <a:off x="240142" y="1236907"/>
          <a:ext cx="8730970" cy="5165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437">
                  <a:extLst>
                    <a:ext uri="{9D8B030D-6E8A-4147-A177-3AD203B41FA5}">
                      <a16:colId xmlns:a16="http://schemas.microsoft.com/office/drawing/2014/main" val="4277507741"/>
                    </a:ext>
                  </a:extLst>
                </a:gridCol>
                <a:gridCol w="2862039">
                  <a:extLst>
                    <a:ext uri="{9D8B030D-6E8A-4147-A177-3AD203B41FA5}">
                      <a16:colId xmlns:a16="http://schemas.microsoft.com/office/drawing/2014/main" val="2997844436"/>
                    </a:ext>
                  </a:extLst>
                </a:gridCol>
                <a:gridCol w="2090259">
                  <a:extLst>
                    <a:ext uri="{9D8B030D-6E8A-4147-A177-3AD203B41FA5}">
                      <a16:colId xmlns:a16="http://schemas.microsoft.com/office/drawing/2014/main" val="2271586491"/>
                    </a:ext>
                  </a:extLst>
                </a:gridCol>
                <a:gridCol w="835302">
                  <a:extLst>
                    <a:ext uri="{9D8B030D-6E8A-4147-A177-3AD203B41FA5}">
                      <a16:colId xmlns:a16="http://schemas.microsoft.com/office/drawing/2014/main" val="1396302841"/>
                    </a:ext>
                  </a:extLst>
                </a:gridCol>
                <a:gridCol w="1279933">
                  <a:extLst>
                    <a:ext uri="{9D8B030D-6E8A-4147-A177-3AD203B41FA5}">
                      <a16:colId xmlns:a16="http://schemas.microsoft.com/office/drawing/2014/main" val="1254960199"/>
                    </a:ext>
                  </a:extLst>
                </a:gridCol>
              </a:tblGrid>
              <a:tr h="319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/ </a:t>
                      </a:r>
                      <a:r>
                        <a:rPr lang="cs-CZ" sz="1200" dirty="0" err="1">
                          <a:effectLst/>
                        </a:rPr>
                        <a:t>reg</a:t>
                      </a:r>
                      <a:r>
                        <a:rPr lang="cs-CZ" sz="1200" dirty="0">
                          <a:effectLst/>
                        </a:rPr>
                        <a:t>. č. / forma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Typ </a:t>
                      </a:r>
                      <a:r>
                        <a:rPr lang="cs-CZ" sz="1200" dirty="0" err="1">
                          <a:effectLst/>
                        </a:rPr>
                        <a:t>LPMT</a:t>
                      </a:r>
                      <a:r>
                        <a:rPr lang="cs-CZ" sz="1200" dirty="0">
                          <a:effectLst/>
                        </a:rPr>
                        <a:t> / popis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Indikace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Datum registrace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Poznámka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extLst>
                  <a:ext uri="{0D108BD9-81ED-4DB2-BD59-A6C34878D82A}">
                    <a16:rowId xmlns:a16="http://schemas.microsoft.com/office/drawing/2014/main" val="2779187383"/>
                  </a:ext>
                </a:extLst>
              </a:tr>
              <a:tr h="7687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ChondroCelect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Implantační suspenze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charakterizované životaschopné autologní buňky chrupavky expandované  ex </a:t>
                      </a:r>
                      <a:r>
                        <a:rPr lang="cs-CZ" sz="1200" dirty="0" err="1">
                          <a:effectLst/>
                        </a:rPr>
                        <a:t>vivo</a:t>
                      </a:r>
                      <a:r>
                        <a:rPr lang="cs-CZ" sz="1200" dirty="0">
                          <a:effectLst/>
                        </a:rPr>
                        <a:t>, </a:t>
                      </a:r>
                      <a:r>
                        <a:rPr lang="cs-CZ" sz="1200" dirty="0" err="1">
                          <a:effectLst/>
                        </a:rPr>
                        <a:t>exprimující</a:t>
                      </a:r>
                      <a:r>
                        <a:rPr lang="cs-CZ" sz="1200" dirty="0">
                          <a:effectLst/>
                        </a:rPr>
                        <a:t> specifické proteinové markery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Reparace jednotlivých symptomatických lézí chrupavky femorálního kondylu chrupavky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4. 10. 2009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29. 6. 2016 registrace stažena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2051"/>
                  </a:ext>
                </a:extLst>
              </a:tr>
              <a:tr h="9480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MACI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Implantační matrice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charakterizované životaschopné autologní chondrocyty expandované ex </a:t>
                      </a:r>
                      <a:r>
                        <a:rPr lang="cs-CZ" sz="1200" dirty="0" err="1">
                          <a:effectLst/>
                        </a:rPr>
                        <a:t>vivo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exprimující</a:t>
                      </a:r>
                      <a:r>
                        <a:rPr lang="cs-CZ" sz="1200" dirty="0">
                          <a:effectLst/>
                        </a:rPr>
                        <a:t> </a:t>
                      </a:r>
                      <a:r>
                        <a:rPr lang="cs-CZ" sz="1200" dirty="0" err="1">
                          <a:effectLst/>
                        </a:rPr>
                        <a:t>markerové</a:t>
                      </a:r>
                      <a:r>
                        <a:rPr lang="cs-CZ" sz="1200" dirty="0">
                          <a:effectLst/>
                        </a:rPr>
                        <a:t> geny specifické pro chondrocyty, nasazené na membránu z kolagenu typu I/III z prasete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Reparace symptomatických hlubokých defektů chrupavky kolene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26. 6. 2013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 7. 2018 registrace vypršela (držitel nepožádal o prodloužení registrace)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00103"/>
                  </a:ext>
                </a:extLst>
              </a:tr>
              <a:tr h="9886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Holoclar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EU/1/14/987/001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Náhrada živé tkáně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autologní lidský rohovkový epitel expandovaný ex </a:t>
                      </a:r>
                      <a:r>
                        <a:rPr lang="cs-CZ" sz="1200" dirty="0" err="1">
                          <a:effectLst/>
                        </a:rPr>
                        <a:t>vivo</a:t>
                      </a:r>
                      <a:r>
                        <a:rPr lang="cs-CZ" sz="1200" dirty="0">
                          <a:effectLst/>
                        </a:rPr>
                        <a:t> obsahující kmenové buňky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Léčba dospělých pacientů se středním až závažným deficitem </a:t>
                      </a:r>
                      <a:r>
                        <a:rPr lang="cs-CZ" sz="1200" dirty="0" err="1">
                          <a:effectLst/>
                        </a:rPr>
                        <a:t>limbálních</a:t>
                      </a:r>
                      <a:r>
                        <a:rPr lang="cs-CZ" sz="1200" dirty="0">
                          <a:effectLst/>
                        </a:rPr>
                        <a:t> kmenových buněk, jednostranným nebo oboustranným, způsobeným fyzikálním nebo chemickým popálením očí.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16. 2. 2015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Ambulantní použití nepravděpodobné, chirurgická implantace.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84473"/>
                  </a:ext>
                </a:extLst>
              </a:tr>
              <a:tr h="6467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Spherox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EU/1/17/1181/001 až 002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Implantační suspenze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sféroidy lidských autologních chondrocytů v matečném médiu pro implantaci suspendované v izotonickém roztoku chloridu sodného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Náprava symptomatických defektů kloubní chrupavky femorálního kondylu a kolenní čéšky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9. 7. 2017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Ambulantní použití nepravděpodobné, chirurgická implantace.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54150"/>
                  </a:ext>
                </a:extLst>
              </a:tr>
              <a:tr h="902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Alofisel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EU/1/17/1261/001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Injekční suspenze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expandované </a:t>
                      </a:r>
                      <a:r>
                        <a:rPr lang="cs-CZ" sz="1200" dirty="0" err="1">
                          <a:effectLst/>
                        </a:rPr>
                        <a:t>adipózní</a:t>
                      </a:r>
                      <a:r>
                        <a:rPr lang="cs-CZ" sz="1200" dirty="0">
                          <a:effectLst/>
                        </a:rPr>
                        <a:t> kmenové buňky (</a:t>
                      </a:r>
                      <a:r>
                        <a:rPr lang="cs-CZ" sz="1200" dirty="0" err="1">
                          <a:effectLst/>
                        </a:rPr>
                        <a:t>eASC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Léčba komplexních perianálních píštělí u dospělých pacientů s neaktivní / mírně aktivní luminální Crohnovou nemocí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22. 3. 2018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Ambulantní použití nepravděpodobné, chirurgická implantace.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51043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5EEB9230-B4A2-4743-BA50-B1A219BFB1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98948"/>
              </p:ext>
            </p:extLst>
          </p:nvPr>
        </p:nvGraphicFramePr>
        <p:xfrm>
          <a:off x="240143" y="921629"/>
          <a:ext cx="8725581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527">
                  <a:extLst>
                    <a:ext uri="{9D8B030D-6E8A-4147-A177-3AD203B41FA5}">
                      <a16:colId xmlns:a16="http://schemas.microsoft.com/office/drawing/2014/main" val="2031932633"/>
                    </a:ext>
                  </a:extLst>
                </a:gridCol>
                <a:gridCol w="2908527">
                  <a:extLst>
                    <a:ext uri="{9D8B030D-6E8A-4147-A177-3AD203B41FA5}">
                      <a16:colId xmlns:a16="http://schemas.microsoft.com/office/drawing/2014/main" val="1063949579"/>
                    </a:ext>
                  </a:extLst>
                </a:gridCol>
                <a:gridCol w="2908527">
                  <a:extLst>
                    <a:ext uri="{9D8B030D-6E8A-4147-A177-3AD203B41FA5}">
                      <a16:colId xmlns:a16="http://schemas.microsoft.com/office/drawing/2014/main" val="1269332403"/>
                    </a:ext>
                  </a:extLst>
                </a:gridCol>
              </a:tblGrid>
              <a:tr h="12018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Registrace vypršela nebo stažena</a:t>
                      </a:r>
                    </a:p>
                  </a:txBody>
                  <a:tcP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Platná registrace</a:t>
                      </a:r>
                    </a:p>
                  </a:txBody>
                  <a:tcPr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Kladné stanovisko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CHMP</a:t>
                      </a:r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, před registrací </a:t>
                      </a:r>
                      <a:r>
                        <a:rPr lang="cs-CZ" sz="1200" b="0" dirty="0" err="1">
                          <a:solidFill>
                            <a:schemeClr val="tx1"/>
                          </a:solidFill>
                        </a:rPr>
                        <a:t>EC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303179"/>
                  </a:ext>
                </a:extLst>
              </a:tr>
            </a:tbl>
          </a:graphicData>
        </a:graphic>
      </p:graphicFrame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50596E2-FA17-4D60-832A-AA3D122A71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577781"/>
              </p:ext>
            </p:extLst>
          </p:nvPr>
        </p:nvGraphicFramePr>
        <p:xfrm>
          <a:off x="240377" y="6404504"/>
          <a:ext cx="872534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5348">
                  <a:extLst>
                    <a:ext uri="{9D8B030D-6E8A-4147-A177-3AD203B41FA5}">
                      <a16:colId xmlns:a16="http://schemas.microsoft.com/office/drawing/2014/main" val="483663682"/>
                    </a:ext>
                  </a:extLst>
                </a:gridCol>
              </a:tblGrid>
              <a:tr h="153850">
                <a:tc>
                  <a:txBody>
                    <a:bodyPr/>
                    <a:lstStyle/>
                    <a:p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CHMP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 – Výbor pro humánní prostředky, </a:t>
                      </a: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 – Evropská komise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99457"/>
                  </a:ext>
                </a:extLst>
              </a:tr>
            </a:tbl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92D4EE-79A5-4668-9A68-F6C9E7882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27540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446400" y="969615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Nadřazenost při klasifikaci LPMT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idx="1"/>
          </p:nvPr>
        </p:nvSpPr>
        <p:spPr>
          <a:xfrm>
            <a:off x="479092" y="2112615"/>
            <a:ext cx="8229600" cy="3600000"/>
          </a:xfrm>
        </p:spPr>
        <p:txBody>
          <a:bodyPr>
            <a:normAutofit/>
          </a:bodyPr>
          <a:lstStyle/>
          <a:p>
            <a:r>
              <a:rPr lang="cs-CZ" b="1" dirty="0" err="1"/>
              <a:t>GT</a:t>
            </a:r>
            <a:r>
              <a:rPr lang="cs-CZ" b="1" dirty="0"/>
              <a:t> &gt; TI &gt; </a:t>
            </a:r>
            <a:r>
              <a:rPr lang="cs-CZ" b="1" dirty="0" err="1"/>
              <a:t>SCT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LPMT, který může spadat pod definici GT a TI nebo GT </a:t>
            </a:r>
            <a:br>
              <a:rPr lang="cs-CZ" dirty="0"/>
            </a:br>
            <a:r>
              <a:rPr lang="cs-CZ" dirty="0"/>
              <a:t>a SCT se považuje za GT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LPMT</a:t>
            </a:r>
            <a:r>
              <a:rPr lang="cs-CZ" dirty="0"/>
              <a:t>, který může spadat pod definici TI i pod definici SCT, se považuje za TI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C1F9E-86D8-457A-9138-B609B40E1174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979E30-224F-4D10-9B6B-334BE89C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16303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463801" y="892929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Použití LPMT v České republice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idx="1"/>
          </p:nvPr>
        </p:nvSpPr>
        <p:spPr>
          <a:xfrm>
            <a:off x="341530" y="4736350"/>
            <a:ext cx="8229600" cy="3600000"/>
          </a:xfrm>
        </p:spPr>
        <p:txBody>
          <a:bodyPr>
            <a:normAutofit/>
          </a:bodyPr>
          <a:lstStyle/>
          <a:p>
            <a:r>
              <a:rPr lang="cs-CZ" sz="2400" i="1" dirty="0"/>
              <a:t>Použití nikde neregistrovaného LPMT (pro výrobce LPMT v ČR) dle §8 odst. 3, písm. b), bod 2 </a:t>
            </a:r>
            <a:r>
              <a:rPr lang="cs-CZ" sz="2400" i="1" dirty="0" err="1"/>
              <a:t>ZoL</a:t>
            </a:r>
            <a:endParaRPr lang="cs-CZ" sz="2400" i="1" dirty="0"/>
          </a:p>
          <a:p>
            <a:r>
              <a:rPr lang="cs-CZ" sz="2400" i="1" dirty="0"/>
              <a:t>Specifický léčebný program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2ABC-C2B1-40D1-B09E-6B5427ECB000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19E8680-154A-4DB5-B9D0-6FA6FCBF6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81786"/>
              </p:ext>
            </p:extLst>
          </p:nvPr>
        </p:nvGraphicFramePr>
        <p:xfrm>
          <a:off x="457200" y="2044913"/>
          <a:ext cx="82188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4990">
                  <a:extLst>
                    <a:ext uri="{9D8B030D-6E8A-4147-A177-3AD203B41FA5}">
                      <a16:colId xmlns:a16="http://schemas.microsoft.com/office/drawing/2014/main" val="3433776605"/>
                    </a:ext>
                  </a:extLst>
                </a:gridCol>
                <a:gridCol w="2393810">
                  <a:extLst>
                    <a:ext uri="{9D8B030D-6E8A-4147-A177-3AD203B41FA5}">
                      <a16:colId xmlns:a16="http://schemas.microsoft.com/office/drawing/2014/main" val="33209883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Použití na základě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přípravků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0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registrace (povinná centralizovaná registrace; stanovisko </a:t>
                      </a:r>
                      <a:r>
                        <a:rPr lang="cs-CZ" dirty="0" err="1"/>
                        <a:t>CAT</a:t>
                      </a:r>
                      <a:r>
                        <a:rPr lang="cs-CZ" dirty="0"/>
                        <a:t> (Výbor pro moderní terapie) a </a:t>
                      </a:r>
                      <a:r>
                        <a:rPr lang="cs-CZ" dirty="0" err="1"/>
                        <a:t>CHMP</a:t>
                      </a:r>
                      <a:r>
                        <a:rPr lang="cs-CZ" dirty="0"/>
                        <a:t> (Výbor pro humánní léčivé přípravky) EMA; rozhodnutí Evropské komise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(žádný z LPMT uvedených v této prezentaci není v ČR obchodován)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08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klinické hodnocení (počet schválených) od r. 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89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nemocniční výjimka (§49a a §49b ZoL)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048033"/>
                  </a:ext>
                </a:extLst>
              </a:tr>
            </a:tbl>
          </a:graphicData>
        </a:graphic>
      </p:graphicFrame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C74204-0C49-487F-90D2-BDDD5FEA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565258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AE34B13A-3C74-4C67-8B64-7B58A98997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8000" y="880523"/>
          <a:ext cx="8208000" cy="5243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365">
                <a:tc>
                  <a:txBody>
                    <a:bodyPr/>
                    <a:lstStyle/>
                    <a:p>
                      <a:r>
                        <a:rPr lang="cs-CZ" sz="1600" dirty="0"/>
                        <a:t>obor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indikace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počet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onkologie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ca</a:t>
                      </a:r>
                      <a:r>
                        <a:rPr lang="cs-CZ" sz="1600" baseline="0" dirty="0"/>
                        <a:t> prostaty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ca ovaria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ca</a:t>
                      </a:r>
                      <a:r>
                        <a:rPr lang="cs-CZ" sz="1600" baseline="0" dirty="0"/>
                        <a:t> ledviny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maligní</a:t>
                      </a:r>
                      <a:r>
                        <a:rPr lang="cs-CZ" sz="1600" baseline="0" dirty="0"/>
                        <a:t> melanom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gliom, glioblastom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leukémie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2078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nemalobuněčný ca</a:t>
                      </a:r>
                      <a:r>
                        <a:rPr lang="cs-CZ" sz="1600" baseline="0" dirty="0"/>
                        <a:t> plic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r>
                        <a:rPr lang="cs-CZ" sz="1600" dirty="0"/>
                        <a:t>kožní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r>
                        <a:rPr lang="cs-CZ" sz="1600" dirty="0"/>
                        <a:t>ortopedie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695">
                <a:tc>
                  <a:txBody>
                    <a:bodyPr/>
                    <a:lstStyle/>
                    <a:p>
                      <a:r>
                        <a:rPr lang="cs-CZ" sz="1600" dirty="0"/>
                        <a:t>Kardiovaskulární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Kritická končetinová ischemie (CLI)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Infarkt myokardu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10">
                <a:tc>
                  <a:txBody>
                    <a:bodyPr/>
                    <a:lstStyle/>
                    <a:p>
                      <a:r>
                        <a:rPr lang="cs-CZ" sz="1600" dirty="0"/>
                        <a:t>neurologie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ALS; 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835">
                <a:tc>
                  <a:txBody>
                    <a:bodyPr/>
                    <a:lstStyle/>
                    <a:p>
                      <a:r>
                        <a:rPr lang="cs-CZ" sz="1600" dirty="0"/>
                        <a:t>urologie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inkontinence</a:t>
                      </a:r>
                      <a:r>
                        <a:rPr lang="cs-CZ" sz="1600" baseline="0" dirty="0"/>
                        <a:t> moči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835">
                <a:tc gridSpan="2">
                  <a:txBody>
                    <a:bodyPr/>
                    <a:lstStyle/>
                    <a:p>
                      <a:r>
                        <a:rPr lang="cs-CZ" sz="1600" dirty="0"/>
                        <a:t>Jiné (fekální inkontinence, Crohnova choroba, </a:t>
                      </a:r>
                      <a:r>
                        <a:rPr lang="cs-CZ" sz="1600" dirty="0" err="1"/>
                        <a:t>bakt</a:t>
                      </a:r>
                      <a:r>
                        <a:rPr lang="cs-CZ" sz="1600" dirty="0"/>
                        <a:t>. pneumonie, NASH, CIN)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636EE0BF-2BFE-4639-B890-A1CD93B79541}"/>
              </a:ext>
            </a:extLst>
          </p:cNvPr>
          <p:cNvSpPr txBox="1"/>
          <p:nvPr/>
        </p:nvSpPr>
        <p:spPr>
          <a:xfrm>
            <a:off x="468000" y="6144124"/>
            <a:ext cx="8208000" cy="420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1600" b="1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 – karcinom, ALS – amyotrofická laterální skleróza, RS – roztroušená skleróza, NASH – nealkoholická </a:t>
            </a:r>
            <a:r>
              <a:rPr lang="cs-CZ" sz="1600" b="1" kern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steatohepatitida</a:t>
            </a:r>
            <a:r>
              <a:rPr lang="cs-CZ" sz="1600" b="1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CIN – cervikální in </a:t>
            </a:r>
            <a:r>
              <a:rPr lang="cs-CZ" sz="1600" b="1" kern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</a:t>
            </a:r>
            <a:r>
              <a:rPr lang="cs-CZ" sz="1600" b="1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600" b="1" kern="1200" baseline="30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neoplazie</a:t>
            </a:r>
            <a:endParaRPr lang="cs-CZ" sz="1600" b="1" kern="1200" baseline="30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5B89CD-43B5-403B-B097-68AB3884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28218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Specifika moderních terapií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002"/>
            <a:ext cx="8229600" cy="3600000"/>
          </a:xfrm>
        </p:spPr>
        <p:txBody>
          <a:bodyPr>
            <a:normAutofit/>
          </a:bodyPr>
          <a:lstStyle/>
          <a:p>
            <a:r>
              <a:rPr lang="cs-CZ" dirty="0"/>
              <a:t>rychlý vývoj poznatků z výzkumu do praxe, na něž legislativa a </a:t>
            </a:r>
            <a:r>
              <a:rPr lang="cs-CZ" dirty="0" err="1"/>
              <a:t>guidelines</a:t>
            </a:r>
            <a:r>
              <a:rPr lang="cs-CZ" dirty="0"/>
              <a:t> nejsou schopny reagovat</a:t>
            </a:r>
          </a:p>
          <a:p>
            <a:r>
              <a:rPr lang="cs-CZ" dirty="0"/>
              <a:t>vývoj a výroba především na akademické půdě,          v nemocnicích a v malých podnicích</a:t>
            </a:r>
          </a:p>
          <a:p>
            <a:r>
              <a:rPr lang="cs-CZ" dirty="0"/>
              <a:t>specifické problémy v oblasti </a:t>
            </a:r>
            <a:r>
              <a:rPr lang="cs-CZ" dirty="0" err="1"/>
              <a:t>SVP</a:t>
            </a:r>
            <a:r>
              <a:rPr lang="cs-CZ" dirty="0"/>
              <a:t>, </a:t>
            </a:r>
            <a:r>
              <a:rPr lang="cs-CZ" dirty="0" err="1"/>
              <a:t>pre</a:t>
            </a:r>
            <a:r>
              <a:rPr lang="cs-CZ" dirty="0"/>
              <a:t>-klinického           i klinického vývoje</a:t>
            </a:r>
          </a:p>
          <a:p>
            <a:r>
              <a:rPr lang="cs-CZ" dirty="0"/>
              <a:t>finanční náročnost výroby a následně i léčby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8F34A0E-41B2-43B9-BFE3-2E000873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4B27DDD-FDEE-444B-978B-084763B060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630687-76FB-4585-8707-0E870297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63BD-9E37-4359-A071-201BC405B37B}" type="datetime1">
              <a:rPr lang="cs-CZ" smtClean="0"/>
              <a:t>14.11.2019</a:t>
            </a:fld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CD8F2E31-5C75-4FDC-A23A-BFEFFEF4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35208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cs-CZ" dirty="0" err="1">
                <a:solidFill>
                  <a:srgbClr val="C00000"/>
                </a:solidFill>
              </a:rPr>
              <a:t>Guidelines</a:t>
            </a:r>
            <a:r>
              <a:rPr lang="cs-CZ" dirty="0">
                <a:solidFill>
                  <a:srgbClr val="C00000"/>
                </a:solidFill>
              </a:rPr>
              <a:t> pro LPMT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002"/>
            <a:ext cx="8229600" cy="3600000"/>
          </a:xfrm>
        </p:spPr>
        <p:txBody>
          <a:bodyPr>
            <a:normAutofit/>
          </a:bodyPr>
          <a:lstStyle/>
          <a:p>
            <a:r>
              <a:rPr lang="cs-CZ" dirty="0">
                <a:hlinkClick r:id="rId3"/>
              </a:rPr>
              <a:t>www.ema.europa.eu</a:t>
            </a:r>
            <a:r>
              <a:rPr lang="cs-CZ" dirty="0"/>
              <a:t> –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regulatory</a:t>
            </a:r>
            <a:r>
              <a:rPr lang="cs-CZ" dirty="0"/>
              <a:t> – R</a:t>
            </a:r>
            <a:r>
              <a:rPr lang="en-US" dirty="0"/>
              <a:t>&amp;</a:t>
            </a:r>
            <a:r>
              <a:rPr lang="cs-CZ" dirty="0"/>
              <a:t>D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8F34A0E-41B2-43B9-BFE3-2E000873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4B27DDD-FDEE-444B-978B-084763B060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630687-76FB-4585-8707-0E870297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63BD-9E37-4359-A071-201BC405B37B}" type="datetime1">
              <a:rPr lang="cs-CZ" smtClean="0"/>
              <a:t>14.11.2019</a:t>
            </a:fld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CD8F2E31-5C75-4FDC-A23A-BFEFFEF4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19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08FA763-5328-42AC-BB76-243629AD9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1359" y="2741997"/>
            <a:ext cx="696211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643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all" dirty="0" err="1">
                <a:solidFill>
                  <a:schemeClr val="bg1"/>
                </a:solidFill>
              </a:rPr>
              <a:t>LéČivé</a:t>
            </a:r>
            <a:r>
              <a:rPr lang="cs-CZ" cap="all" dirty="0">
                <a:solidFill>
                  <a:schemeClr val="bg1"/>
                </a:solidFill>
              </a:rPr>
              <a:t> přípravky </a:t>
            </a:r>
            <a:br>
              <a:rPr lang="cs-CZ" cap="all" dirty="0">
                <a:solidFill>
                  <a:schemeClr val="bg1"/>
                </a:solidFill>
              </a:rPr>
            </a:br>
            <a:r>
              <a:rPr lang="cs-CZ" cap="all" dirty="0">
                <a:solidFill>
                  <a:schemeClr val="bg1"/>
                </a:solidFill>
              </a:rPr>
              <a:t>Pro moderní </a:t>
            </a:r>
            <a:r>
              <a:rPr lang="cs-CZ" cap="all" dirty="0" err="1">
                <a:solidFill>
                  <a:schemeClr val="bg1"/>
                </a:solidFill>
              </a:rPr>
              <a:t>terapiI</a:t>
            </a:r>
            <a:r>
              <a:rPr lang="cs-CZ" cap="all" dirty="0">
                <a:solidFill>
                  <a:schemeClr val="bg1"/>
                </a:solidFill>
              </a:rPr>
              <a:t> (LPMT)</a:t>
            </a:r>
          </a:p>
        </p:txBody>
      </p:sp>
      <p:sp>
        <p:nvSpPr>
          <p:cNvPr id="15" name="Podnadpis 1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MUDr. Ondřej Palán</a:t>
            </a:r>
          </a:p>
          <a:p>
            <a:r>
              <a:rPr lang="cs-CZ" sz="2200" i="1" dirty="0">
                <a:solidFill>
                  <a:schemeClr val="bg1"/>
                </a:solidFill>
              </a:rPr>
              <a:t>Oddělení klinického hodnocení SÚKL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BE66-C225-4AD3-BFCF-E0D563D75330}" type="datetime1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517743-9E76-4E24-9480-25085248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cs-CZ" dirty="0" err="1">
                <a:solidFill>
                  <a:srgbClr val="C00000"/>
                </a:solidFill>
              </a:rPr>
              <a:t>Guidelines</a:t>
            </a:r>
            <a:r>
              <a:rPr lang="cs-CZ" dirty="0">
                <a:solidFill>
                  <a:srgbClr val="C00000"/>
                </a:solidFill>
              </a:rPr>
              <a:t> pro LPMT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002"/>
            <a:ext cx="8229600" cy="432899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on quality, non-clinical and clinical requirements</a:t>
            </a:r>
            <a:r>
              <a:rPr lang="cs-CZ" dirty="0"/>
              <a:t> </a:t>
            </a:r>
            <a:r>
              <a:rPr lang="en-US" dirty="0"/>
              <a:t>for </a:t>
            </a:r>
            <a:r>
              <a:rPr lang="cs-CZ" dirty="0" err="1"/>
              <a:t>ATIMPs</a:t>
            </a:r>
            <a:r>
              <a:rPr lang="en-US" dirty="0"/>
              <a:t> in clinical trials</a:t>
            </a:r>
            <a:endParaRPr lang="cs-CZ" dirty="0"/>
          </a:p>
          <a:p>
            <a:r>
              <a:rPr lang="en-US" dirty="0"/>
              <a:t>on </a:t>
            </a:r>
            <a:r>
              <a:rPr lang="cs-CZ" dirty="0"/>
              <a:t>GMP </a:t>
            </a:r>
            <a:r>
              <a:rPr lang="en-US" dirty="0"/>
              <a:t>specific to </a:t>
            </a:r>
            <a:r>
              <a:rPr lang="cs-CZ" dirty="0" err="1"/>
              <a:t>ATMPs</a:t>
            </a:r>
            <a:endParaRPr lang="cs-CZ" dirty="0"/>
          </a:p>
          <a:p>
            <a:r>
              <a:rPr lang="en-US" dirty="0"/>
              <a:t>on strategies to identify and mitigate risks for </a:t>
            </a:r>
            <a:r>
              <a:rPr lang="cs-CZ" dirty="0"/>
              <a:t>FIH </a:t>
            </a:r>
            <a:r>
              <a:rPr lang="cs-CZ" dirty="0" err="1"/>
              <a:t>CTs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IMPs</a:t>
            </a:r>
            <a:endParaRPr lang="cs-CZ" dirty="0"/>
          </a:p>
          <a:p>
            <a:r>
              <a:rPr lang="en-US" dirty="0"/>
              <a:t>GLP</a:t>
            </a:r>
            <a:r>
              <a:rPr lang="cs-CZ" dirty="0"/>
              <a:t> </a:t>
            </a:r>
            <a:r>
              <a:rPr lang="en-US" dirty="0"/>
              <a:t>principles in relation to ATMPs</a:t>
            </a:r>
            <a:endParaRPr lang="cs-CZ" dirty="0"/>
          </a:p>
          <a:p>
            <a:r>
              <a:rPr lang="en-US" dirty="0"/>
              <a:t>on human cell-based medicinal products</a:t>
            </a:r>
            <a:endParaRPr lang="cs-CZ" dirty="0"/>
          </a:p>
          <a:p>
            <a:r>
              <a:rPr lang="en-US" dirty="0"/>
              <a:t>on the quality, non-clinical and clinical aspects of gene therapy medicinal products</a:t>
            </a:r>
            <a:endParaRPr lang="cs-CZ" dirty="0"/>
          </a:p>
          <a:p>
            <a:r>
              <a:rPr lang="en-US" dirty="0"/>
              <a:t>on the risk-based approach according to annex I, part IV of Directive 2001/83/EC applied to ATMPs</a:t>
            </a:r>
            <a:endParaRPr lang="cs-CZ" dirty="0"/>
          </a:p>
          <a:p>
            <a:r>
              <a:rPr lang="en-US" dirty="0"/>
              <a:t>on xenogeneic cell-based medicinal products</a:t>
            </a:r>
            <a:endParaRPr lang="cs-CZ" dirty="0"/>
          </a:p>
          <a:p>
            <a:r>
              <a:rPr lang="en-US" dirty="0"/>
              <a:t>on safety and efficacy follow-up and risk management of </a:t>
            </a:r>
            <a:r>
              <a:rPr lang="cs-CZ" dirty="0" err="1"/>
              <a:t>ATMPs</a:t>
            </a:r>
            <a:endParaRPr lang="en-US" dirty="0"/>
          </a:p>
          <a:p>
            <a:r>
              <a:rPr lang="en-US" dirty="0"/>
              <a:t>on follow-up of patients administered with </a:t>
            </a:r>
            <a:r>
              <a:rPr lang="cs-CZ" dirty="0"/>
              <a:t>GTMP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8F34A0E-41B2-43B9-BFE3-2E000873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4B27DDD-FDEE-444B-978B-084763B060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630687-76FB-4585-8707-0E870297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63BD-9E37-4359-A071-201BC405B37B}" type="datetime1">
              <a:rPr lang="cs-CZ" smtClean="0"/>
              <a:t>14.11.2019</a:t>
            </a:fld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CD8F2E31-5C75-4FDC-A23A-BFEFFEF4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75637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cs-CZ" dirty="0" err="1">
                <a:solidFill>
                  <a:srgbClr val="C00000"/>
                </a:solidFill>
              </a:rPr>
              <a:t>Guideline</a:t>
            </a:r>
            <a:r>
              <a:rPr lang="cs-CZ" dirty="0">
                <a:solidFill>
                  <a:srgbClr val="C00000"/>
                </a:solidFill>
              </a:rPr>
              <a:t> pro hodnocené LPMT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051720"/>
            <a:ext cx="8229600" cy="430228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Draft verze (konzultace do 1. 8. 2019)</a:t>
            </a:r>
          </a:p>
          <a:p>
            <a:r>
              <a:rPr lang="cs-CZ" dirty="0"/>
              <a:t>U KH první podání člověku (FIH) odkazuje na principy v „</a:t>
            </a:r>
            <a:r>
              <a:rPr lang="cs-CZ" dirty="0" err="1"/>
              <a:t>guideline</a:t>
            </a:r>
            <a:r>
              <a:rPr lang="cs-CZ" dirty="0"/>
              <a:t> </a:t>
            </a:r>
            <a:r>
              <a:rPr lang="en-US" dirty="0"/>
              <a:t>on strategies to identify and mitigate risks for</a:t>
            </a:r>
            <a:r>
              <a:rPr lang="cs-CZ"/>
              <a:t> </a:t>
            </a:r>
            <a:r>
              <a:rPr lang="en-US"/>
              <a:t>First-in-Human </a:t>
            </a:r>
            <a:r>
              <a:rPr lang="en-US" dirty="0"/>
              <a:t>Clinical Trials with Investigational Medicinal Products</a:t>
            </a:r>
            <a:r>
              <a:rPr lang="cs-CZ" dirty="0"/>
              <a:t>“</a:t>
            </a:r>
          </a:p>
          <a:p>
            <a:r>
              <a:rPr lang="cs-CZ" dirty="0"/>
              <a:t>pokud jsou rizika LP u člověka dostatečně známa (např. z předchozího klinického použití), může být preklinický program v tomto kontextu adaptován</a:t>
            </a:r>
          </a:p>
          <a:p>
            <a:r>
              <a:rPr lang="cs-CZ" dirty="0"/>
              <a:t>ne vždy je možné testování na zvířecím modelu</a:t>
            </a:r>
          </a:p>
          <a:p>
            <a:r>
              <a:rPr lang="cs-CZ" dirty="0" err="1"/>
              <a:t>Tumorigenicita</a:t>
            </a:r>
            <a:r>
              <a:rPr lang="cs-CZ" dirty="0"/>
              <a:t>, </a:t>
            </a:r>
            <a:r>
              <a:rPr lang="cs-CZ" dirty="0" err="1"/>
              <a:t>imunogenicita</a:t>
            </a:r>
            <a:r>
              <a:rPr lang="cs-CZ" dirty="0"/>
              <a:t> a </a:t>
            </a:r>
            <a:r>
              <a:rPr lang="cs-CZ" dirty="0" err="1"/>
              <a:t>imunotoxicita</a:t>
            </a:r>
            <a:endParaRPr lang="cs-CZ" dirty="0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8F34A0E-41B2-43B9-BFE3-2E000873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4B27DDD-FDEE-444B-978B-084763B060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630687-76FB-4585-8707-0E870297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63BD-9E37-4359-A071-201BC405B37B}" type="datetime1">
              <a:rPr lang="cs-CZ" smtClean="0"/>
              <a:t>14.11.2019</a:t>
            </a:fld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CD8F2E31-5C75-4FDC-A23A-BFEFFEF4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57299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cs-CZ" dirty="0" err="1">
                <a:solidFill>
                  <a:srgbClr val="C00000"/>
                </a:solidFill>
              </a:rPr>
              <a:t>Guideline</a:t>
            </a:r>
            <a:r>
              <a:rPr lang="cs-CZ" dirty="0">
                <a:solidFill>
                  <a:srgbClr val="C00000"/>
                </a:solidFill>
              </a:rPr>
              <a:t> – SVP pro LPMT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8F34A0E-41B2-43B9-BFE3-2E000873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4B27DDD-FDEE-444B-978B-084763B060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630687-76FB-4585-8707-0E870297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63BD-9E37-4359-A071-201BC405B37B}" type="datetime1">
              <a:rPr lang="cs-CZ" smtClean="0"/>
              <a:t>14.11.2019</a:t>
            </a:fld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CD8F2E31-5C75-4FDC-A23A-BFEFFEF4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22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9227803-9DA7-4620-A0B6-9009B7580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088" y="1790986"/>
            <a:ext cx="5138712" cy="416375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7B35C3BE-186B-438C-9EB6-3ACC621E6B47}"/>
              </a:ext>
            </a:extLst>
          </p:cNvPr>
          <p:cNvSpPr txBox="1"/>
          <p:nvPr/>
        </p:nvSpPr>
        <p:spPr>
          <a:xfrm>
            <a:off x="468000" y="6215500"/>
            <a:ext cx="7408759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cs-CZ" b="1" baseline="30000" dirty="0"/>
              <a:t>https://ec.europa.eu/health/sites/health/files/files/eudralex/vol-4/2017_11_22_guidelines_gmp_for_atmps.pdf</a:t>
            </a:r>
            <a:endParaRPr lang="cs-CZ" sz="1800" b="1" kern="1200" baseline="30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905092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cs-CZ" dirty="0" err="1">
                <a:solidFill>
                  <a:srgbClr val="C00000"/>
                </a:solidFill>
              </a:rPr>
              <a:t>Guideline</a:t>
            </a:r>
            <a:r>
              <a:rPr lang="cs-CZ" dirty="0">
                <a:solidFill>
                  <a:srgbClr val="C00000"/>
                </a:solidFill>
              </a:rPr>
              <a:t> – SVP pro LPMT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002"/>
            <a:ext cx="8229600" cy="3600000"/>
          </a:xfrm>
        </p:spPr>
        <p:txBody>
          <a:bodyPr>
            <a:normAutofit/>
          </a:bodyPr>
          <a:lstStyle/>
          <a:p>
            <a:r>
              <a:rPr lang="cs-CZ" dirty="0"/>
              <a:t>Uplatnění „risk-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approach</a:t>
            </a:r>
            <a:r>
              <a:rPr lang="cs-CZ" dirty="0"/>
              <a:t>“</a:t>
            </a:r>
          </a:p>
          <a:p>
            <a:r>
              <a:rPr lang="cs-CZ" dirty="0"/>
              <a:t>Podání LP s výsledky mimo limit specifikace (OOS) na žádost lékaře</a:t>
            </a:r>
          </a:p>
          <a:p>
            <a:r>
              <a:rPr lang="cs-CZ" dirty="0"/>
              <a:t>Informace k použití „</a:t>
            </a:r>
            <a:r>
              <a:rPr lang="cs-CZ" dirty="0" err="1"/>
              <a:t>research</a:t>
            </a:r>
            <a:r>
              <a:rPr lang="cs-CZ" dirty="0"/>
              <a:t>-grade“ materiálů</a:t>
            </a:r>
          </a:p>
          <a:p>
            <a:r>
              <a:rPr lang="cs-CZ" dirty="0"/>
              <a:t>Požadavek na posouzení rizika GM (genetické modifikace)</a:t>
            </a:r>
          </a:p>
          <a:p>
            <a:r>
              <a:rPr lang="cs-CZ" dirty="0"/>
              <a:t>…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8F34A0E-41B2-43B9-BFE3-2E000873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cs-CZ"/>
              <a:t>© 2019  STÁTNÍ ÚSTAV PRO KONTROLU LÉČIV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4B27DDD-FDEE-444B-978B-084763B060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630687-76FB-4585-8707-0E870297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63BD-9E37-4359-A071-201BC405B37B}" type="datetime1">
              <a:rPr lang="cs-CZ" smtClean="0"/>
              <a:t>14.11.2019</a:t>
            </a:fld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CD8F2E31-5C75-4FDC-A23A-BFEFFEF4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63080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2816804" y="2618909"/>
            <a:ext cx="5823195" cy="12149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10" name="Podnadpis 9"/>
          <p:cNvSpPr>
            <a:spLocks noGrp="1"/>
          </p:cNvSpPr>
          <p:nvPr>
            <p:ph type="subTitle" idx="1"/>
          </p:nvPr>
        </p:nvSpPr>
        <p:spPr>
          <a:xfrm>
            <a:off x="2861810" y="3780000"/>
            <a:ext cx="5778190" cy="1800000"/>
          </a:xfrm>
        </p:spPr>
        <p:txBody>
          <a:bodyPr>
            <a:noAutofit/>
          </a:bodyPr>
          <a:lstStyle/>
          <a:p>
            <a:r>
              <a:rPr lang="cs-CZ" sz="1400" cap="all" dirty="0">
                <a:solidFill>
                  <a:schemeClr val="bg1"/>
                </a:solidFill>
              </a:rPr>
              <a:t>Státní ústav pro kontrolu léčiv</a:t>
            </a:r>
          </a:p>
          <a:p>
            <a:r>
              <a:rPr lang="cs-CZ" sz="1400" dirty="0" err="1">
                <a:solidFill>
                  <a:schemeClr val="bg1"/>
                </a:solidFill>
              </a:rPr>
              <a:t>Šrobárova</a:t>
            </a:r>
            <a:r>
              <a:rPr lang="cs-CZ" sz="1400" dirty="0">
                <a:solidFill>
                  <a:schemeClr val="bg1"/>
                </a:solidFill>
              </a:rPr>
              <a:t> 48, 100 41 Praha 10</a:t>
            </a:r>
          </a:p>
          <a:p>
            <a:r>
              <a:rPr lang="cs-CZ" sz="1400" dirty="0">
                <a:solidFill>
                  <a:schemeClr val="bg1"/>
                </a:solidFill>
              </a:rPr>
              <a:t>tel.: +420 272 185 111</a:t>
            </a:r>
          </a:p>
          <a:p>
            <a:r>
              <a:rPr lang="cs-CZ" sz="1400" dirty="0">
                <a:solidFill>
                  <a:schemeClr val="bg1"/>
                </a:solidFill>
              </a:rPr>
              <a:t>fax: +420 271 732 377</a:t>
            </a:r>
          </a:p>
          <a:p>
            <a:r>
              <a:rPr lang="cs-CZ" sz="1400" dirty="0">
                <a:solidFill>
                  <a:schemeClr val="bg1"/>
                </a:solidFill>
              </a:rPr>
              <a:t>e-mail: posta@</a:t>
            </a:r>
            <a:r>
              <a:rPr lang="cs-CZ" sz="1400" dirty="0" err="1">
                <a:solidFill>
                  <a:schemeClr val="bg1"/>
                </a:solidFill>
              </a:rPr>
              <a:t>sukl.cz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14CB-2185-4287-9F75-2E079AB38FEC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  <a:endParaRPr lang="cs-CZ" dirty="0"/>
          </a:p>
        </p:txBody>
      </p:sp>
      <p:pic>
        <p:nvPicPr>
          <p:cNvPr id="11" name="Obrázek 10" descr="SÚKL - logo 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3676" y="1448780"/>
            <a:ext cx="3596647" cy="972314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34CE29-5CB8-4BB1-B9C8-983C0DA5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410400" y="1007140"/>
            <a:ext cx="8229600" cy="95420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Právní rámec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idx="1"/>
          </p:nvPr>
        </p:nvSpPr>
        <p:spPr>
          <a:xfrm>
            <a:off x="457200" y="2078850"/>
            <a:ext cx="8229600" cy="3600000"/>
          </a:xfrm>
        </p:spPr>
        <p:txBody>
          <a:bodyPr/>
          <a:lstStyle/>
          <a:p>
            <a:r>
              <a:rPr lang="cs-CZ" dirty="0"/>
              <a:t>Nařízení Evropského parlamentu a Rady (ES)                       </a:t>
            </a:r>
            <a:r>
              <a:rPr lang="cs-CZ" b="1" dirty="0"/>
              <a:t>č. 1394/2007 </a:t>
            </a:r>
            <a:r>
              <a:rPr lang="cs-CZ" dirty="0"/>
              <a:t>ze dne 13. listopadu 2007 o léčivých přípravcích pro moderní terapii a o změně směrnice </a:t>
            </a:r>
            <a:r>
              <a:rPr lang="cs-CZ" b="1" dirty="0"/>
              <a:t>2001/83/ES </a:t>
            </a:r>
            <a:r>
              <a:rPr lang="cs-CZ" dirty="0"/>
              <a:t>a nařízení (ES) č. </a:t>
            </a:r>
            <a:r>
              <a:rPr lang="cs-CZ" b="1" dirty="0"/>
              <a:t>726/2004 </a:t>
            </a:r>
            <a:r>
              <a:rPr lang="cs-CZ" dirty="0"/>
              <a:t>                      (Text s významem pro EHP), „Nařízení o LPMT“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 č. </a:t>
            </a:r>
            <a:r>
              <a:rPr lang="cs-CZ" b="1" dirty="0"/>
              <a:t>378/2007 Sb., </a:t>
            </a:r>
            <a:r>
              <a:rPr lang="cs-CZ" dirty="0"/>
              <a:t>o léčivech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4FC8-2D7D-4EF7-8ADA-86C54FE10F40}" type="datetime1">
              <a:rPr lang="cs-CZ" smtClean="0"/>
              <a:t>14.11.2019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7DDBC6-48DF-4C38-BE8C-6CCA0DB02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465855" y="1050037"/>
            <a:ext cx="86868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Kategorie léčivých přípravků pro moderní terapii (</a:t>
            </a:r>
            <a:r>
              <a:rPr lang="cs-CZ" dirty="0" err="1">
                <a:solidFill>
                  <a:srgbClr val="C00000"/>
                </a:solidFill>
              </a:rPr>
              <a:t>LPMT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idx="1"/>
          </p:nvPr>
        </p:nvSpPr>
        <p:spPr>
          <a:xfrm>
            <a:off x="446400" y="2348880"/>
            <a:ext cx="8229600" cy="3600000"/>
          </a:xfrm>
        </p:spPr>
        <p:txBody>
          <a:bodyPr>
            <a:normAutofit fontScale="92500"/>
          </a:bodyPr>
          <a:lstStyle/>
          <a:p>
            <a:r>
              <a:rPr lang="cs-CZ" dirty="0"/>
              <a:t>LPMT je jasně definovaná skupina, výčet uveden </a:t>
            </a:r>
            <a:br>
              <a:rPr lang="cs-CZ" dirty="0"/>
            </a:br>
            <a:r>
              <a:rPr lang="cs-CZ" dirty="0"/>
              <a:t>v čl. 2, odst. 1, písm. a) nařízení o LPMT: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léčivý přípravek pro </a:t>
            </a:r>
            <a:r>
              <a:rPr lang="cs-CZ" dirty="0">
                <a:solidFill>
                  <a:srgbClr val="FF6600"/>
                </a:solidFill>
              </a:rPr>
              <a:t>genovou terapii (GT)                                      </a:t>
            </a:r>
            <a:br>
              <a:rPr lang="cs-CZ" dirty="0">
                <a:solidFill>
                  <a:srgbClr val="FF6600"/>
                </a:solidFill>
              </a:rPr>
            </a:br>
            <a:r>
              <a:rPr lang="cs-CZ" dirty="0"/>
              <a:t>(§ 2, odst. 2, písm. p) ZoL)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léčivý přípravek pro </a:t>
            </a:r>
            <a:r>
              <a:rPr lang="cs-CZ" dirty="0" err="1">
                <a:solidFill>
                  <a:srgbClr val="FF6600"/>
                </a:solidFill>
              </a:rPr>
              <a:t>somatobuněčnou</a:t>
            </a:r>
            <a:r>
              <a:rPr lang="cs-CZ" dirty="0">
                <a:solidFill>
                  <a:srgbClr val="FF6600"/>
                </a:solidFill>
              </a:rPr>
              <a:t> terapii (SCT)                </a:t>
            </a:r>
            <a:br>
              <a:rPr lang="cs-CZ" dirty="0">
                <a:solidFill>
                  <a:srgbClr val="FF6600"/>
                </a:solidFill>
              </a:rPr>
            </a:br>
            <a:r>
              <a:rPr lang="cs-CZ" dirty="0"/>
              <a:t>(§ 2, odst. 2, písm. q) </a:t>
            </a:r>
            <a:r>
              <a:rPr lang="cs-CZ" dirty="0" err="1"/>
              <a:t>ZoL</a:t>
            </a:r>
            <a:r>
              <a:rPr lang="cs-CZ" dirty="0"/>
              <a:t>), dále jen „SCT“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přípravek</a:t>
            </a:r>
            <a:r>
              <a:rPr lang="cs-CZ" b="1" dirty="0"/>
              <a:t> </a:t>
            </a:r>
            <a:r>
              <a:rPr lang="cs-CZ" dirty="0">
                <a:solidFill>
                  <a:srgbClr val="FF6600"/>
                </a:solidFill>
              </a:rPr>
              <a:t>tkáňového inženýrství (TI)                                          </a:t>
            </a:r>
            <a:br>
              <a:rPr lang="cs-CZ" dirty="0">
                <a:solidFill>
                  <a:srgbClr val="FF6600"/>
                </a:solidFill>
              </a:rPr>
            </a:br>
            <a:r>
              <a:rPr lang="cs-CZ" dirty="0"/>
              <a:t>(čl. 2, odst. 1, písm. b) nařízení o LPMT)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6600"/>
                </a:solidFill>
              </a:rPr>
              <a:t>kombinovaný LPMT </a:t>
            </a:r>
            <a:r>
              <a:rPr lang="cs-CZ" dirty="0"/>
              <a:t>(čl. 2, odst. 1, písm. d) nařízení o LPMT)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2708-97CF-4F30-B226-90DA257761F6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LPMT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121DCD-E259-4B9A-8658-FD6EB130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5915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410400" y="99873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Přípravky pro genovou terapii (</a:t>
            </a:r>
            <a:r>
              <a:rPr lang="cs-CZ" dirty="0" err="1">
                <a:solidFill>
                  <a:srgbClr val="C00000"/>
                </a:solidFill>
              </a:rPr>
              <a:t>GT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idx="1"/>
          </p:nvPr>
        </p:nvSpPr>
        <p:spPr>
          <a:xfrm>
            <a:off x="435375" y="2156745"/>
            <a:ext cx="8229600" cy="38340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biologické léčivé přípravky s léčivou látkou, jež obsahuje </a:t>
            </a:r>
            <a:r>
              <a:rPr lang="cs-CZ" dirty="0">
                <a:solidFill>
                  <a:srgbClr val="FF6600"/>
                </a:solidFill>
              </a:rPr>
              <a:t>rekombinantní nukleovou kyselinu</a:t>
            </a:r>
            <a:r>
              <a:rPr lang="cs-CZ" dirty="0"/>
              <a:t>, nebo je touto kyselinou tvořena, používanou nebo podávanou lidem           k regulaci, opravě, výměně, doplnění nebo odstranění genetické sekvence, </a:t>
            </a:r>
            <a:r>
              <a:rPr lang="cs-CZ" dirty="0">
                <a:solidFill>
                  <a:srgbClr val="FF6600"/>
                </a:solidFill>
              </a:rPr>
              <a:t>přičemž léčebný, preventivní nebo diagnostický účinek těchto léčivých přípravků se vztahuje přímo na sekvenci rekombinantní nukleové kyseliny     </a:t>
            </a:r>
            <a:r>
              <a:rPr lang="cs-CZ" dirty="0"/>
              <a:t>nebo na produkt genetické exprese této sekvence</a:t>
            </a:r>
          </a:p>
          <a:p>
            <a:r>
              <a:rPr lang="cs-CZ" dirty="0"/>
              <a:t>léčivé přípravky pro genovou terapii nezahrnují vakcíny proti infekčním onemocněním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124C-914C-4559-853D-ED05285ECF92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Přípravky pro genovou terapii (</a:t>
            </a:r>
            <a:r>
              <a:rPr lang="cs-CZ" dirty="0" err="1"/>
              <a:t>GT</a:t>
            </a:r>
            <a:r>
              <a:rPr lang="cs-CZ" dirty="0"/>
              <a:t>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68878A-9AAE-49D1-8363-27929A656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3623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5B02B29-2A7D-40F7-BA58-E49F61CD02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Přípravky pro genovou terapii (</a:t>
            </a:r>
            <a:r>
              <a:rPr lang="cs-CZ" dirty="0" err="1"/>
              <a:t>GT</a:t>
            </a:r>
            <a:r>
              <a:rPr lang="cs-CZ" dirty="0"/>
              <a:t>)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CF7570E-5F0C-4FDC-95D2-F293D5E2B9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94042"/>
              </p:ext>
            </p:extLst>
          </p:nvPr>
        </p:nvGraphicFramePr>
        <p:xfrm>
          <a:off x="240727" y="1177720"/>
          <a:ext cx="8730971" cy="5235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695">
                  <a:extLst>
                    <a:ext uri="{9D8B030D-6E8A-4147-A177-3AD203B41FA5}">
                      <a16:colId xmlns:a16="http://schemas.microsoft.com/office/drawing/2014/main" val="4277507741"/>
                    </a:ext>
                  </a:extLst>
                </a:gridCol>
                <a:gridCol w="2226122">
                  <a:extLst>
                    <a:ext uri="{9D8B030D-6E8A-4147-A177-3AD203B41FA5}">
                      <a16:colId xmlns:a16="http://schemas.microsoft.com/office/drawing/2014/main" val="2997844436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271586491"/>
                    </a:ext>
                  </a:extLst>
                </a:gridCol>
                <a:gridCol w="945105">
                  <a:extLst>
                    <a:ext uri="{9D8B030D-6E8A-4147-A177-3AD203B41FA5}">
                      <a16:colId xmlns:a16="http://schemas.microsoft.com/office/drawing/2014/main" val="1396302841"/>
                    </a:ext>
                  </a:extLst>
                </a:gridCol>
                <a:gridCol w="1653809">
                  <a:extLst>
                    <a:ext uri="{9D8B030D-6E8A-4147-A177-3AD203B41FA5}">
                      <a16:colId xmlns:a16="http://schemas.microsoft.com/office/drawing/2014/main" val="1254960199"/>
                    </a:ext>
                  </a:extLst>
                </a:gridCol>
              </a:tblGrid>
              <a:tr h="1365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Název / reg. č. / forma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Popis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Indikace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Datum registrace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Poznámka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/>
                </a:tc>
                <a:extLst>
                  <a:ext uri="{0D108BD9-81ED-4DB2-BD59-A6C34878D82A}">
                    <a16:rowId xmlns:a16="http://schemas.microsoft.com/office/drawing/2014/main" val="2779187383"/>
                  </a:ext>
                </a:extLst>
              </a:tr>
              <a:tr h="1835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  <a:effectLst/>
                        </a:rPr>
                        <a:t>Glybera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Injekční roztok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varianta LPLS</a:t>
                      </a:r>
                      <a:r>
                        <a:rPr lang="cs-CZ" sz="1200" baseline="30000" dirty="0">
                          <a:effectLst/>
                        </a:rPr>
                        <a:t>447X </a:t>
                      </a:r>
                      <a:r>
                        <a:rPr lang="cs-CZ" sz="1200" dirty="0">
                          <a:effectLst/>
                        </a:rPr>
                        <a:t>lidského genu pro lipoproteinovou lipázu (</a:t>
                      </a:r>
                      <a:r>
                        <a:rPr lang="cs-CZ" sz="1200" dirty="0" err="1">
                          <a:effectLst/>
                        </a:rPr>
                        <a:t>LPL</a:t>
                      </a:r>
                      <a:r>
                        <a:rPr lang="cs-CZ" sz="1200" dirty="0">
                          <a:effectLst/>
                        </a:rPr>
                        <a:t>) ve vektoru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Léčba dospělých pacientů s diagnózou familiárního deficitu lipoproteinové lipázy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24. 10. 2012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28. 10. 2017 registrace vypršela (držitel nepožádal o prodloužení registrace)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522358"/>
                  </a:ext>
                </a:extLst>
              </a:tr>
              <a:tr h="10355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  <a:effectLst/>
                        </a:rPr>
                        <a:t>Imlygic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EU/1/15/1064/001 až 002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Injekční roztok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oslabený virus herpes simplex typu 1 (HSV-1) získaný funkční delecí dvou genů (ICP34.5 a ICP47) a vložením kódující sekvence pro lidský faktor </a:t>
                      </a:r>
                      <a:r>
                        <a:rPr lang="cs-CZ" sz="1200" dirty="0" err="1">
                          <a:effectLst/>
                        </a:rPr>
                        <a:t>GM-CSF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Léčba dospělých s </a:t>
                      </a:r>
                      <a:r>
                        <a:rPr lang="cs-CZ" sz="1200" dirty="0" err="1">
                          <a:effectLst/>
                        </a:rPr>
                        <a:t>neresekovatelným</a:t>
                      </a:r>
                      <a:r>
                        <a:rPr lang="cs-CZ" sz="1200" dirty="0">
                          <a:effectLst/>
                        </a:rPr>
                        <a:t> melanomem s regionálními  nebo vzdálenými metastázami bez postižení kostí, mozku, plic nebo jiného viscerálního postižení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15. 12. 2015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</a:rPr>
                        <a:t>Možné ambulantní použití / jednodenní péče.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97217"/>
                  </a:ext>
                </a:extLst>
              </a:tr>
              <a:tr h="15202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  <a:effectLst/>
                        </a:rPr>
                        <a:t>Strimvelis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EU/1/16/1097/001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Infuzní disperze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autologní frakce obohacená CD34+ buňkami </a:t>
                      </a:r>
                      <a:r>
                        <a:rPr lang="cs-CZ" sz="1200" dirty="0" err="1">
                          <a:effectLst/>
                        </a:rPr>
                        <a:t>transdukovanými</a:t>
                      </a:r>
                      <a:r>
                        <a:rPr lang="cs-CZ" sz="1200" dirty="0">
                          <a:effectLst/>
                        </a:rPr>
                        <a:t> retrovirovým vektorem, který kóduje humánní </a:t>
                      </a:r>
                      <a:r>
                        <a:rPr lang="cs-CZ" sz="1200" dirty="0" err="1">
                          <a:effectLst/>
                        </a:rPr>
                        <a:t>cDNA</a:t>
                      </a:r>
                      <a:r>
                        <a:rPr lang="cs-CZ" sz="1200" dirty="0">
                          <a:effectLst/>
                        </a:rPr>
                        <a:t> sekvenci </a:t>
                      </a:r>
                      <a:r>
                        <a:rPr lang="cs-CZ" sz="1200" dirty="0" err="1">
                          <a:effectLst/>
                        </a:rPr>
                        <a:t>adenosindeaminázy</a:t>
                      </a:r>
                      <a:r>
                        <a:rPr lang="cs-CZ" sz="1200" dirty="0">
                          <a:effectLst/>
                        </a:rPr>
                        <a:t> (ADA) z lidských hematopoetických kmenových /</a:t>
                      </a:r>
                      <a:r>
                        <a:rPr lang="cs-CZ" sz="1200" dirty="0" err="1">
                          <a:effectLst/>
                        </a:rPr>
                        <a:t>progenitorních</a:t>
                      </a:r>
                      <a:r>
                        <a:rPr lang="cs-CZ" sz="1200" dirty="0">
                          <a:effectLst/>
                        </a:rPr>
                        <a:t> (CD34+) buněk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Léčba závažného kombinovaného imunodeficitu způsobeného deficitem </a:t>
                      </a:r>
                      <a:r>
                        <a:rPr lang="cs-CZ" sz="1200" dirty="0" err="1">
                          <a:effectLst/>
                        </a:rPr>
                        <a:t>adenosindeaminázy</a:t>
                      </a:r>
                      <a:r>
                        <a:rPr lang="cs-CZ" sz="1200" dirty="0">
                          <a:effectLst/>
                        </a:rPr>
                        <a:t> (ADA-SCID)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</a:rPr>
                        <a:t>25. 5. 2016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highlight>
                            <a:srgbClr val="FFFF00"/>
                          </a:highlight>
                        </a:rPr>
                        <a:t>Teoreticky možné ambulantní použití / jednodenní péče.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207080"/>
                  </a:ext>
                </a:extLst>
              </a:tr>
              <a:tr h="11600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Kymriah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EU/1/18/1297/001</a:t>
                      </a: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autologní T-lymfocyty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geneticky modifikované ex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vivo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za použití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lentivirálního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vektoru kódujícího anti-CD19 chimérický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antigenní receptor (CAR)</a:t>
                      </a: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Pacienti do 25 let s B-ALL (refrakterní nebo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relabovaná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 dospělí s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relabujícím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nebo refrakterním DLBCL po 2 nebo více liniích systémové terapie</a:t>
                      </a: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22. 8. 2018</a:t>
                      </a: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Ambulantní použití nepravděpodobné, hospitalizace prvních 10 dnů po podání infuze.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69994"/>
                  </a:ext>
                </a:extLst>
              </a:tr>
            </a:tbl>
          </a:graphicData>
        </a:graphic>
      </p:graphicFrame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DF9F09A-0A21-40C7-89F0-738E86AFE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635825"/>
              </p:ext>
            </p:extLst>
          </p:nvPr>
        </p:nvGraphicFramePr>
        <p:xfrm>
          <a:off x="240727" y="865194"/>
          <a:ext cx="581705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527">
                  <a:extLst>
                    <a:ext uri="{9D8B030D-6E8A-4147-A177-3AD203B41FA5}">
                      <a16:colId xmlns:a16="http://schemas.microsoft.com/office/drawing/2014/main" val="2031932633"/>
                    </a:ext>
                  </a:extLst>
                </a:gridCol>
                <a:gridCol w="2908527">
                  <a:extLst>
                    <a:ext uri="{9D8B030D-6E8A-4147-A177-3AD203B41FA5}">
                      <a16:colId xmlns:a16="http://schemas.microsoft.com/office/drawing/2014/main" val="1063949579"/>
                    </a:ext>
                  </a:extLst>
                </a:gridCol>
              </a:tblGrid>
              <a:tr h="12018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Registrace vypršela nebo stažena</a:t>
                      </a:r>
                    </a:p>
                  </a:txBody>
                  <a:tcP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Platná registrace</a:t>
                      </a:r>
                    </a:p>
                  </a:txBody>
                  <a:tcPr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303179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EE87300-07F7-4981-A69C-34740EA9F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213519"/>
              </p:ext>
            </p:extLst>
          </p:nvPr>
        </p:nvGraphicFramePr>
        <p:xfrm>
          <a:off x="209210" y="6451323"/>
          <a:ext cx="881828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8286">
                  <a:extLst>
                    <a:ext uri="{9D8B030D-6E8A-4147-A177-3AD203B41FA5}">
                      <a16:colId xmlns:a16="http://schemas.microsoft.com/office/drawing/2014/main" val="483663682"/>
                    </a:ext>
                  </a:extLst>
                </a:gridCol>
              </a:tblGrid>
              <a:tr h="153850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CHMP–Výbor pro humánní LP, EC–Evropská komise, ALL–akutní </a:t>
                      </a: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lymfoblastická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 leukémie, DLBCL-difuzní </a:t>
                      </a: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velkobuněčný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 B-lymfom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99457"/>
                  </a:ext>
                </a:extLst>
              </a:tr>
            </a:tbl>
          </a:graphicData>
        </a:graphic>
      </p:graphicFrame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B6FF066D-683E-4081-A56B-356F39D4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91319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5B02B29-2A7D-40F7-BA58-E49F61CD02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Přípravky pro genovou terapii (</a:t>
            </a:r>
            <a:r>
              <a:rPr lang="cs-CZ" dirty="0" err="1"/>
              <a:t>GT</a:t>
            </a:r>
            <a:r>
              <a:rPr lang="cs-CZ" dirty="0"/>
              <a:t>)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C46A301-E321-4AF4-96B0-CC733F87C48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376" y="1273360"/>
          <a:ext cx="8725581" cy="4915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4616">
                  <a:extLst>
                    <a:ext uri="{9D8B030D-6E8A-4147-A177-3AD203B41FA5}">
                      <a16:colId xmlns:a16="http://schemas.microsoft.com/office/drawing/2014/main" val="3830754936"/>
                    </a:ext>
                  </a:extLst>
                </a:gridCol>
                <a:gridCol w="1745241">
                  <a:extLst>
                    <a:ext uri="{9D8B030D-6E8A-4147-A177-3AD203B41FA5}">
                      <a16:colId xmlns:a16="http://schemas.microsoft.com/office/drawing/2014/main" val="840446929"/>
                    </a:ext>
                  </a:extLst>
                </a:gridCol>
                <a:gridCol w="2641967">
                  <a:extLst>
                    <a:ext uri="{9D8B030D-6E8A-4147-A177-3AD203B41FA5}">
                      <a16:colId xmlns:a16="http://schemas.microsoft.com/office/drawing/2014/main" val="3283644923"/>
                    </a:ext>
                  </a:extLst>
                </a:gridCol>
                <a:gridCol w="848516">
                  <a:extLst>
                    <a:ext uri="{9D8B030D-6E8A-4147-A177-3AD203B41FA5}">
                      <a16:colId xmlns:a16="http://schemas.microsoft.com/office/drawing/2014/main" val="2146137126"/>
                    </a:ext>
                  </a:extLst>
                </a:gridCol>
                <a:gridCol w="1745241">
                  <a:extLst>
                    <a:ext uri="{9D8B030D-6E8A-4147-A177-3AD203B41FA5}">
                      <a16:colId xmlns:a16="http://schemas.microsoft.com/office/drawing/2014/main" val="863379100"/>
                    </a:ext>
                  </a:extLst>
                </a:gridCol>
              </a:tblGrid>
              <a:tr h="396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/ </a:t>
                      </a:r>
                      <a:r>
                        <a:rPr lang="cs-CZ" sz="1200" dirty="0" err="1">
                          <a:effectLst/>
                        </a:rPr>
                        <a:t>reg</a:t>
                      </a:r>
                      <a:r>
                        <a:rPr lang="cs-CZ" sz="1200" dirty="0">
                          <a:effectLst/>
                        </a:rPr>
                        <a:t>. č. / forma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Popis</a:t>
                      </a:r>
                    </a:p>
                  </a:txBody>
                  <a:tcPr marL="38471" marR="384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Indikace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Datum registrace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Poznámka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/>
                </a:tc>
                <a:extLst>
                  <a:ext uri="{0D108BD9-81ED-4DB2-BD59-A6C34878D82A}">
                    <a16:rowId xmlns:a16="http://schemas.microsoft.com/office/drawing/2014/main" val="1742532858"/>
                  </a:ext>
                </a:extLst>
              </a:tr>
              <a:tr h="1184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Yescarta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EU/1/18/1299/001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Infuzní disperze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geneticky modifikovaná autologní T-buněčná imunoterapie cílená proti antigenu CD19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Léčba dospělých pacientů s 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relabujícím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nebo refrakterním difuzním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velkobuněčným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B-lymfomem (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DLBCL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) a s primárním mediastinálním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velkobuněčným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B-lymfomem (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PMBCL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) po 2 či více liniích systémové léčby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22.8.2018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Ambulantní použití nepravděpodobné, hospitalizace prvních 10 dnů po podání infuze.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71" marR="38471" marT="0" marB="0"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4100"/>
                  </a:ext>
                </a:extLst>
              </a:tr>
              <a:tr h="1581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Luxturna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EU/1/18/1331/001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Koncentrát a rozpouštědlo pro injekční roztok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živý, nereplikující se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AAV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virus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serotyp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2, který exprimuje lidský gen RPE65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Retinální dystrofie asociovaná s potvrzenou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bialelickou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mutací RPE65.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22.11.2018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Pozitivní stanovisko CHMP 20. 9. 2018 (udělení registrace Evropskou komisí  konec 2018 nebo začátek 2019)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Ambulantní použití bude nepravděpodobné.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Subretinální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 aplikace.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11661"/>
                  </a:ext>
                </a:extLst>
              </a:tr>
              <a:tr h="15817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</a:rPr>
                        <a:t>Zynteglo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EU/1/19/1367/001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Infuzní disperze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Geneticky modifikované autologní buňky obohacené o CD34+ populaci, která obsahuje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HSC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transdukované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LVV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kódujícím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A-T87Q-globinový gen</a:t>
                      </a: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léčba pacientů ve věku 12 let a starších s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β-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talasemií závislou 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transfuzi (TDT), kteří nemají </a:t>
                      </a:r>
                      <a:r>
                        <a:rPr lang="el-GR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β0/β0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genotyp, u nichž je vhodná transplantace hematopoetických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kmenových buněk (HSC), ale není k dispozici dárce HSC s odpovídajícím lidským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leukocytárním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antigenem (HLA)</a:t>
                      </a: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29.5.2019</a:t>
                      </a: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3" marR="63513" marT="0" marB="0"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37896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7D3CDBF-F334-409D-82CF-D4CD29823C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143" y="921629"/>
          <a:ext cx="581705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527">
                  <a:extLst>
                    <a:ext uri="{9D8B030D-6E8A-4147-A177-3AD203B41FA5}">
                      <a16:colId xmlns:a16="http://schemas.microsoft.com/office/drawing/2014/main" val="2031932633"/>
                    </a:ext>
                  </a:extLst>
                </a:gridCol>
                <a:gridCol w="2908527">
                  <a:extLst>
                    <a:ext uri="{9D8B030D-6E8A-4147-A177-3AD203B41FA5}">
                      <a16:colId xmlns:a16="http://schemas.microsoft.com/office/drawing/2014/main" val="1063949579"/>
                    </a:ext>
                  </a:extLst>
                </a:gridCol>
              </a:tblGrid>
              <a:tr h="120180"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Registrace vypršela nebo stažena</a:t>
                      </a:r>
                    </a:p>
                  </a:txBody>
                  <a:tcP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b="0" dirty="0">
                          <a:solidFill>
                            <a:schemeClr val="tx1"/>
                          </a:solidFill>
                        </a:rPr>
                        <a:t>Platná registrace</a:t>
                      </a:r>
                    </a:p>
                  </a:txBody>
                  <a:tcPr>
                    <a:solidFill>
                      <a:srgbClr val="CDD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303179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74BCBE4A-A219-43B2-BF37-F03F62815AA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143" y="6297062"/>
          <a:ext cx="872534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5348">
                  <a:extLst>
                    <a:ext uri="{9D8B030D-6E8A-4147-A177-3AD203B41FA5}">
                      <a16:colId xmlns:a16="http://schemas.microsoft.com/office/drawing/2014/main" val="483663682"/>
                    </a:ext>
                  </a:extLst>
                </a:gridCol>
              </a:tblGrid>
              <a:tr h="153850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CHMP – Výbor pro humánní prostředky, EC – Evropská komise; HSC – hematopoetické kmenové buňky, LVV ů </a:t>
                      </a:r>
                      <a:r>
                        <a:rPr lang="cs-CZ" sz="1200" b="1" dirty="0" err="1">
                          <a:solidFill>
                            <a:schemeClr val="tx1"/>
                          </a:solidFill>
                        </a:rPr>
                        <a:t>lentivirový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 vektor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99457"/>
                  </a:ext>
                </a:extLst>
              </a:tr>
            </a:tbl>
          </a:graphicData>
        </a:graphic>
      </p:graphicFrame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4A91B4EB-DD37-44CA-B776-518C8AD0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46489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426005" y="985315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Geneticky modifikované organismy (</a:t>
            </a:r>
            <a:r>
              <a:rPr lang="cs-CZ" dirty="0" err="1">
                <a:solidFill>
                  <a:srgbClr val="C00000"/>
                </a:solidFill>
              </a:rPr>
              <a:t>GMO</a:t>
            </a:r>
            <a:r>
              <a:rPr lang="cs-CZ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idx="1"/>
          </p:nvPr>
        </p:nvSpPr>
        <p:spPr>
          <a:xfrm>
            <a:off x="465140" y="2128315"/>
            <a:ext cx="8229600" cy="3600000"/>
          </a:xfrm>
        </p:spPr>
        <p:txBody>
          <a:bodyPr>
            <a:normAutofit/>
          </a:bodyPr>
          <a:lstStyle/>
          <a:p>
            <a:r>
              <a:rPr lang="cs-CZ" dirty="0"/>
              <a:t>Nakládání s </a:t>
            </a:r>
            <a:r>
              <a:rPr lang="cs-CZ" dirty="0" err="1"/>
              <a:t>GMO</a:t>
            </a:r>
            <a:r>
              <a:rPr lang="cs-CZ" dirty="0"/>
              <a:t> povoluje Ministerstvo životního prostředí – vyjadřuje se k registraci</a:t>
            </a:r>
          </a:p>
          <a:p>
            <a:r>
              <a:rPr lang="cs-CZ" dirty="0"/>
              <a:t>Legislativa GMO se již ale nevztahuje na registrované LPMT</a:t>
            </a:r>
          </a:p>
          <a:p>
            <a:r>
              <a:rPr lang="cs-CZ" dirty="0" err="1"/>
              <a:t>GMO</a:t>
            </a:r>
            <a:r>
              <a:rPr lang="cs-CZ" dirty="0"/>
              <a:t> a </a:t>
            </a:r>
            <a:r>
              <a:rPr lang="cs-CZ" dirty="0" err="1"/>
              <a:t>GT</a:t>
            </a:r>
            <a:r>
              <a:rPr lang="cs-CZ" dirty="0"/>
              <a:t> nejsou synonyma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BE5A-CCA0-4BF4-BC63-BC944AB5427F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Geneticky modifikované organismy (</a:t>
            </a:r>
            <a:r>
              <a:rPr lang="cs-CZ" dirty="0" err="1"/>
              <a:t>GMO</a:t>
            </a:r>
            <a:r>
              <a:rPr lang="cs-CZ" dirty="0"/>
              <a:t>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15B625-2638-4CBD-A2F7-E144DC48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82039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FCCD-A3BB-4379-A0CD-9F3610A314C9}" type="datetime1">
              <a:rPr lang="cs-CZ" smtClean="0"/>
              <a:t>14.11.2019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Geneticky modifikované organismy (</a:t>
            </a:r>
            <a:r>
              <a:rPr lang="cs-CZ" dirty="0" err="1"/>
              <a:t>GMO</a:t>
            </a:r>
            <a:r>
              <a:rPr lang="cs-CZ" dirty="0"/>
              <a:t>)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AD9FF10-DDAD-4F57-8CFB-74A268F3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8422" y="1133745"/>
            <a:ext cx="6180755" cy="5094184"/>
          </a:xfrm>
          <a:prstGeom prst="rect">
            <a:avLst/>
          </a:prstGeom>
        </p:spPr>
      </p:pic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F967EBDB-5A5D-41F7-A835-ACE5438E93A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26895" y="6354000"/>
          <a:ext cx="470852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8526">
                  <a:extLst>
                    <a:ext uri="{9D8B030D-6E8A-4147-A177-3AD203B41FA5}">
                      <a16:colId xmlns:a16="http://schemas.microsoft.com/office/drawing/2014/main" val="483663682"/>
                    </a:ext>
                  </a:extLst>
                </a:gridCol>
              </a:tblGrid>
              <a:tr h="153850">
                <a:tc>
                  <a:txBody>
                    <a:bodyPr/>
                    <a:lstStyle/>
                    <a:p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https://www.mzp.cz/cz/geneticky_modifikovane_organismy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99457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B82465-E1D1-44B3-9488-D98D531C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2611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3090</Words>
  <Application>Microsoft Office PowerPoint</Application>
  <PresentationFormat>Předvádění na obrazovce (4:3)</PresentationFormat>
  <Paragraphs>504</Paragraphs>
  <Slides>24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Motiv sady Office</vt:lpstr>
      <vt:lpstr>1_Motiv sady Office</vt:lpstr>
      <vt:lpstr>Prezentace aplikace PowerPoint</vt:lpstr>
      <vt:lpstr>LéČivé přípravky  Pro moderní terapiI (LPMT)</vt:lpstr>
      <vt:lpstr>Právní rámec</vt:lpstr>
      <vt:lpstr>Kategorie léčivých přípravků pro moderní terapii (LPMT)</vt:lpstr>
      <vt:lpstr>Přípravky pro genovou terapii (GT)</vt:lpstr>
      <vt:lpstr>Prezentace aplikace PowerPoint</vt:lpstr>
      <vt:lpstr>Prezentace aplikace PowerPoint</vt:lpstr>
      <vt:lpstr>Geneticky modifikované organismy (GMO)</vt:lpstr>
      <vt:lpstr>Prezentace aplikace PowerPoint</vt:lpstr>
      <vt:lpstr>Prezentace aplikace PowerPoint</vt:lpstr>
      <vt:lpstr>Léčivé přípravky pro somatobuněčnou terapii (SCT) </vt:lpstr>
      <vt:lpstr>Prezentace aplikace PowerPoint</vt:lpstr>
      <vt:lpstr>Přípravky tkáňového inženýrství (TI)</vt:lpstr>
      <vt:lpstr>Prezentace aplikace PowerPoint</vt:lpstr>
      <vt:lpstr>Nadřazenost při klasifikaci LPMT</vt:lpstr>
      <vt:lpstr>Použití LPMT v České republice</vt:lpstr>
      <vt:lpstr>Prezentace aplikace PowerPoint</vt:lpstr>
      <vt:lpstr>Specifika moderních terapií</vt:lpstr>
      <vt:lpstr>Guidelines pro LPMT</vt:lpstr>
      <vt:lpstr>Guidelines pro LPMT</vt:lpstr>
      <vt:lpstr>Guideline pro hodnocené LPMT</vt:lpstr>
      <vt:lpstr>Guideline – SVP pro LPMT</vt:lpstr>
      <vt:lpstr>Guideline – SVP pro LPMT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Zbyněk Polák</dc:creator>
  <cp:lastModifiedBy>Palán Ondřej</cp:lastModifiedBy>
  <cp:revision>81</cp:revision>
  <cp:lastPrinted>2019-11-12T08:08:28Z</cp:lastPrinted>
  <dcterms:created xsi:type="dcterms:W3CDTF">2012-11-07T12:54:42Z</dcterms:created>
  <dcterms:modified xsi:type="dcterms:W3CDTF">2019-11-14T13:47:40Z</dcterms:modified>
</cp:coreProperties>
</file>