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69" r:id="rId2"/>
    <p:sldId id="322" r:id="rId3"/>
    <p:sldId id="323" r:id="rId4"/>
    <p:sldId id="324" r:id="rId5"/>
    <p:sldId id="325" r:id="rId6"/>
    <p:sldId id="326" r:id="rId7"/>
    <p:sldId id="353" r:id="rId8"/>
    <p:sldId id="354" r:id="rId9"/>
    <p:sldId id="355" r:id="rId10"/>
    <p:sldId id="352" r:id="rId11"/>
    <p:sldId id="327" r:id="rId12"/>
    <p:sldId id="330" r:id="rId13"/>
    <p:sldId id="331" r:id="rId14"/>
    <p:sldId id="343" r:id="rId15"/>
    <p:sldId id="335" r:id="rId16"/>
    <p:sldId id="347" r:id="rId17"/>
    <p:sldId id="344" r:id="rId18"/>
    <p:sldId id="346" r:id="rId19"/>
    <p:sldId id="348" r:id="rId20"/>
    <p:sldId id="351" r:id="rId21"/>
    <p:sldId id="349" r:id="rId22"/>
    <p:sldId id="350" r:id="rId23"/>
    <p:sldId id="333" r:id="rId24"/>
    <p:sldId id="314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3D8320-4CF5-4125-8100-853A7B13C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C92A9F-FA22-4EED-A1F8-499BC410D1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6C87D-7B34-453F-8455-8D0EDF89E3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FF2C9-2BA8-481D-BBCA-2208FBF04C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8D97-84DF-44A0-A322-6A7EB2ADCF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245E-C7E3-4E41-B580-C8764D1F8B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C82AD-A38A-40F9-B6A4-C5550F327A8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05DF5-F264-452B-B514-6921EF5B5F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34AE-1342-4F9E-AC2D-2C3BB624EC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D1059-C25B-4EDF-9958-E59A344856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8873E-4FCE-4F38-9121-DDC6747533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D058D-9DE2-4A05-BFD6-3EEEABA229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A8E6-EB31-4601-B68E-F53BE9FAA3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FC0A47-39A3-43EC-B9B5-7DE750A606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913687" cy="1371600"/>
          </a:xfrm>
        </p:spPr>
        <p:txBody>
          <a:bodyPr/>
          <a:lstStyle/>
          <a:p>
            <a:r>
              <a:rPr lang="cs-CZ" sz="4000" b="1" i="1" smtClean="0">
                <a:solidFill>
                  <a:srgbClr val="FFFF00"/>
                </a:solidFill>
              </a:rPr>
              <a:t>Off-label</a:t>
            </a:r>
            <a:r>
              <a:rPr lang="cs-CZ" sz="4000" b="1" smtClean="0">
                <a:solidFill>
                  <a:srgbClr val="FFFF00"/>
                </a:solidFill>
              </a:rPr>
              <a:t> preskripce z hlediska věku u dětí</a:t>
            </a:r>
            <a:endParaRPr lang="cs-CZ" sz="3800" b="1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10000"/>
            <a:ext cx="8610600" cy="1752600"/>
          </a:xfrm>
          <a:noFill/>
        </p:spPr>
        <p:txBody>
          <a:bodyPr/>
          <a:lstStyle/>
          <a:p>
            <a:r>
              <a:rPr lang="cs-CZ" sz="2400" smtClean="0"/>
              <a:t>MUDr. Petra Matalová, Ph.D.</a:t>
            </a:r>
            <a:endParaRPr lang="cs-CZ" sz="2400" i="1" baseline="30000" smtClean="0"/>
          </a:p>
          <a:p>
            <a:r>
              <a:rPr lang="cs-CZ" sz="2400" i="1" smtClean="0"/>
              <a:t>Ústav farmakologie LF UP a FN Olomouc</a:t>
            </a:r>
          </a:p>
          <a:p>
            <a:endParaRPr lang="cs-CZ" sz="2400" i="1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3438" y="5949950"/>
            <a:ext cx="403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2000"/>
              <a:t>VII. konference PharmAround 2019, 20. - 21. 11. 2019,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Přehled publikovaných studií 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002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000" smtClean="0"/>
              <a:t>2007-2017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31 studií, z toho 9 u novorozenců</a:t>
            </a:r>
          </a:p>
          <a:p>
            <a:pPr>
              <a:buFont typeface="Wingdings" pitchFamily="2" charset="2"/>
              <a:buChar char="Ø"/>
            </a:pPr>
            <a:r>
              <a:rPr lang="cs-CZ" sz="2000" b="1" i="1" smtClean="0"/>
              <a:t>Off-label</a:t>
            </a:r>
            <a:r>
              <a:rPr lang="cs-CZ" sz="2000" b="1" smtClean="0"/>
              <a:t> předpis: 3,2 % - 95 %; 28 studií off-label &gt; 12 %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Indikace, věk, cesta podání, dávka, dávkovací interval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79388" y="6092825"/>
            <a:ext cx="8640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1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573463"/>
            <a:ext cx="86772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Přehled publikovaných studií II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002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2 nejvýznamnější shrnutí dosud známých poznatků: 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r>
              <a:rPr lang="cs-CZ" sz="2400" b="1" i="1" smtClean="0"/>
              <a:t>	1. Pandolfini a kol.</a:t>
            </a:r>
            <a:r>
              <a:rPr lang="cs-CZ" sz="2400" i="1" smtClean="0"/>
              <a:t> </a:t>
            </a:r>
            <a:r>
              <a:rPr lang="cs-CZ" sz="2400" smtClean="0"/>
              <a:t>- 30 studií (1985 - 2004)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- 11 nemocničních, 7 novorozeneckých, 12 ambul.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- 40 - 455 661 subjektů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většina prospektivních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</a:t>
            </a:r>
            <a:r>
              <a:rPr lang="cs-CZ" sz="2400" i="1" smtClean="0"/>
              <a:t>off-label</a:t>
            </a:r>
            <a:r>
              <a:rPr lang="cs-CZ" sz="2400" smtClean="0"/>
              <a:t> a </a:t>
            </a:r>
            <a:r>
              <a:rPr lang="cs-CZ" sz="2400" i="1" smtClean="0"/>
              <a:t>unlicensed</a:t>
            </a:r>
            <a:r>
              <a:rPr lang="cs-CZ" sz="2400" smtClean="0"/>
              <a:t> 11 - 80 %, nepřímo úměrné věku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více v nemocnici a více na novorozeneckých odd.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- nejčastěji použití u jiné věkové kategorie (27 studií)</a:t>
            </a:r>
            <a:endParaRPr lang="cs-CZ" sz="2000" smtClean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79388" y="6092825"/>
            <a:ext cx="8640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Pandolfini C, Bonati M. A literature review on off-label drug use in children. Eur J Pediatr. 2005; 164(9): 552-8.</a:t>
            </a:r>
            <a:endParaRPr lang="cs-CZ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Přehled publikovaných studií III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b="1" i="1" smtClean="0"/>
              <a:t>2. Lindell - Osuagwu a kol. </a:t>
            </a:r>
            <a:r>
              <a:rPr lang="cs-CZ" sz="2400" smtClean="0"/>
              <a:t>- 24 studií (1997 – 2007)</a:t>
            </a:r>
          </a:p>
          <a:p>
            <a:r>
              <a:rPr lang="cs-CZ" sz="2400" smtClean="0"/>
              <a:t>		- 12 států (8 evropských)</a:t>
            </a:r>
          </a:p>
          <a:p>
            <a:r>
              <a:rPr lang="cs-CZ" sz="2400" smtClean="0"/>
              <a:t>		- délka sledování: 4 týdny - 2 roky</a:t>
            </a:r>
          </a:p>
          <a:p>
            <a:r>
              <a:rPr lang="cs-CZ" sz="2400" smtClean="0"/>
              <a:t>		- 19 prospektivních</a:t>
            </a:r>
          </a:p>
          <a:p>
            <a:r>
              <a:rPr lang="cs-CZ" sz="2400" smtClean="0"/>
              <a:t>		- 34 - 355 409 subjektů, 0 -18 let</a:t>
            </a:r>
          </a:p>
          <a:p>
            <a:r>
              <a:rPr lang="cs-CZ" sz="2400" smtClean="0"/>
              <a:t>		- 18 - 60 % </a:t>
            </a:r>
            <a:r>
              <a:rPr lang="cs-CZ" sz="2400" i="1" smtClean="0"/>
              <a:t>off-label</a:t>
            </a:r>
            <a:r>
              <a:rPr lang="cs-CZ" sz="2400" smtClean="0"/>
              <a:t> léčiv</a:t>
            </a:r>
          </a:p>
          <a:p>
            <a:r>
              <a:rPr lang="cs-CZ" sz="2400" smtClean="0"/>
              <a:t>		- 0 - 48 % </a:t>
            </a:r>
            <a:r>
              <a:rPr lang="cs-CZ" sz="2400" i="1" smtClean="0"/>
              <a:t>unlicensed</a:t>
            </a:r>
            <a:r>
              <a:rPr lang="cs-CZ" sz="2400" smtClean="0"/>
              <a:t> léčiv (19 studií)</a:t>
            </a:r>
          </a:p>
          <a:p>
            <a:r>
              <a:rPr lang="cs-CZ" sz="2400" smtClean="0"/>
              <a:t>		- vlastní prospektivní studie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50825" y="5876925"/>
            <a:ext cx="8569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400" i="1"/>
              <a:t>Lindell-Osuagwu et al. Off-label and unlicensed drug prescribing in three paediatric wards in Finland and review of the international literature. J Clin Pharm Ther. 2009; 34(3):277-87.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Výsledky jednotlivých studií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73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41 %  IPLP předpisů u novorozenců a kojenců</a:t>
            </a:r>
            <a:endParaRPr lang="cs-CZ" sz="2400" baseline="300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nejvíce </a:t>
            </a:r>
            <a:r>
              <a:rPr lang="cs-CZ" sz="2400" i="1" smtClean="0"/>
              <a:t>off - label</a:t>
            </a:r>
            <a:r>
              <a:rPr lang="cs-CZ" sz="2400" smtClean="0"/>
              <a:t> a </a:t>
            </a:r>
            <a:r>
              <a:rPr lang="cs-CZ" sz="2400" i="1" smtClean="0"/>
              <a:t>unlicensed</a:t>
            </a:r>
            <a:r>
              <a:rPr lang="cs-CZ" sz="2400" smtClean="0"/>
              <a:t> léčiv u novorozenců a kojenců</a:t>
            </a:r>
            <a:endParaRPr lang="cs-CZ" sz="2400" baseline="300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vysoké procento na JIP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maligní onemocnění, kardiologičtí pacienti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23850" y="4724400"/>
            <a:ext cx="9072563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 typeface="Wingdings" pitchFamily="2" charset="2"/>
              <a:buNone/>
            </a:pPr>
            <a:r>
              <a:rPr lang="cs-CZ" sz="1600" i="1"/>
              <a:t>-'t Jong GW et al. A survey of the use of off-label and unlicensed drugs in a Dutch children's</a:t>
            </a:r>
          </a:p>
          <a:p>
            <a:pPr algn="l">
              <a:spcBef>
                <a:spcPct val="20000"/>
              </a:spcBef>
              <a:buFont typeface="Wingdings" pitchFamily="2" charset="2"/>
              <a:buNone/>
            </a:pPr>
            <a:r>
              <a:rPr lang="cs-CZ" sz="1600" i="1"/>
              <a:t>hospital. Pediatrics. 2001; 108, 1089-1093</a:t>
            </a:r>
          </a:p>
          <a:p>
            <a:pPr algn="l">
              <a:spcBef>
                <a:spcPct val="20000"/>
              </a:spcBef>
              <a:buFont typeface="Wingdings" pitchFamily="2" charset="2"/>
              <a:buNone/>
            </a:pPr>
            <a:r>
              <a:rPr lang="cs-CZ" sz="1600" i="1"/>
              <a:t>-Di Paolo ER et al. Unlicensed and off-label drug use in Weiss paediatric university</a:t>
            </a:r>
          </a:p>
          <a:p>
            <a:pPr algn="l">
              <a:spcBef>
                <a:spcPct val="20000"/>
              </a:spcBef>
              <a:buFont typeface="Wingdings" pitchFamily="2" charset="2"/>
              <a:buNone/>
            </a:pPr>
            <a:r>
              <a:rPr lang="cs-CZ" sz="1600" i="1"/>
              <a:t>hospital. Swiss Medical Weekly. 2006;136, 218-222</a:t>
            </a:r>
          </a:p>
          <a:p>
            <a:pPr algn="l">
              <a:spcBef>
                <a:spcPct val="20000"/>
              </a:spcBef>
              <a:buFont typeface="Wingdings" pitchFamily="2" charset="2"/>
              <a:buNone/>
            </a:pPr>
            <a:r>
              <a:rPr lang="cs-CZ" sz="1600" i="1"/>
              <a:t>-Bajcetic M. Off label and unlicensed drug use in paediatric kardiology. European Journal of Clinical Pharmacology. 2005;61, 775-779</a:t>
            </a:r>
          </a:p>
          <a:p>
            <a:pPr algn="l">
              <a:spcBef>
                <a:spcPct val="20000"/>
              </a:spcBef>
              <a:buFont typeface="Wingdings" pitchFamily="2" charset="2"/>
              <a:buNone/>
            </a:pPr>
            <a:endParaRPr lang="cs-CZ" sz="1600" i="1"/>
          </a:p>
          <a:p>
            <a:pPr>
              <a:spcBef>
                <a:spcPct val="50000"/>
              </a:spcBef>
            </a:pP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571500"/>
            <a:ext cx="76295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FFFF00"/>
                </a:solidFill>
              </a:rPr>
              <a:t>Metodika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výskyt </a:t>
            </a:r>
            <a:r>
              <a:rPr lang="cs-CZ" sz="2400" i="1" smtClean="0"/>
              <a:t>unlicensed</a:t>
            </a:r>
            <a:r>
              <a:rPr lang="cs-CZ" sz="2400" smtClean="0"/>
              <a:t> a </a:t>
            </a:r>
            <a:r>
              <a:rPr lang="cs-CZ" sz="2400" i="1" smtClean="0"/>
              <a:t>off-label</a:t>
            </a:r>
            <a:r>
              <a:rPr lang="cs-CZ" sz="2400" smtClean="0"/>
              <a:t> způsobu preskripce na DK FNOL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HVLP předpisy za leden - červen 2012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děti do 15 let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využití programu AISLP (verze 2012.1)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dle Souhrnu údajů o přípravku (SPC) jsme vyhodnocovali výskyt předpisů na léčiva neregistrovaná pro děti </a:t>
            </a:r>
            <a:r>
              <a:rPr lang="cs-CZ" sz="2400" i="1" smtClean="0"/>
              <a:t>(unlicensed)</a:t>
            </a:r>
            <a:r>
              <a:rPr lang="cs-CZ" sz="2400" smtClean="0"/>
              <a:t> a neregistrovaná pro věk pacienta </a:t>
            </a:r>
            <a:r>
              <a:rPr lang="cs-CZ" sz="2400" i="1" smtClean="0"/>
              <a:t>(off-label)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demografická data, nejčastěji předepisované látky</a:t>
            </a:r>
          </a:p>
          <a:p>
            <a:pPr>
              <a:buFont typeface="Wingdings" pitchFamily="2" charset="2"/>
              <a:buChar char="Ø"/>
            </a:pPr>
            <a:endParaRPr lang="cs-CZ" sz="2400" b="1" smtClean="0"/>
          </a:p>
          <a:p>
            <a:pPr>
              <a:buFont typeface="Wingdings" pitchFamily="2" charset="2"/>
              <a:buChar char="Ø"/>
            </a:pPr>
            <a:r>
              <a:rPr lang="cs-CZ" sz="2400" b="1" smtClean="0"/>
              <a:t>8559 položek, 4282 dětí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FFFF00"/>
                </a:solidFill>
              </a:rPr>
              <a:t>Výsledky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>
                <a:solidFill>
                  <a:srgbClr val="FFFF00"/>
                </a:solidFill>
              </a:rPr>
              <a:t>Off-label</a:t>
            </a:r>
            <a:r>
              <a:rPr lang="cs-CZ" sz="2400" smtClean="0"/>
              <a:t> preskripce -</a:t>
            </a:r>
            <a:r>
              <a:rPr lang="cs-CZ" sz="2400" b="1" smtClean="0"/>
              <a:t> </a:t>
            </a:r>
            <a:r>
              <a:rPr lang="cs-CZ" sz="2400" b="1" smtClean="0">
                <a:solidFill>
                  <a:srgbClr val="FFFF00"/>
                </a:solidFill>
              </a:rPr>
              <a:t>9,01 %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>
                <a:solidFill>
                  <a:srgbClr val="FFFF00"/>
                </a:solidFill>
              </a:rPr>
              <a:t>Unlicensed</a:t>
            </a:r>
            <a:r>
              <a:rPr lang="cs-CZ" sz="2400" smtClean="0"/>
              <a:t> preskripce - </a:t>
            </a:r>
            <a:r>
              <a:rPr lang="cs-CZ" sz="2400" b="1" smtClean="0">
                <a:solidFill>
                  <a:srgbClr val="FFFF00"/>
                </a:solidFill>
              </a:rPr>
              <a:t>1,26 %</a:t>
            </a:r>
          </a:p>
          <a:p>
            <a:pPr>
              <a:buFont typeface="Wingdings" pitchFamily="2" charset="2"/>
              <a:buChar char="Ø"/>
            </a:pPr>
            <a:endParaRPr lang="cs-CZ" sz="2400" b="1" smtClean="0">
              <a:solidFill>
                <a:srgbClr val="FFFF00"/>
              </a:solidFill>
            </a:endParaRPr>
          </a:p>
          <a:p>
            <a:r>
              <a:rPr lang="cs-CZ" sz="2400" smtClean="0"/>
              <a:t>Nejčastěji off-label předepsaná léčiva: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	antihistaminika a bronchodilatační látky</a:t>
            </a:r>
          </a:p>
          <a:p>
            <a:r>
              <a:rPr lang="cs-CZ" sz="2400" smtClean="0"/>
              <a:t>		(salbutamol, desloratadin, cetirizin)</a:t>
            </a:r>
          </a:p>
          <a:p>
            <a:r>
              <a:rPr lang="cs-CZ" sz="2400" smtClean="0"/>
              <a:t>Nejčastější unlicensed předepsaná léčiva: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	ACE inhibitory (ramipril, enalapril)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647700"/>
            <a:ext cx="67691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08050"/>
            <a:ext cx="86391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FFFF00"/>
                </a:solidFill>
              </a:rPr>
              <a:t>Aktuální předběžné výsledky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Sledovaný soubor leden - červen 2019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smtClean="0"/>
              <a:t>10 710 předpisů, 5 243 dětí</a:t>
            </a:r>
            <a:r>
              <a:rPr lang="cs-CZ" sz="2400" smtClean="0"/>
              <a:t>, 0 - 15 let, DK FNOL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Počet předpisů u dívek 4 522, u chlapců 6188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FF00"/>
                </a:solidFill>
              </a:rPr>
              <a:t>Off-label: 11,13 %</a:t>
            </a:r>
          </a:p>
          <a:p>
            <a:pPr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FF00"/>
                </a:solidFill>
              </a:rPr>
              <a:t>Unlicensed: 1,66 %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endParaRPr lang="cs-CZ" sz="2400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573463"/>
            <a:ext cx="545306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Úvod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řada léčiv nebyla adekvátně testována pro použití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v pediatrických indikacích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výsledky klinických studií u dospělých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odlišné spektrum nemocí a jejich průběh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specifika ve farmakokinetice a farmakodynamice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>
                <a:solidFill>
                  <a:srgbClr val="FFFF00"/>
                </a:solidFill>
              </a:rPr>
              <a:t>Věkové rozložení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1916113"/>
            <a:ext cx="8664575" cy="2881312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960438"/>
          </a:xfrm>
        </p:spPr>
        <p:txBody>
          <a:bodyPr/>
          <a:lstStyle/>
          <a:p>
            <a:r>
              <a:rPr lang="cs-CZ" sz="3600" dirty="0" smtClean="0">
                <a:solidFill>
                  <a:srgbClr val="FFFF00"/>
                </a:solidFill>
              </a:rPr>
              <a:t>Nejčastěji </a:t>
            </a:r>
            <a:r>
              <a:rPr lang="cs-CZ" sz="3600" dirty="0" err="1" smtClean="0">
                <a:solidFill>
                  <a:srgbClr val="FFFF00"/>
                </a:solidFill>
              </a:rPr>
              <a:t>unlicensed</a:t>
            </a:r>
            <a:r>
              <a:rPr lang="cs-CZ" sz="3600" dirty="0" smtClean="0">
                <a:solidFill>
                  <a:srgbClr val="FFFF00"/>
                </a:solidFill>
              </a:rPr>
              <a:t> předepsaná léčiva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908720"/>
            <a:ext cx="8229600" cy="56886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Dle SPC od 18 </a:t>
            </a:r>
            <a:r>
              <a:rPr lang="cs-CZ" sz="2400" dirty="0" smtClean="0"/>
              <a:t>let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Aescin</a:t>
            </a:r>
            <a:r>
              <a:rPr lang="cs-CZ" sz="2400" dirty="0" smtClean="0"/>
              <a:t> – 14,6 %; </a:t>
            </a:r>
            <a:r>
              <a:rPr lang="cs-CZ" sz="2400" dirty="0" err="1" smtClean="0"/>
              <a:t>T</a:t>
            </a:r>
            <a:r>
              <a:rPr lang="cs-CZ" sz="2400" dirty="0" err="1" smtClean="0"/>
              <a:t>ritace</a:t>
            </a:r>
            <a:r>
              <a:rPr lang="cs-CZ" sz="2400" dirty="0" smtClean="0"/>
              <a:t> (všechny síly 26,4 %); </a:t>
            </a:r>
            <a:r>
              <a:rPr lang="cs-CZ" sz="2400" dirty="0" err="1" smtClean="0"/>
              <a:t>Flutiform</a:t>
            </a:r>
            <a:r>
              <a:rPr lang="cs-CZ" sz="2400" dirty="0" smtClean="0"/>
              <a:t> 5,6 % </a:t>
            </a:r>
            <a:r>
              <a:rPr lang="cs-CZ" sz="2400" dirty="0" err="1" smtClean="0"/>
              <a:t>unlicensed</a:t>
            </a:r>
            <a:r>
              <a:rPr lang="cs-CZ" sz="2400" dirty="0" smtClean="0"/>
              <a:t> </a:t>
            </a:r>
            <a:r>
              <a:rPr lang="cs-CZ" sz="2400" dirty="0" smtClean="0"/>
              <a:t>preskripcí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1268760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FFFF00"/>
                </a:solidFill>
              </a:rPr>
              <a:t>Nejčastěji </a:t>
            </a:r>
            <a:r>
              <a:rPr lang="cs-CZ" sz="3600" dirty="0" err="1" smtClean="0">
                <a:solidFill>
                  <a:srgbClr val="FFFF00"/>
                </a:solidFill>
              </a:rPr>
              <a:t>off</a:t>
            </a:r>
            <a:r>
              <a:rPr lang="cs-CZ" sz="3600" dirty="0" smtClean="0">
                <a:solidFill>
                  <a:srgbClr val="FFFF00"/>
                </a:solidFill>
              </a:rPr>
              <a:t>-</a:t>
            </a:r>
            <a:r>
              <a:rPr lang="cs-CZ" sz="3600" dirty="0" err="1" smtClean="0">
                <a:solidFill>
                  <a:srgbClr val="FFFF00"/>
                </a:solidFill>
              </a:rPr>
              <a:t>label</a:t>
            </a:r>
            <a:r>
              <a:rPr lang="cs-CZ" sz="3600" dirty="0" smtClean="0">
                <a:solidFill>
                  <a:srgbClr val="FFFF00"/>
                </a:solidFill>
              </a:rPr>
              <a:t> předepsaná léčiva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Desloratadin</a:t>
            </a:r>
            <a:r>
              <a:rPr lang="cs-CZ" sz="2400" dirty="0" smtClean="0"/>
              <a:t> 30,1 %  </a:t>
            </a:r>
            <a:r>
              <a:rPr lang="cs-CZ" sz="2400" dirty="0" err="1" smtClean="0"/>
              <a:t>off</a:t>
            </a:r>
            <a:r>
              <a:rPr lang="cs-CZ" sz="2400" dirty="0" smtClean="0"/>
              <a:t>-</a:t>
            </a:r>
            <a:r>
              <a:rPr lang="cs-CZ" sz="2400" dirty="0" err="1" smtClean="0"/>
              <a:t>label</a:t>
            </a:r>
            <a:r>
              <a:rPr lang="cs-CZ" sz="2400" dirty="0" smtClean="0"/>
              <a:t> preskripcí, </a:t>
            </a:r>
            <a:r>
              <a:rPr lang="cs-CZ" sz="2400" dirty="0" err="1" smtClean="0"/>
              <a:t>fluticason</a:t>
            </a:r>
            <a:r>
              <a:rPr lang="cs-CZ" sz="2400" dirty="0" smtClean="0"/>
              <a:t> (nosní) 7,6 %; </a:t>
            </a:r>
            <a:r>
              <a:rPr lang="cs-CZ" sz="2400" dirty="0" err="1" smtClean="0"/>
              <a:t>fluticason</a:t>
            </a:r>
            <a:r>
              <a:rPr lang="cs-CZ" sz="2400" dirty="0" smtClean="0"/>
              <a:t> </a:t>
            </a:r>
            <a:r>
              <a:rPr lang="cs-CZ" sz="2400" dirty="0" err="1" smtClean="0"/>
              <a:t>inh</a:t>
            </a:r>
            <a:r>
              <a:rPr lang="cs-CZ" sz="2400" dirty="0" smtClean="0"/>
              <a:t> 5,8 %, </a:t>
            </a:r>
            <a:r>
              <a:rPr lang="cs-CZ" sz="2400" dirty="0" err="1" smtClean="0"/>
              <a:t>salbutamol</a:t>
            </a:r>
            <a:r>
              <a:rPr lang="cs-CZ" sz="2400" dirty="0" smtClean="0"/>
              <a:t>  (sol + </a:t>
            </a:r>
            <a:r>
              <a:rPr lang="cs-CZ" sz="2400" dirty="0" err="1" smtClean="0"/>
              <a:t>inh</a:t>
            </a:r>
            <a:r>
              <a:rPr lang="cs-CZ" sz="2400" dirty="0" smtClean="0"/>
              <a:t> )9,1 %</a:t>
            </a:r>
            <a:endParaRPr lang="cs-CZ" sz="2400" dirty="0" smtClean="0"/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8964612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371600"/>
          </a:xfrm>
        </p:spPr>
        <p:txBody>
          <a:bodyPr/>
          <a:lstStyle/>
          <a:p>
            <a:r>
              <a:rPr lang="cs-CZ" sz="3600" b="1" smtClean="0">
                <a:solidFill>
                  <a:srgbClr val="FFFF00"/>
                </a:solidFill>
              </a:rPr>
              <a:t>Závěr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FF00"/>
                </a:solidFill>
              </a:rPr>
              <a:t>Výskyt</a:t>
            </a:r>
            <a:r>
              <a:rPr lang="cs-CZ" sz="2400" i="1" smtClean="0">
                <a:solidFill>
                  <a:srgbClr val="FFFF00"/>
                </a:solidFill>
              </a:rPr>
              <a:t> off-label</a:t>
            </a:r>
            <a:r>
              <a:rPr lang="cs-CZ" sz="2400" smtClean="0">
                <a:solidFill>
                  <a:srgbClr val="FFFF00"/>
                </a:solidFill>
              </a:rPr>
              <a:t> </a:t>
            </a:r>
            <a:r>
              <a:rPr lang="cs-CZ" sz="2400" smtClean="0"/>
              <a:t>a </a:t>
            </a:r>
            <a:r>
              <a:rPr lang="cs-CZ" sz="2400" i="1" smtClean="0"/>
              <a:t>unlicensed</a:t>
            </a:r>
            <a:r>
              <a:rPr lang="cs-CZ" sz="2400" smtClean="0"/>
              <a:t> předpisu je u nás poměrně nízký</a:t>
            </a:r>
          </a:p>
          <a:p>
            <a:pPr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FF00"/>
                </a:solidFill>
              </a:rPr>
              <a:t>V průběhu 7 let: 9,01 % </a:t>
            </a:r>
            <a:r>
              <a:rPr lang="cs-CZ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→</a:t>
            </a:r>
            <a:r>
              <a:rPr lang="cs-CZ" sz="2400" b="1" smtClean="0">
                <a:solidFill>
                  <a:srgbClr val="FFFF00"/>
                </a:solidFill>
              </a:rPr>
              <a:t> 11,13 %</a:t>
            </a:r>
          </a:p>
          <a:p>
            <a:pPr>
              <a:buFont typeface="Wingdings" pitchFamily="2" charset="2"/>
              <a:buChar char="Ø"/>
            </a:pPr>
            <a:r>
              <a:rPr lang="cs-CZ" sz="2400" b="1" smtClean="0"/>
              <a:t>Antihistaminika, bronchodilatancia</a:t>
            </a:r>
          </a:p>
          <a:p>
            <a:pPr>
              <a:buFont typeface="Wingdings" pitchFamily="2" charset="2"/>
              <a:buChar char="Ø"/>
            </a:pPr>
            <a:r>
              <a:rPr lang="cs-CZ" sz="2400" b="1" smtClean="0"/>
              <a:t>ACE-inhibitory (ramipril), escin</a:t>
            </a:r>
          </a:p>
          <a:p>
            <a:pPr>
              <a:buFont typeface="Wingdings" pitchFamily="2" charset="2"/>
              <a:buChar char="Ø"/>
            </a:pPr>
            <a:endParaRPr lang="cs-CZ" sz="2400" b="1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Existují léčiva - vhodné rozšíření registrace 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Klinické studie u všech věkových kategorií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Účelná farmakoterapie, minimalizace rizik nežádoucích účinků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Odborná doporučení</a:t>
            </a:r>
            <a:r>
              <a:rPr lang="cs-CZ" smtClean="0"/>
              <a:t>, </a:t>
            </a:r>
            <a:r>
              <a:rPr lang="cs-CZ" sz="2400" smtClean="0"/>
              <a:t>zkušenosti lékaře</a:t>
            </a:r>
          </a:p>
          <a:p>
            <a:pPr>
              <a:buFont typeface="Wingdings" pitchFamily="2" charset="2"/>
              <a:buChar char="Ø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cs-CZ" sz="3600" smtClean="0"/>
          </a:p>
          <a:p>
            <a:pPr>
              <a:lnSpc>
                <a:spcPct val="80000"/>
              </a:lnSpc>
            </a:pPr>
            <a:endParaRPr lang="cs-CZ" sz="3600" smtClean="0"/>
          </a:p>
          <a:p>
            <a:pPr>
              <a:lnSpc>
                <a:spcPct val="80000"/>
              </a:lnSpc>
            </a:pPr>
            <a:r>
              <a:rPr lang="cs-CZ" sz="3600" smtClean="0"/>
              <a:t>				</a:t>
            </a:r>
          </a:p>
          <a:p>
            <a:pPr algn="ctr">
              <a:lnSpc>
                <a:spcPct val="80000"/>
              </a:lnSpc>
            </a:pPr>
            <a:r>
              <a:rPr lang="cs-CZ" sz="3600" smtClean="0">
                <a:solidFill>
                  <a:schemeClr val="folHlink"/>
                </a:solidFill>
              </a:rPr>
              <a:t>	</a:t>
            </a:r>
            <a:r>
              <a:rPr lang="cs-CZ" sz="3600" smtClean="0"/>
              <a:t>	</a:t>
            </a:r>
            <a:r>
              <a:rPr lang="cs-CZ" sz="3600" i="1" smtClean="0"/>
              <a:t>Děkuji za pozornost.</a:t>
            </a:r>
            <a:r>
              <a:rPr lang="cs-CZ" sz="2800" smtClean="0"/>
              <a:t>	</a:t>
            </a:r>
          </a:p>
          <a:p>
            <a:pPr algn="ctr">
              <a:lnSpc>
                <a:spcPct val="80000"/>
              </a:lnSpc>
            </a:pPr>
            <a:r>
              <a:rPr lang="cs-CZ" sz="2800" smtClean="0"/>
              <a:t>			</a:t>
            </a:r>
            <a:r>
              <a:rPr lang="cs-CZ" sz="2400" i="1" smtClean="0"/>
              <a:t>petra.matalova@fnol.cz</a:t>
            </a:r>
          </a:p>
          <a:p>
            <a:pPr>
              <a:lnSpc>
                <a:spcPct val="80000"/>
              </a:lnSpc>
            </a:pPr>
            <a:endParaRPr lang="cs-CZ" sz="2400" i="1" smtClean="0"/>
          </a:p>
          <a:p>
            <a:pPr>
              <a:lnSpc>
                <a:spcPct val="80000"/>
              </a:lnSpc>
            </a:pPr>
            <a:endParaRPr lang="cs-CZ" sz="3600" smtClean="0"/>
          </a:p>
          <a:p>
            <a:pPr>
              <a:lnSpc>
                <a:spcPct val="80000"/>
              </a:lnSpc>
            </a:pPr>
            <a:endParaRPr lang="cs-CZ" sz="3600" smtClean="0"/>
          </a:p>
          <a:p>
            <a:pPr algn="ctr">
              <a:lnSpc>
                <a:spcPct val="80000"/>
              </a:lnSpc>
            </a:pPr>
            <a:r>
              <a:rPr lang="cs-CZ" sz="1600" smtClean="0"/>
              <a:t>	</a:t>
            </a:r>
            <a:endParaRPr lang="cs-CZ" sz="1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371600"/>
          </a:xfrm>
        </p:spPr>
        <p:txBody>
          <a:bodyPr/>
          <a:lstStyle/>
          <a:p>
            <a:r>
              <a:rPr lang="cs-CZ" sz="3200" b="1" smtClean="0">
                <a:solidFill>
                  <a:schemeClr val="folHlink"/>
                </a:solidFill>
              </a:rPr>
              <a:t>Standardní terapie </a:t>
            </a:r>
            <a:r>
              <a:rPr lang="en-US" sz="3200" b="1" smtClean="0">
                <a:solidFill>
                  <a:schemeClr val="folHlink"/>
                </a:solidFill>
                <a:cs typeface="Times New Roman" pitchFamily="18" charset="0"/>
              </a:rPr>
              <a:t>&amp;</a:t>
            </a:r>
            <a:r>
              <a:rPr lang="cs-CZ" sz="3200" b="1" smtClean="0">
                <a:solidFill>
                  <a:schemeClr val="folHlink"/>
                </a:solidFill>
                <a:cs typeface="Times New Roman" pitchFamily="18" charset="0"/>
              </a:rPr>
              <a:t> účast v klinických studiích</a:t>
            </a:r>
            <a:r>
              <a:rPr lang="en-US" sz="3200" b="1" smtClean="0">
                <a:solidFill>
                  <a:schemeClr val="folHlink"/>
                </a:solidFill>
                <a:cs typeface="Times New Roman" pitchFamily="18" charset="0"/>
              </a:rPr>
              <a:t/>
            </a:r>
            <a:br>
              <a:rPr lang="en-US" sz="3200" b="1" smtClean="0">
                <a:solidFill>
                  <a:schemeClr val="folHlink"/>
                </a:solidFill>
                <a:cs typeface="Times New Roman" pitchFamily="18" charset="0"/>
              </a:rPr>
            </a:br>
            <a:endParaRPr lang="cs-CZ" sz="3200" b="1" smtClean="0">
              <a:solidFill>
                <a:schemeClr val="folHlink"/>
              </a:solidFill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05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mnohem náročnější provádění klinických studií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malé počty vhodných subjektů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vulnerabilita subjektů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obtížnější získávání informovaného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souhlasu (rodiče, zákonní zástupci)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endParaRPr lang="cs-CZ" sz="2400" b="1" smtClean="0"/>
          </a:p>
          <a:p>
            <a:pPr>
              <a:buFont typeface="Wingdings" pitchFamily="2" charset="2"/>
              <a:buChar char="Ø"/>
            </a:pPr>
            <a:r>
              <a:rPr lang="cs-CZ" sz="2400" b="1" smtClean="0"/>
              <a:t>řada užitečných léčiv je do praxe zaváděna se zpožděním nebo vůbec</a:t>
            </a:r>
          </a:p>
          <a:p>
            <a:pPr>
              <a:buFont typeface="Wingdings" pitchFamily="2" charset="2"/>
              <a:buChar char="Ø"/>
            </a:pPr>
            <a:endParaRPr lang="cs-CZ" sz="2400" b="1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357563"/>
            <a:ext cx="16557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Terminologie 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cs-CZ" sz="2800" b="1" i="1" smtClean="0">
                <a:solidFill>
                  <a:schemeClr val="folHlink"/>
                </a:solidFill>
              </a:rPr>
              <a:t>Unlicensed</a:t>
            </a:r>
            <a:r>
              <a:rPr lang="cs-CZ" sz="2800" i="1" smtClean="0">
                <a:solidFill>
                  <a:schemeClr val="folHlink"/>
                </a:solidFill>
              </a:rPr>
              <a:t> </a:t>
            </a:r>
            <a:r>
              <a:rPr lang="cs-CZ" sz="2400" i="1" smtClean="0"/>
              <a:t>- </a:t>
            </a:r>
            <a:r>
              <a:rPr lang="cs-CZ" sz="2400" smtClean="0"/>
              <a:t>léčiva neregistrovaná pro použití u dětí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nemají doporučené dávkování pro dětský věk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FK, FD a nežádoucí účinky typické pro děti ? 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lékové formy a dávky pro dospělé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všechna IPLP (magistraliter) léčiva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český termín se v literatuře nepoužívá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i="1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Terminologie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/>
            <a:r>
              <a:rPr lang="cs-CZ" sz="2800" b="1" i="1" smtClean="0">
                <a:solidFill>
                  <a:schemeClr val="folHlink"/>
                </a:solidFill>
              </a:rPr>
              <a:t>Off-label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smtClean="0"/>
              <a:t>- léčiva používaná mimo schválený způsob</a:t>
            </a:r>
          </a:p>
          <a:p>
            <a:pPr marL="609600" indent="-609600"/>
            <a:r>
              <a:rPr lang="cs-CZ" sz="2400" smtClean="0"/>
              <a:t>	</a:t>
            </a:r>
            <a:r>
              <a:rPr lang="cs-CZ" sz="2400" i="1" smtClean="0"/>
              <a:t>(outside the terms of their license)</a:t>
            </a:r>
          </a:p>
          <a:p>
            <a:pPr marL="609600" indent="-609600"/>
            <a:endParaRPr lang="cs-CZ" sz="2400" i="1" smtClean="0"/>
          </a:p>
          <a:p>
            <a:pPr marL="609600" indent="-609600"/>
            <a:r>
              <a:rPr lang="cs-CZ" sz="2400" smtClean="0"/>
              <a:t>Odlišná:</a:t>
            </a:r>
            <a:r>
              <a:rPr lang="cs-CZ" sz="2400" i="1" smtClean="0"/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cs-CZ" sz="2400" smtClean="0"/>
              <a:t>indikace</a:t>
            </a:r>
          </a:p>
          <a:p>
            <a:pPr marL="990600" lvl="1" indent="-533400">
              <a:buFontTx/>
              <a:buAutoNum type="arabicPeriod"/>
            </a:pPr>
            <a:r>
              <a:rPr lang="cs-CZ" sz="2400" smtClean="0"/>
              <a:t>cesta podání</a:t>
            </a:r>
          </a:p>
          <a:p>
            <a:pPr marL="990600" lvl="1" indent="-533400">
              <a:buFontTx/>
              <a:buAutoNum type="arabicPeriod"/>
            </a:pPr>
            <a:r>
              <a:rPr lang="cs-CZ" sz="2400" smtClean="0"/>
              <a:t>věková skupina</a:t>
            </a:r>
          </a:p>
          <a:p>
            <a:pPr marL="990600" lvl="1" indent="-533400">
              <a:buFontTx/>
              <a:buAutoNum type="arabicPeriod"/>
            </a:pPr>
            <a:r>
              <a:rPr lang="cs-CZ" sz="2400" smtClean="0"/>
              <a:t>dávkování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Off-label </a:t>
            </a:r>
            <a:r>
              <a:rPr lang="en-US" sz="3600" b="1" smtClean="0">
                <a:solidFill>
                  <a:schemeClr val="folHlink"/>
                </a:solidFill>
                <a:cs typeface="Times New Roman" pitchFamily="18" charset="0"/>
              </a:rPr>
              <a:t>&amp;</a:t>
            </a:r>
            <a:r>
              <a:rPr lang="cs-CZ" sz="3600" b="1" smtClean="0">
                <a:solidFill>
                  <a:schemeClr val="folHlink"/>
                </a:solidFill>
                <a:cs typeface="Times New Roman" pitchFamily="18" charset="0"/>
              </a:rPr>
              <a:t> unlicensed</a:t>
            </a:r>
            <a:endParaRPr lang="en-US" sz="3600" b="1" smtClean="0">
              <a:solidFill>
                <a:schemeClr val="folHlink"/>
              </a:solidFill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3889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cs-CZ" sz="2400" smtClean="0"/>
              <a:t>70 % léčiv</a:t>
            </a:r>
            <a:r>
              <a:rPr lang="cs-CZ" sz="2400" baseline="30000" smtClean="0"/>
              <a:t>1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není synonymem „nesprávného“ podávání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není souvislost s kvalitou terapie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závislost na věku dítěte</a:t>
            </a:r>
          </a:p>
          <a:p>
            <a:pPr>
              <a:buFont typeface="Wingdings" pitchFamily="2" charset="2"/>
              <a:buChar char="Ø"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Nicméně: incidence nežádoucích účinků</a:t>
            </a:r>
            <a:r>
              <a:rPr lang="cs-CZ" sz="2400" baseline="30000" smtClean="0"/>
              <a:t>2</a:t>
            </a:r>
            <a:r>
              <a:rPr lang="cs-CZ" sz="24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	- 3,6x vyšší za hospitalizace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		- 2x vyšší v ambulantní péči</a:t>
            </a:r>
            <a:endParaRPr lang="cs-CZ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388" y="5949950"/>
            <a:ext cx="85693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400" baseline="30000"/>
              <a:t>1</a:t>
            </a:r>
            <a:r>
              <a:rPr lang="cs-CZ" sz="1400" i="1"/>
              <a:t>Kemper EM et al. Towards evidence-based pharmacotherapy in children. Paediatr Anaesth. 2011 Mar;21(3):183-9. </a:t>
            </a:r>
          </a:p>
          <a:p>
            <a:pPr algn="l">
              <a:spcBef>
                <a:spcPct val="50000"/>
              </a:spcBef>
            </a:pPr>
            <a:r>
              <a:rPr lang="cs-CZ" sz="1400" i="1" baseline="30000"/>
              <a:t>2</a:t>
            </a:r>
            <a:r>
              <a:rPr lang="en-US" sz="1400" i="1" baseline="30000"/>
              <a:t> </a:t>
            </a:r>
            <a:r>
              <a:rPr lang="en-US" sz="1400" i="1"/>
              <a:t>European Medicines Agency. The European paediatric initiative: History of the Paediatric Regulation. Doc. Ref: EMEA/17967/04 Rev 1, London 2007.</a:t>
            </a:r>
            <a:endParaRPr lang="cs-CZ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FFFF00"/>
                </a:solidFill>
              </a:rPr>
              <a:t>WHO, 2007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557338"/>
            <a:ext cx="8229600" cy="3519487"/>
          </a:xfrm>
          <a:noFill/>
          <a:ln>
            <a:miter lim="800000"/>
            <a:headEnd/>
            <a:tailEnd/>
          </a:ln>
        </p:spPr>
      </p:pic>
      <p:sp>
        <p:nvSpPr>
          <p:cNvPr id="9220" name="TextovéPole 5"/>
          <p:cNvSpPr txBox="1">
            <a:spLocks noChangeArrowheads="1"/>
          </p:cNvSpPr>
          <p:nvPr/>
        </p:nvSpPr>
        <p:spPr bwMode="auto">
          <a:xfrm>
            <a:off x="611188" y="5516563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>
                <a:latin typeface="Arial" charset="0"/>
                <a:cs typeface="Arial" charset="0"/>
              </a:rPr>
              <a:t>→ </a:t>
            </a:r>
            <a:r>
              <a:rPr lang="cs-CZ" sz="2400"/>
              <a:t>zaměřit se na léčbu HIV/AIDS, tuberkulózy, malarie a chronických onemocnění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11188" y="4437063"/>
            <a:ext cx="7772400" cy="13716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cs-CZ" sz="2400" smtClean="0">
                <a:solidFill>
                  <a:schemeClr val="tx1"/>
                </a:solidFill>
              </a:rPr>
              <a:t>Vyjmenovány léky v a jejich indikace, včetně doporučených koncentrací a cest podání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6667500" cy="3167062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smtClean="0">
                <a:solidFill>
                  <a:schemeClr val="tx1"/>
                </a:solidFill>
              </a:rPr>
              <a:t>Kampaň Make medicines child size, 2011, E. Finney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5527675" cy="2665412"/>
          </a:xfrm>
          <a:noFill/>
          <a:ln>
            <a:miter lim="800000"/>
            <a:headEnd/>
            <a:tailEnd/>
          </a:ln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868863"/>
            <a:ext cx="6048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">
      <a:dk1>
        <a:srgbClr val="000000"/>
      </a:dk1>
      <a:lt1>
        <a:srgbClr val="FFFFFF"/>
      </a:lt1>
      <a:dk2>
        <a:srgbClr val="0000CC"/>
      </a:dk2>
      <a:lt2>
        <a:srgbClr val="FFCC66"/>
      </a:lt2>
      <a:accent1>
        <a:srgbClr val="FF9900"/>
      </a:accent1>
      <a:accent2>
        <a:srgbClr val="000044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prezentací\IMPULS.POT</Template>
  <TotalTime>3015</TotalTime>
  <Words>667</Words>
  <Application>Microsoft Office PowerPoint</Application>
  <PresentationFormat>Předvádění na obrazovce (4:3)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</vt:lpstr>
      <vt:lpstr>Impuls</vt:lpstr>
      <vt:lpstr>Off-label preskripce z hlediska věku u dětí</vt:lpstr>
      <vt:lpstr>Úvod</vt:lpstr>
      <vt:lpstr>Standardní terapie &amp; účast v klinických studiích </vt:lpstr>
      <vt:lpstr>Terminologie I</vt:lpstr>
      <vt:lpstr>Terminologie II</vt:lpstr>
      <vt:lpstr>Off-label &amp; unlicensed</vt:lpstr>
      <vt:lpstr>WHO, 2007</vt:lpstr>
      <vt:lpstr>Vyjmenovány léky v a jejich indikace, včetně doporučených koncentrací a cest podání</vt:lpstr>
      <vt:lpstr>Kampaň Make medicines child size, 2011, E. Finney</vt:lpstr>
      <vt:lpstr>Přehled publikovaných studií I</vt:lpstr>
      <vt:lpstr>Přehled publikovaných studií II</vt:lpstr>
      <vt:lpstr>Přehled publikovaných studií III</vt:lpstr>
      <vt:lpstr>Výsledky jednotlivých studií</vt:lpstr>
      <vt:lpstr>Snímek 14</vt:lpstr>
      <vt:lpstr>Metodika</vt:lpstr>
      <vt:lpstr>Výsledky</vt:lpstr>
      <vt:lpstr>Snímek 17</vt:lpstr>
      <vt:lpstr>Snímek 18</vt:lpstr>
      <vt:lpstr>Aktuální předběžné výsledky</vt:lpstr>
      <vt:lpstr>Věkové rozložení</vt:lpstr>
      <vt:lpstr>Nejčastěji unlicensed předepsaná léčiva</vt:lpstr>
      <vt:lpstr>Nejčastěji off-label předepsaná léčiva</vt:lpstr>
      <vt:lpstr>Závěr</vt:lpstr>
      <vt:lpstr>Snímek 24</vt:lpstr>
    </vt:vector>
  </TitlesOfParts>
  <Company>FN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spotřeby antiastmatik a úmrtnosti na akutní astma v ČR v letech 1970 – 1997</dc:title>
  <dc:creator>MUDr. Urbánek</dc:creator>
  <cp:lastModifiedBy>63579</cp:lastModifiedBy>
  <cp:revision>373</cp:revision>
  <dcterms:created xsi:type="dcterms:W3CDTF">2000-08-30T06:52:23Z</dcterms:created>
  <dcterms:modified xsi:type="dcterms:W3CDTF">2019-11-19T14:39:16Z</dcterms:modified>
</cp:coreProperties>
</file>