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7" r:id="rId12"/>
    <p:sldId id="268" r:id="rId13"/>
    <p:sldId id="269" r:id="rId14"/>
    <p:sldId id="265" r:id="rId15"/>
    <p:sldId id="271" r:id="rId16"/>
    <p:sldId id="272" r:id="rId17"/>
    <p:sldId id="266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06048-BE56-4E35-B59A-FEDBE450266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5D9F588-46C8-4B41-8AA9-70928E5BE88A}">
      <dgm:prSet phldrT="[Text]"/>
      <dgm:spPr/>
      <dgm:t>
        <a:bodyPr/>
        <a:lstStyle/>
        <a:p>
          <a:r>
            <a:rPr lang="cs-CZ" dirty="0" smtClean="0"/>
            <a:t>ATMP</a:t>
          </a:r>
          <a:endParaRPr lang="cs-CZ" dirty="0"/>
        </a:p>
      </dgm:t>
    </dgm:pt>
    <dgm:pt modelId="{8F89D843-422F-470E-AE44-23127773D860}" type="parTrans" cxnId="{242B5701-A619-4A5D-B2CE-203748B71F0E}">
      <dgm:prSet/>
      <dgm:spPr/>
      <dgm:t>
        <a:bodyPr/>
        <a:lstStyle/>
        <a:p>
          <a:endParaRPr lang="cs-CZ"/>
        </a:p>
      </dgm:t>
    </dgm:pt>
    <dgm:pt modelId="{C59EDB7A-1C6C-4715-B997-AE67CE799F94}" type="sibTrans" cxnId="{242B5701-A619-4A5D-B2CE-203748B71F0E}">
      <dgm:prSet/>
      <dgm:spPr/>
      <dgm:t>
        <a:bodyPr/>
        <a:lstStyle/>
        <a:p>
          <a:endParaRPr lang="cs-CZ"/>
        </a:p>
      </dgm:t>
    </dgm:pt>
    <dgm:pt modelId="{B897F4A5-A471-4885-95FB-E58ABBD51EC3}">
      <dgm:prSet phldrT="[Text]"/>
      <dgm:spPr/>
      <dgm:t>
        <a:bodyPr/>
        <a:lstStyle/>
        <a:p>
          <a:r>
            <a:rPr lang="cs-CZ" dirty="0" smtClean="0"/>
            <a:t>Somatická buněčná terapie</a:t>
          </a:r>
          <a:endParaRPr lang="cs-CZ" dirty="0"/>
        </a:p>
      </dgm:t>
    </dgm:pt>
    <dgm:pt modelId="{E090984A-0C05-4A25-A55E-0CBE706F5A73}" type="parTrans" cxnId="{84598720-F8FA-44E7-9606-7F5E80C58D92}">
      <dgm:prSet/>
      <dgm:spPr/>
      <dgm:t>
        <a:bodyPr/>
        <a:lstStyle/>
        <a:p>
          <a:endParaRPr lang="cs-CZ"/>
        </a:p>
      </dgm:t>
    </dgm:pt>
    <dgm:pt modelId="{6C7D6939-6C8A-4998-B882-658E7CF1841B}" type="sibTrans" cxnId="{84598720-F8FA-44E7-9606-7F5E80C58D92}">
      <dgm:prSet/>
      <dgm:spPr/>
      <dgm:t>
        <a:bodyPr/>
        <a:lstStyle/>
        <a:p>
          <a:endParaRPr lang="cs-CZ"/>
        </a:p>
      </dgm:t>
    </dgm:pt>
    <dgm:pt modelId="{B5955371-16E2-4AC3-9C42-5074D8E0B2D5}">
      <dgm:prSet phldrT="[Text]"/>
      <dgm:spPr/>
      <dgm:t>
        <a:bodyPr/>
        <a:lstStyle/>
        <a:p>
          <a:r>
            <a:rPr lang="cs-CZ" dirty="0" smtClean="0"/>
            <a:t>Kombinace s léčivými přípravky </a:t>
          </a:r>
          <a:endParaRPr lang="cs-CZ" dirty="0"/>
        </a:p>
      </dgm:t>
    </dgm:pt>
    <dgm:pt modelId="{C303C2F0-EC4E-4B13-B5A8-1F3F4E39BFCC}" type="parTrans" cxnId="{01241C7F-431F-4033-A67E-78F2304DFFE2}">
      <dgm:prSet/>
      <dgm:spPr/>
      <dgm:t>
        <a:bodyPr/>
        <a:lstStyle/>
        <a:p>
          <a:endParaRPr lang="cs-CZ"/>
        </a:p>
      </dgm:t>
    </dgm:pt>
    <dgm:pt modelId="{47B077F4-8E8E-4733-8B6E-986DA7840DF9}" type="sibTrans" cxnId="{01241C7F-431F-4033-A67E-78F2304DFFE2}">
      <dgm:prSet/>
      <dgm:spPr/>
      <dgm:t>
        <a:bodyPr/>
        <a:lstStyle/>
        <a:p>
          <a:endParaRPr lang="cs-CZ"/>
        </a:p>
      </dgm:t>
    </dgm:pt>
    <dgm:pt modelId="{0A13D3FE-4545-4430-A1D8-81AAB728243D}">
      <dgm:prSet phldrT="[Text]"/>
      <dgm:spPr/>
      <dgm:t>
        <a:bodyPr/>
        <a:lstStyle/>
        <a:p>
          <a:r>
            <a:rPr lang="cs-CZ" dirty="0" smtClean="0"/>
            <a:t>Genová léčba</a:t>
          </a:r>
          <a:endParaRPr lang="cs-CZ" dirty="0"/>
        </a:p>
      </dgm:t>
    </dgm:pt>
    <dgm:pt modelId="{B0E4C21B-280F-45FC-8CD0-453FB1AECFF7}" type="parTrans" cxnId="{9F6B3684-2EE6-44A7-BDA6-2EB13E937F44}">
      <dgm:prSet/>
      <dgm:spPr/>
      <dgm:t>
        <a:bodyPr/>
        <a:lstStyle/>
        <a:p>
          <a:endParaRPr lang="cs-CZ"/>
        </a:p>
      </dgm:t>
    </dgm:pt>
    <dgm:pt modelId="{D49B7754-862B-4493-BF6D-E0F1DEBEF456}" type="sibTrans" cxnId="{9F6B3684-2EE6-44A7-BDA6-2EB13E937F44}">
      <dgm:prSet/>
      <dgm:spPr/>
      <dgm:t>
        <a:bodyPr/>
        <a:lstStyle/>
        <a:p>
          <a:endParaRPr lang="cs-CZ"/>
        </a:p>
      </dgm:t>
    </dgm:pt>
    <dgm:pt modelId="{5CF2653E-18A9-4E72-94AC-B6C123268352}">
      <dgm:prSet/>
      <dgm:spPr/>
      <dgm:t>
        <a:bodyPr/>
        <a:lstStyle/>
        <a:p>
          <a:r>
            <a:rPr lang="cs-CZ" dirty="0" smtClean="0"/>
            <a:t>Produkty tkáňového inženýrství</a:t>
          </a:r>
          <a:endParaRPr lang="cs-CZ" dirty="0"/>
        </a:p>
      </dgm:t>
    </dgm:pt>
    <dgm:pt modelId="{CF053191-36D3-42EF-8AE6-1B4811221CD1}" type="parTrans" cxnId="{3E1CB363-D046-4376-A574-672F601C836E}">
      <dgm:prSet/>
      <dgm:spPr/>
      <dgm:t>
        <a:bodyPr/>
        <a:lstStyle/>
        <a:p>
          <a:endParaRPr lang="cs-CZ"/>
        </a:p>
      </dgm:t>
    </dgm:pt>
    <dgm:pt modelId="{5C7352AF-ACD2-4528-AB51-5039BCEDDA79}" type="sibTrans" cxnId="{3E1CB363-D046-4376-A574-672F601C836E}">
      <dgm:prSet/>
      <dgm:spPr/>
      <dgm:t>
        <a:bodyPr/>
        <a:lstStyle/>
        <a:p>
          <a:endParaRPr lang="cs-CZ"/>
        </a:p>
      </dgm:t>
    </dgm:pt>
    <dgm:pt modelId="{DF2D0AA8-F3B1-4C12-B9DC-EFD949FDC3A6}" type="pres">
      <dgm:prSet presAssocID="{36606048-BE56-4E35-B59A-FEDBE45026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883CA-B507-45BB-B735-C1578E6AD7FD}" type="pres">
      <dgm:prSet presAssocID="{35D9F588-46C8-4B41-8AA9-70928E5BE88A}" presName="root1" presStyleCnt="0"/>
      <dgm:spPr/>
    </dgm:pt>
    <dgm:pt modelId="{47FD5506-DD4D-4DEB-B570-4B965441F1FC}" type="pres">
      <dgm:prSet presAssocID="{35D9F588-46C8-4B41-8AA9-70928E5BE88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EE3A73-3FA3-42F8-8390-813EF954C4CF}" type="pres">
      <dgm:prSet presAssocID="{35D9F588-46C8-4B41-8AA9-70928E5BE88A}" presName="level2hierChild" presStyleCnt="0"/>
      <dgm:spPr/>
    </dgm:pt>
    <dgm:pt modelId="{D156E2A6-F168-4244-A42A-4146368702B7}" type="pres">
      <dgm:prSet presAssocID="{E090984A-0C05-4A25-A55E-0CBE706F5A7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5679B60-D1B8-4513-92F0-6245145134F1}" type="pres">
      <dgm:prSet presAssocID="{E090984A-0C05-4A25-A55E-0CBE706F5A7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584C27C-F48A-4968-AC35-D29A58D9CF18}" type="pres">
      <dgm:prSet presAssocID="{B897F4A5-A471-4885-95FB-E58ABBD51EC3}" presName="root2" presStyleCnt="0"/>
      <dgm:spPr/>
    </dgm:pt>
    <dgm:pt modelId="{4D37EBDF-D243-421C-8311-54F306C198FE}" type="pres">
      <dgm:prSet presAssocID="{B897F4A5-A471-4885-95FB-E58ABBD51EC3}" presName="LevelTwoTextNode" presStyleLbl="node2" presStyleIdx="0" presStyleCnt="3" custLinFactNeighborX="6870" custLinFactNeighborY="25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04CAF76-A882-4B0E-9748-D60A3E66C995}" type="pres">
      <dgm:prSet presAssocID="{B897F4A5-A471-4885-95FB-E58ABBD51EC3}" presName="level3hierChild" presStyleCnt="0"/>
      <dgm:spPr/>
    </dgm:pt>
    <dgm:pt modelId="{80C6111C-610A-4FF7-A1D2-922ED0F0DD9C}" type="pres">
      <dgm:prSet presAssocID="{C303C2F0-EC4E-4B13-B5A8-1F3F4E39BFCC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605A573E-7B40-42ED-B7CB-9E1108D69A24}" type="pres">
      <dgm:prSet presAssocID="{C303C2F0-EC4E-4B13-B5A8-1F3F4E39BFCC}" presName="connTx" presStyleLbl="parChTrans1D3" presStyleIdx="0" presStyleCnt="1"/>
      <dgm:spPr/>
      <dgm:t>
        <a:bodyPr/>
        <a:lstStyle/>
        <a:p>
          <a:endParaRPr lang="en-US"/>
        </a:p>
      </dgm:t>
    </dgm:pt>
    <dgm:pt modelId="{2BB6B972-1BCB-482D-8681-8BC6AFBA2AC3}" type="pres">
      <dgm:prSet presAssocID="{B5955371-16E2-4AC3-9C42-5074D8E0B2D5}" presName="root2" presStyleCnt="0"/>
      <dgm:spPr/>
    </dgm:pt>
    <dgm:pt modelId="{2E789D9F-F4B9-4EF6-9CD3-9ECB49E4577B}" type="pres">
      <dgm:prSet presAssocID="{B5955371-16E2-4AC3-9C42-5074D8E0B2D5}" presName="LevelTwoTextNode" presStyleLbl="node3" presStyleIdx="0" presStyleCnt="1" custScaleX="100274" custScaleY="136415" custLinFactY="13998" custLinFactNeighborX="-9985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2796F0B-A79C-43F2-A9B4-5C92A568974F}" type="pres">
      <dgm:prSet presAssocID="{B5955371-16E2-4AC3-9C42-5074D8E0B2D5}" presName="level3hierChild" presStyleCnt="0"/>
      <dgm:spPr/>
    </dgm:pt>
    <dgm:pt modelId="{522BC2D7-BD3C-439E-B83D-6F2B69776506}" type="pres">
      <dgm:prSet presAssocID="{B0E4C21B-280F-45FC-8CD0-453FB1AECFF7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59787170-4CEB-4D3D-897F-B915B6B9A300}" type="pres">
      <dgm:prSet presAssocID="{B0E4C21B-280F-45FC-8CD0-453FB1AECFF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F50AEB7-E4BF-4D29-A1C5-9AC6EA160BA5}" type="pres">
      <dgm:prSet presAssocID="{0A13D3FE-4545-4430-A1D8-81AAB728243D}" presName="root2" presStyleCnt="0"/>
      <dgm:spPr/>
    </dgm:pt>
    <dgm:pt modelId="{59A0EC58-65F2-423A-9267-21A12F76E987}" type="pres">
      <dgm:prSet presAssocID="{0A13D3FE-4545-4430-A1D8-81AAB728243D}" presName="LevelTwoTextNode" presStyleLbl="node2" presStyleIdx="1" presStyleCnt="3" custLinFactNeighborX="3541" custLinFactNeighborY="-589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AA2BF67-B216-4ECD-8F27-0B83276CE97D}" type="pres">
      <dgm:prSet presAssocID="{0A13D3FE-4545-4430-A1D8-81AAB728243D}" presName="level3hierChild" presStyleCnt="0"/>
      <dgm:spPr/>
    </dgm:pt>
    <dgm:pt modelId="{2A722086-1E4D-4DEA-88E9-AAF5C731636C}" type="pres">
      <dgm:prSet presAssocID="{CF053191-36D3-42EF-8AE6-1B4811221CD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85791F08-74FA-4F27-A1F2-D385EFA628F4}" type="pres">
      <dgm:prSet presAssocID="{CF053191-36D3-42EF-8AE6-1B4811221CD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CD2C3C14-D287-4D92-9B9D-F640D98FAAA9}" type="pres">
      <dgm:prSet presAssocID="{5CF2653E-18A9-4E72-94AC-B6C123268352}" presName="root2" presStyleCnt="0"/>
      <dgm:spPr/>
    </dgm:pt>
    <dgm:pt modelId="{77EADAC4-BEBC-4AA0-B624-0C2193CC50F9}" type="pres">
      <dgm:prSet presAssocID="{5CF2653E-18A9-4E72-94AC-B6C123268352}" presName="LevelTwoTextNode" presStyleLbl="node2" presStyleIdx="2" presStyleCnt="3" custLinFactNeighborX="3541" custLinFactNeighborY="-10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764C79-1B69-49C5-BC6A-1A659601AB37}" type="pres">
      <dgm:prSet presAssocID="{5CF2653E-18A9-4E72-94AC-B6C123268352}" presName="level3hierChild" presStyleCnt="0"/>
      <dgm:spPr/>
    </dgm:pt>
  </dgm:ptLst>
  <dgm:cxnLst>
    <dgm:cxn modelId="{35EB6ADC-25B3-4D49-AF95-677F22EFAFF6}" type="presOf" srcId="{C303C2F0-EC4E-4B13-B5A8-1F3F4E39BFCC}" destId="{605A573E-7B40-42ED-B7CB-9E1108D69A24}" srcOrd="1" destOrd="0" presId="urn:microsoft.com/office/officeart/2005/8/layout/hierarchy2"/>
    <dgm:cxn modelId="{01241C7F-431F-4033-A67E-78F2304DFFE2}" srcId="{B897F4A5-A471-4885-95FB-E58ABBD51EC3}" destId="{B5955371-16E2-4AC3-9C42-5074D8E0B2D5}" srcOrd="0" destOrd="0" parTransId="{C303C2F0-EC4E-4B13-B5A8-1F3F4E39BFCC}" sibTransId="{47B077F4-8E8E-4733-8B6E-986DA7840DF9}"/>
    <dgm:cxn modelId="{242B5701-A619-4A5D-B2CE-203748B71F0E}" srcId="{36606048-BE56-4E35-B59A-FEDBE4502668}" destId="{35D9F588-46C8-4B41-8AA9-70928E5BE88A}" srcOrd="0" destOrd="0" parTransId="{8F89D843-422F-470E-AE44-23127773D860}" sibTransId="{C59EDB7A-1C6C-4715-B997-AE67CE799F94}"/>
    <dgm:cxn modelId="{5FFC15B2-AA94-427C-ACC5-19ED7DE8D788}" type="presOf" srcId="{0A13D3FE-4545-4430-A1D8-81AAB728243D}" destId="{59A0EC58-65F2-423A-9267-21A12F76E987}" srcOrd="0" destOrd="0" presId="urn:microsoft.com/office/officeart/2005/8/layout/hierarchy2"/>
    <dgm:cxn modelId="{75E47832-15CB-4181-914C-41FB4AE7D518}" type="presOf" srcId="{CF053191-36D3-42EF-8AE6-1B4811221CD1}" destId="{85791F08-74FA-4F27-A1F2-D385EFA628F4}" srcOrd="1" destOrd="0" presId="urn:microsoft.com/office/officeart/2005/8/layout/hierarchy2"/>
    <dgm:cxn modelId="{4346D445-70F6-4297-A6A5-E5A33168A463}" type="presOf" srcId="{E090984A-0C05-4A25-A55E-0CBE706F5A73}" destId="{D156E2A6-F168-4244-A42A-4146368702B7}" srcOrd="0" destOrd="0" presId="urn:microsoft.com/office/officeart/2005/8/layout/hierarchy2"/>
    <dgm:cxn modelId="{84598720-F8FA-44E7-9606-7F5E80C58D92}" srcId="{35D9F588-46C8-4B41-8AA9-70928E5BE88A}" destId="{B897F4A5-A471-4885-95FB-E58ABBD51EC3}" srcOrd="0" destOrd="0" parTransId="{E090984A-0C05-4A25-A55E-0CBE706F5A73}" sibTransId="{6C7D6939-6C8A-4998-B882-658E7CF1841B}"/>
    <dgm:cxn modelId="{9F6B3684-2EE6-44A7-BDA6-2EB13E937F44}" srcId="{35D9F588-46C8-4B41-8AA9-70928E5BE88A}" destId="{0A13D3FE-4545-4430-A1D8-81AAB728243D}" srcOrd="1" destOrd="0" parTransId="{B0E4C21B-280F-45FC-8CD0-453FB1AECFF7}" sibTransId="{D49B7754-862B-4493-BF6D-E0F1DEBEF456}"/>
    <dgm:cxn modelId="{FD05CA33-2E57-42A8-9B30-8AC2BC306D83}" type="presOf" srcId="{CF053191-36D3-42EF-8AE6-1B4811221CD1}" destId="{2A722086-1E4D-4DEA-88E9-AAF5C731636C}" srcOrd="0" destOrd="0" presId="urn:microsoft.com/office/officeart/2005/8/layout/hierarchy2"/>
    <dgm:cxn modelId="{0A57F8C7-531B-4BF0-8CD7-9409D0F4EEC6}" type="presOf" srcId="{B5955371-16E2-4AC3-9C42-5074D8E0B2D5}" destId="{2E789D9F-F4B9-4EF6-9CD3-9ECB49E4577B}" srcOrd="0" destOrd="0" presId="urn:microsoft.com/office/officeart/2005/8/layout/hierarchy2"/>
    <dgm:cxn modelId="{0428B6A5-4DD6-483D-9055-4D9D6C4743D8}" type="presOf" srcId="{B0E4C21B-280F-45FC-8CD0-453FB1AECFF7}" destId="{522BC2D7-BD3C-439E-B83D-6F2B69776506}" srcOrd="0" destOrd="0" presId="urn:microsoft.com/office/officeart/2005/8/layout/hierarchy2"/>
    <dgm:cxn modelId="{3E1CB363-D046-4376-A574-672F601C836E}" srcId="{35D9F588-46C8-4B41-8AA9-70928E5BE88A}" destId="{5CF2653E-18A9-4E72-94AC-B6C123268352}" srcOrd="2" destOrd="0" parTransId="{CF053191-36D3-42EF-8AE6-1B4811221CD1}" sibTransId="{5C7352AF-ACD2-4528-AB51-5039BCEDDA79}"/>
    <dgm:cxn modelId="{0578BABC-A72D-4C5E-8D40-D6400228C2D4}" type="presOf" srcId="{C303C2F0-EC4E-4B13-B5A8-1F3F4E39BFCC}" destId="{80C6111C-610A-4FF7-A1D2-922ED0F0DD9C}" srcOrd="0" destOrd="0" presId="urn:microsoft.com/office/officeart/2005/8/layout/hierarchy2"/>
    <dgm:cxn modelId="{9422C7DC-7C10-4B94-B153-36F09CCF84CD}" type="presOf" srcId="{E090984A-0C05-4A25-A55E-0CBE706F5A73}" destId="{55679B60-D1B8-4513-92F0-6245145134F1}" srcOrd="1" destOrd="0" presId="urn:microsoft.com/office/officeart/2005/8/layout/hierarchy2"/>
    <dgm:cxn modelId="{5BEBD92E-CF38-45F6-9B3B-E5A2C59E5D5F}" type="presOf" srcId="{5CF2653E-18A9-4E72-94AC-B6C123268352}" destId="{77EADAC4-BEBC-4AA0-B624-0C2193CC50F9}" srcOrd="0" destOrd="0" presId="urn:microsoft.com/office/officeart/2005/8/layout/hierarchy2"/>
    <dgm:cxn modelId="{B563661F-E81B-44FD-B758-E6A38544FFA6}" type="presOf" srcId="{35D9F588-46C8-4B41-8AA9-70928E5BE88A}" destId="{47FD5506-DD4D-4DEB-B570-4B965441F1FC}" srcOrd="0" destOrd="0" presId="urn:microsoft.com/office/officeart/2005/8/layout/hierarchy2"/>
    <dgm:cxn modelId="{42EA5142-DED1-4778-930C-D0696783205D}" type="presOf" srcId="{36606048-BE56-4E35-B59A-FEDBE4502668}" destId="{DF2D0AA8-F3B1-4C12-B9DC-EFD949FDC3A6}" srcOrd="0" destOrd="0" presId="urn:microsoft.com/office/officeart/2005/8/layout/hierarchy2"/>
    <dgm:cxn modelId="{BE8D592E-FD00-455F-A160-3DB2E988F25B}" type="presOf" srcId="{B897F4A5-A471-4885-95FB-E58ABBD51EC3}" destId="{4D37EBDF-D243-421C-8311-54F306C198FE}" srcOrd="0" destOrd="0" presId="urn:microsoft.com/office/officeart/2005/8/layout/hierarchy2"/>
    <dgm:cxn modelId="{EE6472B3-0391-4D2C-B5BD-C299AA6796A2}" type="presOf" srcId="{B0E4C21B-280F-45FC-8CD0-453FB1AECFF7}" destId="{59787170-4CEB-4D3D-897F-B915B6B9A300}" srcOrd="1" destOrd="0" presId="urn:microsoft.com/office/officeart/2005/8/layout/hierarchy2"/>
    <dgm:cxn modelId="{35BA8A73-7BA6-4F86-81ED-CA2D9D592DC6}" type="presParOf" srcId="{DF2D0AA8-F3B1-4C12-B9DC-EFD949FDC3A6}" destId="{12C883CA-B507-45BB-B735-C1578E6AD7FD}" srcOrd="0" destOrd="0" presId="urn:microsoft.com/office/officeart/2005/8/layout/hierarchy2"/>
    <dgm:cxn modelId="{DCACCFBD-FAC6-40CA-9981-144F3160DC00}" type="presParOf" srcId="{12C883CA-B507-45BB-B735-C1578E6AD7FD}" destId="{47FD5506-DD4D-4DEB-B570-4B965441F1FC}" srcOrd="0" destOrd="0" presId="urn:microsoft.com/office/officeart/2005/8/layout/hierarchy2"/>
    <dgm:cxn modelId="{6E2E6A41-A662-4422-97FD-0E8F314E01A8}" type="presParOf" srcId="{12C883CA-B507-45BB-B735-C1578E6AD7FD}" destId="{2EEE3A73-3FA3-42F8-8390-813EF954C4CF}" srcOrd="1" destOrd="0" presId="urn:microsoft.com/office/officeart/2005/8/layout/hierarchy2"/>
    <dgm:cxn modelId="{4B6935E9-ACBD-4652-8B0C-B68A430EBDD7}" type="presParOf" srcId="{2EEE3A73-3FA3-42F8-8390-813EF954C4CF}" destId="{D156E2A6-F168-4244-A42A-4146368702B7}" srcOrd="0" destOrd="0" presId="urn:microsoft.com/office/officeart/2005/8/layout/hierarchy2"/>
    <dgm:cxn modelId="{AE667A0F-4ED3-4589-95F4-3E696E26F430}" type="presParOf" srcId="{D156E2A6-F168-4244-A42A-4146368702B7}" destId="{55679B60-D1B8-4513-92F0-6245145134F1}" srcOrd="0" destOrd="0" presId="urn:microsoft.com/office/officeart/2005/8/layout/hierarchy2"/>
    <dgm:cxn modelId="{3346D256-EA41-4915-BAF6-269A328CDEFB}" type="presParOf" srcId="{2EEE3A73-3FA3-42F8-8390-813EF954C4CF}" destId="{B584C27C-F48A-4968-AC35-D29A58D9CF18}" srcOrd="1" destOrd="0" presId="urn:microsoft.com/office/officeart/2005/8/layout/hierarchy2"/>
    <dgm:cxn modelId="{3CC3E40A-1DFB-4CE7-B422-918218D8D5CC}" type="presParOf" srcId="{B584C27C-F48A-4968-AC35-D29A58D9CF18}" destId="{4D37EBDF-D243-421C-8311-54F306C198FE}" srcOrd="0" destOrd="0" presId="urn:microsoft.com/office/officeart/2005/8/layout/hierarchy2"/>
    <dgm:cxn modelId="{9A3DD232-1DC4-4B54-913A-1908AFD1D9ED}" type="presParOf" srcId="{B584C27C-F48A-4968-AC35-D29A58D9CF18}" destId="{104CAF76-A882-4B0E-9748-D60A3E66C995}" srcOrd="1" destOrd="0" presId="urn:microsoft.com/office/officeart/2005/8/layout/hierarchy2"/>
    <dgm:cxn modelId="{348C935C-0027-4E14-BD2C-C3486DB738BB}" type="presParOf" srcId="{104CAF76-A882-4B0E-9748-D60A3E66C995}" destId="{80C6111C-610A-4FF7-A1D2-922ED0F0DD9C}" srcOrd="0" destOrd="0" presId="urn:microsoft.com/office/officeart/2005/8/layout/hierarchy2"/>
    <dgm:cxn modelId="{7E784A6C-6880-4D4D-973D-0BDFFE28F8AA}" type="presParOf" srcId="{80C6111C-610A-4FF7-A1D2-922ED0F0DD9C}" destId="{605A573E-7B40-42ED-B7CB-9E1108D69A24}" srcOrd="0" destOrd="0" presId="urn:microsoft.com/office/officeart/2005/8/layout/hierarchy2"/>
    <dgm:cxn modelId="{E03E6711-CB33-4979-A714-F606C4913B40}" type="presParOf" srcId="{104CAF76-A882-4B0E-9748-D60A3E66C995}" destId="{2BB6B972-1BCB-482D-8681-8BC6AFBA2AC3}" srcOrd="1" destOrd="0" presId="urn:microsoft.com/office/officeart/2005/8/layout/hierarchy2"/>
    <dgm:cxn modelId="{DC192A71-EE02-45A8-BF8A-EE690B605414}" type="presParOf" srcId="{2BB6B972-1BCB-482D-8681-8BC6AFBA2AC3}" destId="{2E789D9F-F4B9-4EF6-9CD3-9ECB49E4577B}" srcOrd="0" destOrd="0" presId="urn:microsoft.com/office/officeart/2005/8/layout/hierarchy2"/>
    <dgm:cxn modelId="{B1B7C48E-18FA-4BC7-929C-A835966E5068}" type="presParOf" srcId="{2BB6B972-1BCB-482D-8681-8BC6AFBA2AC3}" destId="{82796F0B-A79C-43F2-A9B4-5C92A568974F}" srcOrd="1" destOrd="0" presId="urn:microsoft.com/office/officeart/2005/8/layout/hierarchy2"/>
    <dgm:cxn modelId="{770B1A0A-2A0E-4470-AB30-42374C3D8DE9}" type="presParOf" srcId="{2EEE3A73-3FA3-42F8-8390-813EF954C4CF}" destId="{522BC2D7-BD3C-439E-B83D-6F2B69776506}" srcOrd="2" destOrd="0" presId="urn:microsoft.com/office/officeart/2005/8/layout/hierarchy2"/>
    <dgm:cxn modelId="{D4C9BCD6-F98D-449A-8A72-CCFA830CAFE2}" type="presParOf" srcId="{522BC2D7-BD3C-439E-B83D-6F2B69776506}" destId="{59787170-4CEB-4D3D-897F-B915B6B9A300}" srcOrd="0" destOrd="0" presId="urn:microsoft.com/office/officeart/2005/8/layout/hierarchy2"/>
    <dgm:cxn modelId="{6A16A88E-9CEC-48D6-BCC9-932977B33658}" type="presParOf" srcId="{2EEE3A73-3FA3-42F8-8390-813EF954C4CF}" destId="{5F50AEB7-E4BF-4D29-A1C5-9AC6EA160BA5}" srcOrd="3" destOrd="0" presId="urn:microsoft.com/office/officeart/2005/8/layout/hierarchy2"/>
    <dgm:cxn modelId="{EFC68E79-F410-4902-A10A-B051CDA8376E}" type="presParOf" srcId="{5F50AEB7-E4BF-4D29-A1C5-9AC6EA160BA5}" destId="{59A0EC58-65F2-423A-9267-21A12F76E987}" srcOrd="0" destOrd="0" presId="urn:microsoft.com/office/officeart/2005/8/layout/hierarchy2"/>
    <dgm:cxn modelId="{3585B4D2-6E1D-4A7E-A341-9433337739BE}" type="presParOf" srcId="{5F50AEB7-E4BF-4D29-A1C5-9AC6EA160BA5}" destId="{BAA2BF67-B216-4ECD-8F27-0B83276CE97D}" srcOrd="1" destOrd="0" presId="urn:microsoft.com/office/officeart/2005/8/layout/hierarchy2"/>
    <dgm:cxn modelId="{416965E6-F24C-428F-98D0-E430ECFE7C5F}" type="presParOf" srcId="{2EEE3A73-3FA3-42F8-8390-813EF954C4CF}" destId="{2A722086-1E4D-4DEA-88E9-AAF5C731636C}" srcOrd="4" destOrd="0" presId="urn:microsoft.com/office/officeart/2005/8/layout/hierarchy2"/>
    <dgm:cxn modelId="{5F1F4282-2428-4BBE-94F6-16D31FE7211E}" type="presParOf" srcId="{2A722086-1E4D-4DEA-88E9-AAF5C731636C}" destId="{85791F08-74FA-4F27-A1F2-D385EFA628F4}" srcOrd="0" destOrd="0" presId="urn:microsoft.com/office/officeart/2005/8/layout/hierarchy2"/>
    <dgm:cxn modelId="{F5C5303C-D930-4BDB-B861-375CAA641AAC}" type="presParOf" srcId="{2EEE3A73-3FA3-42F8-8390-813EF954C4CF}" destId="{CD2C3C14-D287-4D92-9B9D-F640D98FAAA9}" srcOrd="5" destOrd="0" presId="urn:microsoft.com/office/officeart/2005/8/layout/hierarchy2"/>
    <dgm:cxn modelId="{8798091C-73A8-4F13-BB9E-80852554E0F8}" type="presParOf" srcId="{CD2C3C14-D287-4D92-9B9D-F640D98FAAA9}" destId="{77EADAC4-BEBC-4AA0-B624-0C2193CC50F9}" srcOrd="0" destOrd="0" presId="urn:microsoft.com/office/officeart/2005/8/layout/hierarchy2"/>
    <dgm:cxn modelId="{A5AB5BCD-74F4-4420-A72A-9113797F86F9}" type="presParOf" srcId="{CD2C3C14-D287-4D92-9B9D-F640D98FAAA9}" destId="{B8764C79-1B69-49C5-BC6A-1A659601AB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FD5506-DD4D-4DEB-B570-4B965441F1FC}">
      <dsp:nvSpPr>
        <dsp:cNvPr id="0" name=""/>
        <dsp:cNvSpPr/>
      </dsp:nvSpPr>
      <dsp:spPr>
        <a:xfrm>
          <a:off x="1121" y="1820579"/>
          <a:ext cx="2163534" cy="1081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ATMP</a:t>
          </a:r>
          <a:endParaRPr lang="cs-CZ" sz="2300" kern="1200" dirty="0"/>
        </a:p>
      </dsp:txBody>
      <dsp:txXfrm>
        <a:off x="1121" y="1820579"/>
        <a:ext cx="2163534" cy="1081767"/>
      </dsp:txXfrm>
    </dsp:sp>
    <dsp:sp modelId="{D156E2A6-F168-4244-A42A-4146368702B7}">
      <dsp:nvSpPr>
        <dsp:cNvPr id="0" name=""/>
        <dsp:cNvSpPr/>
      </dsp:nvSpPr>
      <dsp:spPr>
        <a:xfrm rot="18589642">
          <a:off x="1880043" y="1731993"/>
          <a:ext cx="1583271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583271" y="21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8589642">
        <a:off x="2632097" y="1713922"/>
        <a:ext cx="79163" cy="79163"/>
      </dsp:txXfrm>
    </dsp:sp>
    <dsp:sp modelId="{4D37EBDF-D243-421C-8311-54F306C198FE}">
      <dsp:nvSpPr>
        <dsp:cNvPr id="0" name=""/>
        <dsp:cNvSpPr/>
      </dsp:nvSpPr>
      <dsp:spPr>
        <a:xfrm>
          <a:off x="3178703" y="604662"/>
          <a:ext cx="2163534" cy="1081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Somatická buněčná terapie</a:t>
          </a:r>
          <a:endParaRPr lang="cs-CZ" sz="2300" kern="1200" dirty="0"/>
        </a:p>
      </dsp:txBody>
      <dsp:txXfrm>
        <a:off x="3178703" y="604662"/>
        <a:ext cx="2163534" cy="1081767"/>
      </dsp:txXfrm>
    </dsp:sp>
    <dsp:sp modelId="{80C6111C-610A-4FF7-A1D2-922ED0F0DD9C}">
      <dsp:nvSpPr>
        <dsp:cNvPr id="0" name=""/>
        <dsp:cNvSpPr/>
      </dsp:nvSpPr>
      <dsp:spPr>
        <a:xfrm rot="4046129">
          <a:off x="4940124" y="1726573"/>
          <a:ext cx="1304976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304976" y="215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4046129">
        <a:off x="5559988" y="1715460"/>
        <a:ext cx="65248" cy="65248"/>
      </dsp:txXfrm>
    </dsp:sp>
    <dsp:sp modelId="{2E789D9F-F4B9-4EF6-9CD3-9ECB49E4577B}">
      <dsp:nvSpPr>
        <dsp:cNvPr id="0" name=""/>
        <dsp:cNvSpPr/>
      </dsp:nvSpPr>
      <dsp:spPr>
        <a:xfrm>
          <a:off x="5842987" y="1612777"/>
          <a:ext cx="2169462" cy="1475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Kombinace s léčivými přípravky </a:t>
          </a:r>
          <a:endParaRPr lang="cs-CZ" sz="2300" kern="1200" dirty="0"/>
        </a:p>
      </dsp:txBody>
      <dsp:txXfrm>
        <a:off x="5842987" y="1612777"/>
        <a:ext cx="2169462" cy="1475692"/>
      </dsp:txXfrm>
    </dsp:sp>
    <dsp:sp modelId="{522BC2D7-BD3C-439E-B83D-6F2B69776506}">
      <dsp:nvSpPr>
        <dsp:cNvPr id="0" name=""/>
        <dsp:cNvSpPr/>
      </dsp:nvSpPr>
      <dsp:spPr>
        <a:xfrm rot="21367558">
          <a:off x="2163576" y="2308055"/>
          <a:ext cx="944181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944181" y="21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1367558">
        <a:off x="2612062" y="2305962"/>
        <a:ext cx="47209" cy="47209"/>
      </dsp:txXfrm>
    </dsp:sp>
    <dsp:sp modelId="{59A0EC58-65F2-423A-9267-21A12F76E987}">
      <dsp:nvSpPr>
        <dsp:cNvPr id="0" name=""/>
        <dsp:cNvSpPr/>
      </dsp:nvSpPr>
      <dsp:spPr>
        <a:xfrm>
          <a:off x="3106679" y="1756787"/>
          <a:ext cx="2163534" cy="1081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Genová léčba</a:t>
          </a:r>
          <a:endParaRPr lang="cs-CZ" sz="2300" kern="1200" dirty="0"/>
        </a:p>
      </dsp:txBody>
      <dsp:txXfrm>
        <a:off x="3106679" y="1756787"/>
        <a:ext cx="2163534" cy="1081767"/>
      </dsp:txXfrm>
    </dsp:sp>
    <dsp:sp modelId="{2A722086-1E4D-4DEA-88E9-AAF5C731636C}">
      <dsp:nvSpPr>
        <dsp:cNvPr id="0" name=""/>
        <dsp:cNvSpPr/>
      </dsp:nvSpPr>
      <dsp:spPr>
        <a:xfrm rot="3156327">
          <a:off x="1860083" y="2956131"/>
          <a:ext cx="1551167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551167" y="21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156327">
        <a:off x="2596888" y="2938863"/>
        <a:ext cx="77558" cy="77558"/>
      </dsp:txXfrm>
    </dsp:sp>
    <dsp:sp modelId="{77EADAC4-BEBC-4AA0-B624-0C2193CC50F9}">
      <dsp:nvSpPr>
        <dsp:cNvPr id="0" name=""/>
        <dsp:cNvSpPr/>
      </dsp:nvSpPr>
      <dsp:spPr>
        <a:xfrm>
          <a:off x="3106679" y="3052939"/>
          <a:ext cx="2163534" cy="1081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Produkty tkáňového inženýrství</a:t>
          </a:r>
          <a:endParaRPr lang="cs-CZ" sz="2300" kern="1200" dirty="0"/>
        </a:p>
      </dsp:txBody>
      <dsp:txXfrm>
        <a:off x="3106679" y="3052939"/>
        <a:ext cx="2163534" cy="1081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9B2D-2ABD-407C-9258-1D096EDEDAB0}" type="datetimeFigureOut">
              <a:rPr lang="cs-CZ" smtClean="0"/>
              <a:pPr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449B-9433-4FC4-8478-1ED5FBB530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9B2D-2ABD-407C-9258-1D096EDEDAB0}" type="datetimeFigureOut">
              <a:rPr lang="cs-CZ" smtClean="0"/>
              <a:pPr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449B-9433-4FC4-8478-1ED5FBB530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9B2D-2ABD-407C-9258-1D096EDEDAB0}" type="datetimeFigureOut">
              <a:rPr lang="cs-CZ" smtClean="0"/>
              <a:pPr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449B-9433-4FC4-8478-1ED5FBB530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9B2D-2ABD-407C-9258-1D096EDEDAB0}" type="datetimeFigureOut">
              <a:rPr lang="cs-CZ" smtClean="0"/>
              <a:pPr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449B-9433-4FC4-8478-1ED5FBB530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9B2D-2ABD-407C-9258-1D096EDEDAB0}" type="datetimeFigureOut">
              <a:rPr lang="cs-CZ" smtClean="0"/>
              <a:pPr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449B-9433-4FC4-8478-1ED5FBB530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9B2D-2ABD-407C-9258-1D096EDEDAB0}" type="datetimeFigureOut">
              <a:rPr lang="cs-CZ" smtClean="0"/>
              <a:pPr/>
              <a:t>19.11.2019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449B-9433-4FC4-8478-1ED5FBB530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9B2D-2ABD-407C-9258-1D096EDEDAB0}" type="datetimeFigureOut">
              <a:rPr lang="cs-CZ" smtClean="0"/>
              <a:pPr/>
              <a:t>19.11.2019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449B-9433-4FC4-8478-1ED5FBB530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9B2D-2ABD-407C-9258-1D096EDEDAB0}" type="datetimeFigureOut">
              <a:rPr lang="cs-CZ" smtClean="0"/>
              <a:pPr/>
              <a:t>19.11.2019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449B-9433-4FC4-8478-1ED5FBB530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9B2D-2ABD-407C-9258-1D096EDEDAB0}" type="datetimeFigureOut">
              <a:rPr lang="cs-CZ" smtClean="0"/>
              <a:pPr/>
              <a:t>19.11.2019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449B-9433-4FC4-8478-1ED5FBB530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9B2D-2ABD-407C-9258-1D096EDEDAB0}" type="datetimeFigureOut">
              <a:rPr lang="cs-CZ" smtClean="0"/>
              <a:pPr/>
              <a:t>19.11.2019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449B-9433-4FC4-8478-1ED5FBB530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9B2D-2ABD-407C-9258-1D096EDEDAB0}" type="datetimeFigureOut">
              <a:rPr lang="cs-CZ" smtClean="0"/>
              <a:pPr/>
              <a:t>19.11.2019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449B-9433-4FC4-8478-1ED5FBB530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39B2D-2ABD-407C-9258-1D096EDEDAB0}" type="datetimeFigureOut">
              <a:rPr lang="cs-CZ" smtClean="0"/>
              <a:pPr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F449B-9433-4FC4-8478-1ED5FBB530C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Léčivé přípravky pro moderní </a:t>
            </a:r>
            <a:r>
              <a:rPr lang="cs-CZ" b="1" dirty="0" smtClean="0">
                <a:solidFill>
                  <a:srgbClr val="0070C0"/>
                </a:solidFill>
              </a:rPr>
              <a:t>terapie </a:t>
            </a:r>
            <a:r>
              <a:rPr lang="cs-CZ" b="1" dirty="0" smtClean="0">
                <a:solidFill>
                  <a:srgbClr val="0070C0"/>
                </a:solidFill>
              </a:rPr>
              <a:t>v klinické praxi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Kateřina Kopečková </a:t>
            </a:r>
          </a:p>
          <a:p>
            <a:r>
              <a:rPr lang="cs-CZ" sz="1800" dirty="0" smtClean="0"/>
              <a:t>Onkologická klinika, 2. LF UK FN Motol, Praha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70C0"/>
                </a:solidFill>
              </a:rPr>
              <a:t>Zalmoxis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Imunogenní podpůrná terapie u </a:t>
            </a:r>
            <a:r>
              <a:rPr lang="cs-CZ" dirty="0" err="1" smtClean="0"/>
              <a:t>haploidentických</a:t>
            </a:r>
            <a:r>
              <a:rPr lang="cs-CZ" dirty="0" smtClean="0"/>
              <a:t> HSCT u leukemií </a:t>
            </a:r>
          </a:p>
          <a:p>
            <a:r>
              <a:rPr lang="cs-CZ" dirty="0" err="1" smtClean="0"/>
              <a:t>Allogenní</a:t>
            </a:r>
            <a:r>
              <a:rPr lang="cs-CZ" dirty="0" smtClean="0"/>
              <a:t> </a:t>
            </a:r>
            <a:r>
              <a:rPr lang="cs-CZ" dirty="0"/>
              <a:t>T </a:t>
            </a:r>
            <a:r>
              <a:rPr lang="cs-CZ" dirty="0" err="1" smtClean="0"/>
              <a:t>bb</a:t>
            </a:r>
            <a:r>
              <a:rPr lang="cs-CZ" dirty="0" smtClean="0"/>
              <a:t>. geneticky modifikované retrovirovým vektorem </a:t>
            </a:r>
            <a:r>
              <a:rPr lang="cs-CZ" dirty="0" err="1" smtClean="0"/>
              <a:t>kodujícím</a:t>
            </a:r>
            <a:r>
              <a:rPr lang="cs-CZ" dirty="0" smtClean="0"/>
              <a:t>  humánní  receptor  nervového faktoru a HSV I tymidin </a:t>
            </a:r>
            <a:r>
              <a:rPr lang="cs-CZ" dirty="0" err="1" smtClean="0"/>
              <a:t>kinásu</a:t>
            </a:r>
            <a:endParaRPr lang="cs-CZ" dirty="0" smtClean="0"/>
          </a:p>
          <a:p>
            <a:r>
              <a:rPr lang="cs-CZ" dirty="0" smtClean="0"/>
              <a:t>Podmíněná registrace, OD</a:t>
            </a:r>
          </a:p>
          <a:p>
            <a:r>
              <a:rPr lang="cs-CZ" dirty="0" smtClean="0"/>
              <a:t>1 rok přežití 49% (45) </a:t>
            </a:r>
            <a:r>
              <a:rPr lang="cs-CZ" dirty="0" err="1" smtClean="0"/>
              <a:t>vs</a:t>
            </a:r>
            <a:r>
              <a:rPr lang="cs-CZ" dirty="0" smtClean="0"/>
              <a:t> 37% (140)</a:t>
            </a:r>
            <a:endParaRPr lang="cs-CZ" dirty="0"/>
          </a:p>
        </p:txBody>
      </p:sp>
      <p:pic>
        <p:nvPicPr>
          <p:cNvPr id="7" name="Zástupný symbol pro obsah 6" descr="Zalmoxi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4908383"/>
            <a:ext cx="3777719" cy="1924952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70C0"/>
                </a:solidFill>
              </a:rPr>
              <a:t>Holoclar</a:t>
            </a:r>
            <a:r>
              <a:rPr lang="cs-CZ" b="1" dirty="0" smtClean="0">
                <a:solidFill>
                  <a:srgbClr val="0070C0"/>
                </a:solidFill>
              </a:rPr>
              <a:t>®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Autologní humánní korneální epitelové buňky expandované ex </a:t>
            </a:r>
            <a:r>
              <a:rPr lang="cs-CZ" dirty="0" err="1" smtClean="0"/>
              <a:t>vivo</a:t>
            </a:r>
            <a:r>
              <a:rPr lang="cs-CZ" dirty="0" smtClean="0"/>
              <a:t> </a:t>
            </a:r>
          </a:p>
          <a:p>
            <a:r>
              <a:rPr lang="cs-CZ" sz="2400" i="1" dirty="0" smtClean="0"/>
              <a:t>Transparentní kruhová membrána s 300 000 až 1 200 000 životaschopných autologních buněk lidského rohovkového epitelu (79 000 - 316 000 buněk/cm2 ) včetně průměrně 3,5 % (0,4 až 16 %) </a:t>
            </a:r>
            <a:r>
              <a:rPr lang="cs-CZ" sz="2400" i="1" dirty="0" err="1" smtClean="0"/>
              <a:t>limbálních</a:t>
            </a:r>
            <a:r>
              <a:rPr lang="cs-CZ" sz="2400" i="1" dirty="0" smtClean="0"/>
              <a:t> kmenových buněk a přechodně amplifikujících a terminálně diferencovaných buněk odvozených z kmenových buněk, které jsou fixovány na podkladní fibrinové matrici o průměru 2,2 cm a uloženy v transportním médiu</a:t>
            </a:r>
          </a:p>
          <a:p>
            <a:r>
              <a:rPr lang="cs-CZ" sz="2400" i="1" dirty="0" smtClean="0"/>
              <a:t>OD, podmíněná registrace</a:t>
            </a:r>
            <a:r>
              <a:rPr lang="cs-CZ" i="1" dirty="0" smtClean="0"/>
              <a:t> </a:t>
            </a:r>
          </a:p>
          <a:p>
            <a:r>
              <a:rPr lang="cs-CZ" sz="2600" i="1" dirty="0" smtClean="0"/>
              <a:t>Přehodnocení po 5 letech registrace  </a:t>
            </a:r>
          </a:p>
          <a:p>
            <a:endParaRPr lang="cs-CZ" i="1" dirty="0"/>
          </a:p>
        </p:txBody>
      </p:sp>
      <p:pic>
        <p:nvPicPr>
          <p:cNvPr id="5" name="Obrázek 4" descr="Holocal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5267252"/>
            <a:ext cx="2915816" cy="1590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70C0"/>
                </a:solidFill>
              </a:rPr>
              <a:t>Imlygic</a:t>
            </a:r>
            <a:r>
              <a:rPr lang="cs-CZ" b="1" dirty="0" smtClean="0">
                <a:solidFill>
                  <a:srgbClr val="0070C0"/>
                </a:solidFill>
              </a:rPr>
              <a:t>®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První onkologická genová terapie pro pokročilý melanom </a:t>
            </a:r>
          </a:p>
          <a:p>
            <a:r>
              <a:rPr lang="cs-CZ" sz="1800" dirty="0" err="1" smtClean="0"/>
              <a:t>Talimogenum</a:t>
            </a:r>
            <a:r>
              <a:rPr lang="cs-CZ" sz="1800" dirty="0" smtClean="0"/>
              <a:t> </a:t>
            </a:r>
            <a:r>
              <a:rPr lang="cs-CZ" sz="1800" dirty="0" err="1" smtClean="0"/>
              <a:t>laherparepvecum</a:t>
            </a:r>
            <a:r>
              <a:rPr lang="cs-CZ" sz="1800" dirty="0" smtClean="0"/>
              <a:t> je oslabený virus herpes simplex typu 1 (HSV-1) získaný funkční delecí dvou genů (ICP34.5 a ICP47) a vložením kódující sekvence pro lidský faktor stimulující </a:t>
            </a:r>
            <a:r>
              <a:rPr lang="cs-CZ" sz="1800" dirty="0" err="1" smtClean="0"/>
              <a:t>granulocyto</a:t>
            </a:r>
            <a:r>
              <a:rPr lang="cs-CZ" sz="1800" dirty="0" smtClean="0"/>
              <a:t>-makrofágové kolonie (GM- CSF) </a:t>
            </a:r>
          </a:p>
          <a:p>
            <a:r>
              <a:rPr lang="cs-CZ" sz="2400" dirty="0" err="1" smtClean="0"/>
              <a:t>Intratumorosní</a:t>
            </a:r>
            <a:r>
              <a:rPr lang="cs-CZ" sz="2400" dirty="0" smtClean="0"/>
              <a:t> aplikace vede k lýze nádorových buněk a uvolnění nádorových antigenů s aktivací imunity </a:t>
            </a:r>
            <a:endParaRPr lang="cs-CZ" sz="2400" dirty="0"/>
          </a:p>
        </p:txBody>
      </p:sp>
      <p:pic>
        <p:nvPicPr>
          <p:cNvPr id="27650" name="Picture 2" descr="Image result for Imlygic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599756"/>
            <a:ext cx="3014870" cy="2258244"/>
          </a:xfrm>
          <a:prstGeom prst="rect">
            <a:avLst/>
          </a:prstGeom>
          <a:noFill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5157192"/>
            <a:ext cx="2270666" cy="17008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2412" y="0"/>
            <a:ext cx="2321587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70C0"/>
                </a:solidFill>
              </a:rPr>
              <a:t>Strimvelis</a:t>
            </a:r>
            <a:r>
              <a:rPr lang="cs-CZ" b="1" dirty="0" smtClean="0">
                <a:solidFill>
                  <a:srgbClr val="0070C0"/>
                </a:solidFill>
              </a:rPr>
              <a:t>®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K terapie těžké imunodeficience v důsledku deficity adenosin </a:t>
            </a:r>
            <a:r>
              <a:rPr lang="cs-CZ" dirty="0" err="1" smtClean="0"/>
              <a:t>deasminasy</a:t>
            </a:r>
            <a:r>
              <a:rPr lang="cs-CZ" dirty="0" smtClean="0"/>
              <a:t>, pro nemocné, kteří nemohou být léčeni transplantací KD protože chybí vhodný dárce</a:t>
            </a:r>
          </a:p>
          <a:p>
            <a:r>
              <a:rPr lang="cs-CZ" dirty="0" smtClean="0"/>
              <a:t>Autologní CD34+ </a:t>
            </a:r>
            <a:r>
              <a:rPr lang="cs-CZ" dirty="0" err="1" smtClean="0"/>
              <a:t>transdukované</a:t>
            </a:r>
            <a:r>
              <a:rPr lang="cs-CZ" dirty="0" smtClean="0"/>
              <a:t> </a:t>
            </a:r>
            <a:r>
              <a:rPr lang="cs-CZ" dirty="0" err="1" smtClean="0"/>
              <a:t>retrovirálním</a:t>
            </a:r>
            <a:r>
              <a:rPr lang="cs-CZ" dirty="0" smtClean="0"/>
              <a:t> </a:t>
            </a:r>
            <a:r>
              <a:rPr lang="cs-CZ" dirty="0" err="1" smtClean="0"/>
              <a:t>vektoram</a:t>
            </a:r>
            <a:r>
              <a:rPr lang="cs-CZ" dirty="0" smtClean="0"/>
              <a:t> kódujícím humánní ADA </a:t>
            </a:r>
            <a:r>
              <a:rPr lang="cs-CZ" dirty="0" err="1" smtClean="0"/>
              <a:t>cDNA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28674" name="Picture 2" descr="Image result for ¨Strimveli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140968"/>
            <a:ext cx="3211564" cy="3551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70C0"/>
                </a:solidFill>
              </a:rPr>
              <a:t>Luxturna</a:t>
            </a:r>
            <a:r>
              <a:rPr lang="cs-CZ" b="1" dirty="0" smtClean="0">
                <a:solidFill>
                  <a:srgbClr val="0070C0"/>
                </a:solidFill>
              </a:rPr>
              <a:t>®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Genová terapie pro dědičnou retinální dystrofii dětí a dospělých</a:t>
            </a:r>
          </a:p>
          <a:p>
            <a:r>
              <a:rPr lang="cs-CZ" sz="2400" dirty="0" err="1" smtClean="0"/>
              <a:t>Voretigenum</a:t>
            </a:r>
            <a:r>
              <a:rPr lang="cs-CZ" sz="2400" dirty="0" smtClean="0"/>
              <a:t> </a:t>
            </a:r>
            <a:r>
              <a:rPr lang="cs-CZ" sz="2400" dirty="0" err="1" smtClean="0"/>
              <a:t>neparvovecum</a:t>
            </a:r>
            <a:r>
              <a:rPr lang="cs-CZ" sz="2400" dirty="0" smtClean="0"/>
              <a:t> je genový transferový vektor, který používá kapsidu </a:t>
            </a:r>
            <a:r>
              <a:rPr lang="cs-CZ" sz="2400" dirty="0" err="1" smtClean="0"/>
              <a:t>adeno</a:t>
            </a:r>
            <a:r>
              <a:rPr lang="cs-CZ" sz="2400" dirty="0" smtClean="0"/>
              <a:t>-asociovaného viru </a:t>
            </a:r>
            <a:r>
              <a:rPr lang="cs-CZ" sz="2400" dirty="0" err="1" smtClean="0"/>
              <a:t>sérotypu</a:t>
            </a:r>
            <a:r>
              <a:rPr lang="cs-CZ" sz="2400" dirty="0" smtClean="0"/>
              <a:t> 2 (AAV2) jako nosič </a:t>
            </a:r>
            <a:r>
              <a:rPr lang="cs-CZ" sz="2400" dirty="0" err="1" smtClean="0"/>
              <a:t>cDNA</a:t>
            </a:r>
            <a:r>
              <a:rPr lang="cs-CZ" sz="2400" dirty="0" smtClean="0"/>
              <a:t> 65 </a:t>
            </a:r>
            <a:r>
              <a:rPr lang="cs-CZ" sz="2400" dirty="0" err="1" smtClean="0"/>
              <a:t>kDa</a:t>
            </a:r>
            <a:r>
              <a:rPr lang="cs-CZ" sz="2400" dirty="0" smtClean="0"/>
              <a:t> proteinu lidského retinálního pigmentového epitelu (hRPE65) do sítnice. </a:t>
            </a:r>
            <a:r>
              <a:rPr lang="cs-CZ" sz="2400" dirty="0" err="1" smtClean="0"/>
              <a:t>Voretigenum</a:t>
            </a:r>
            <a:r>
              <a:rPr lang="cs-CZ" sz="2400" dirty="0" smtClean="0"/>
              <a:t> </a:t>
            </a:r>
            <a:r>
              <a:rPr lang="cs-CZ" sz="2400" dirty="0" err="1" smtClean="0"/>
              <a:t>neparvovecum</a:t>
            </a:r>
            <a:r>
              <a:rPr lang="cs-CZ" sz="2400" dirty="0" smtClean="0"/>
              <a:t> je získáván z přirozeně se vyskytujících AAV za použití </a:t>
            </a:r>
            <a:r>
              <a:rPr lang="cs-CZ" sz="2400" dirty="0" err="1" smtClean="0"/>
              <a:t>rekombinantních</a:t>
            </a:r>
            <a:r>
              <a:rPr lang="cs-CZ" sz="2400" dirty="0" smtClean="0"/>
              <a:t> DNA technologií. </a:t>
            </a:r>
          </a:p>
          <a:p>
            <a:r>
              <a:rPr lang="cs-CZ" sz="2400" dirty="0" smtClean="0"/>
              <a:t>U prokázané </a:t>
            </a:r>
            <a:r>
              <a:rPr lang="cs-CZ" sz="2400" dirty="0" err="1" smtClean="0"/>
              <a:t>bialelické</a:t>
            </a:r>
            <a:r>
              <a:rPr lang="cs-CZ" sz="2400" dirty="0" smtClean="0"/>
              <a:t> mutace se zachovalými retinálními buňkami  </a:t>
            </a:r>
          </a:p>
          <a:p>
            <a:endParaRPr lang="cs-CZ" dirty="0"/>
          </a:p>
        </p:txBody>
      </p:sp>
      <p:pic>
        <p:nvPicPr>
          <p:cNvPr id="22530" name="Picture 2" descr="Image result for Luxturna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"/>
            <a:ext cx="2267744" cy="169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70C0"/>
                </a:solidFill>
              </a:rPr>
              <a:t>Spherox</a:t>
            </a:r>
            <a:r>
              <a:rPr lang="cs-CZ" b="1" dirty="0" smtClean="0">
                <a:solidFill>
                  <a:srgbClr val="0070C0"/>
                </a:solidFill>
              </a:rPr>
              <a:t>®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Sféroidy lidských autologních </a:t>
            </a:r>
            <a:r>
              <a:rPr lang="cs-CZ" sz="2400" dirty="0" err="1" smtClean="0"/>
              <a:t>chondrocytů</a:t>
            </a:r>
            <a:r>
              <a:rPr lang="cs-CZ" sz="2400" dirty="0" smtClean="0"/>
              <a:t> v matečném médiu pro implantaci suspendované v izotonickém roztoku chloridu sodného</a:t>
            </a:r>
          </a:p>
          <a:p>
            <a:r>
              <a:rPr lang="cs-CZ" sz="2400" dirty="0" smtClean="0"/>
              <a:t>Náprava symptomatických defektů kloubní chrupavky femorálního kondylu a kolenní čéšky</a:t>
            </a:r>
          </a:p>
          <a:p>
            <a:r>
              <a:rPr lang="cs-CZ" sz="2400" dirty="0" smtClean="0"/>
              <a:t>Schválen na základě studie 30nemocných , ve 3- </a:t>
            </a:r>
            <a:r>
              <a:rPr lang="cs-CZ" sz="2400" dirty="0" err="1" smtClean="0"/>
              <a:t>letém</a:t>
            </a:r>
            <a:r>
              <a:rPr lang="cs-CZ" sz="2400" dirty="0" smtClean="0"/>
              <a:t> sledování výrazné zlepšení kvality života, snížení bolesti a zlepšení funkčního stavu </a:t>
            </a:r>
            <a:endParaRPr lang="cs-CZ" sz="2400" dirty="0"/>
          </a:p>
        </p:txBody>
      </p:sp>
      <p:pic>
        <p:nvPicPr>
          <p:cNvPr id="29700" name="Picture 4" descr="Image result for Spherox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223" y="4787652"/>
            <a:ext cx="3514777" cy="2070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70C0"/>
                </a:solidFill>
              </a:rPr>
              <a:t>Alofisel</a:t>
            </a:r>
            <a:r>
              <a:rPr lang="cs-CZ" b="1" dirty="0" smtClean="0">
                <a:solidFill>
                  <a:srgbClr val="0070C0"/>
                </a:solidFill>
              </a:rPr>
              <a:t>®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Darvadstrocel</a:t>
            </a:r>
            <a:r>
              <a:rPr lang="cs-CZ" sz="2400" dirty="0" smtClean="0"/>
              <a:t> je výtažek expandovaných alogenních lidských mezenchymálních dospělých kmenových buněk odvozených z </a:t>
            </a:r>
            <a:r>
              <a:rPr lang="cs-CZ" sz="2400" dirty="0" err="1" smtClean="0"/>
              <a:t>adipózní</a:t>
            </a:r>
            <a:r>
              <a:rPr lang="cs-CZ" sz="2400" dirty="0" smtClean="0"/>
              <a:t> tkáně</a:t>
            </a:r>
          </a:p>
          <a:p>
            <a:r>
              <a:rPr lang="cs-CZ" sz="2400" dirty="0" smtClean="0"/>
              <a:t>Terapie komplexních </a:t>
            </a:r>
            <a:r>
              <a:rPr lang="cs-CZ" sz="2400" dirty="0" err="1" smtClean="0"/>
              <a:t>perianálních</a:t>
            </a:r>
            <a:r>
              <a:rPr lang="cs-CZ" sz="2400" dirty="0" smtClean="0"/>
              <a:t> píštělí u dospělých pacientů s neaktivní/mírně aktivní </a:t>
            </a:r>
            <a:r>
              <a:rPr lang="cs-CZ" sz="2400" dirty="0" err="1" smtClean="0"/>
              <a:t>luminální</a:t>
            </a:r>
            <a:r>
              <a:rPr lang="cs-CZ" sz="2400" dirty="0" smtClean="0"/>
              <a:t> Crohnovou nemocí, kdy píštěle nevykazují adekvátní odpověď minimálně na jednu konvenční nebo biologickou léčbu</a:t>
            </a:r>
          </a:p>
          <a:p>
            <a:r>
              <a:rPr lang="cs-CZ" sz="2400" dirty="0" smtClean="0"/>
              <a:t>OD -2008, podmíněná registrace 2018</a:t>
            </a:r>
          </a:p>
          <a:p>
            <a:endParaRPr lang="cs-CZ" sz="2800" dirty="0"/>
          </a:p>
        </p:txBody>
      </p:sp>
      <p:pic>
        <p:nvPicPr>
          <p:cNvPr id="31746" name="Picture 2" descr="Image result for Alofisel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454" y="4797152"/>
            <a:ext cx="4028445" cy="2060848"/>
          </a:xfrm>
          <a:prstGeom prst="rect">
            <a:avLst/>
          </a:prstGeom>
          <a:noFill/>
        </p:spPr>
      </p:pic>
      <p:sp>
        <p:nvSpPr>
          <p:cNvPr id="4" name="AutoShape 2" descr="Image result for Zynteg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70C0"/>
                </a:solidFill>
              </a:rPr>
              <a:t>Zynteglo</a:t>
            </a:r>
            <a:r>
              <a:rPr lang="cs-CZ" b="1" dirty="0" smtClean="0">
                <a:solidFill>
                  <a:srgbClr val="0070C0"/>
                </a:solidFill>
              </a:rPr>
              <a:t>®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Geneticky modifikované autologní buňky obohacené o CD34+ populaci, která obsahuje hematopoetické kmenové buňky (HSC) </a:t>
            </a:r>
            <a:r>
              <a:rPr lang="cs-CZ" sz="2400" dirty="0" err="1" smtClean="0"/>
              <a:t>transdukované</a:t>
            </a:r>
            <a:r>
              <a:rPr lang="cs-CZ" sz="2400" dirty="0" smtClean="0"/>
              <a:t> </a:t>
            </a:r>
            <a:r>
              <a:rPr lang="cs-CZ" sz="2400" dirty="0" err="1" smtClean="0"/>
              <a:t>lentivirovým</a:t>
            </a:r>
            <a:r>
              <a:rPr lang="cs-CZ" sz="2400" dirty="0" smtClean="0"/>
              <a:t> vektorem (LVV) kódujícím </a:t>
            </a:r>
            <a:r>
              <a:rPr lang="el-GR" sz="2400" dirty="0" smtClean="0"/>
              <a:t>β </a:t>
            </a:r>
            <a:r>
              <a:rPr lang="cs-CZ" sz="2400" dirty="0" smtClean="0"/>
              <a:t>A-T87Q-globinový gen.</a:t>
            </a:r>
          </a:p>
          <a:p>
            <a:r>
              <a:rPr lang="cs-CZ" sz="2400" dirty="0" smtClean="0"/>
              <a:t>K léčbě pacientů ve věku 12 let a starších s </a:t>
            </a:r>
            <a:r>
              <a:rPr lang="el-GR" sz="2400" dirty="0" smtClean="0"/>
              <a:t>β-</a:t>
            </a:r>
            <a:r>
              <a:rPr lang="cs-CZ" sz="2400" dirty="0" smtClean="0"/>
              <a:t>talasemií závislou na transfuzi (TDT), kteří nemají </a:t>
            </a:r>
            <a:r>
              <a:rPr lang="el-GR" sz="2400" dirty="0" smtClean="0"/>
              <a:t>β 0 /β0 </a:t>
            </a:r>
            <a:r>
              <a:rPr lang="cs-CZ" sz="2400" dirty="0" smtClean="0"/>
              <a:t>genotyp, u nichž je vhodná transplantace hematopoetických kmenových buněk (HSC), ale není k dispozici dárce HSC s odpovídajícím lidským </a:t>
            </a:r>
            <a:r>
              <a:rPr lang="cs-CZ" sz="2400" dirty="0" err="1" smtClean="0"/>
              <a:t>leukocytárním</a:t>
            </a:r>
            <a:r>
              <a:rPr lang="cs-CZ" sz="2400" dirty="0" smtClean="0"/>
              <a:t> antigenem (HLA)</a:t>
            </a:r>
          </a:p>
          <a:p>
            <a:r>
              <a:rPr lang="cs-CZ" sz="2400" dirty="0" smtClean="0"/>
              <a:t>První genová terapie pro TDT</a:t>
            </a:r>
          </a:p>
          <a:p>
            <a:r>
              <a:rPr lang="cs-CZ" sz="2400" dirty="0" smtClean="0"/>
              <a:t>PRIME, podmíněná registrace, OD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9850" y="0"/>
            <a:ext cx="272415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Očekávané registrace ATMP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5"/>
            <a:ext cx="8229600" cy="3240360"/>
          </a:xfrm>
        </p:spPr>
        <p:txBody>
          <a:bodyPr>
            <a:normAutofit/>
          </a:bodyPr>
          <a:lstStyle/>
          <a:p>
            <a:r>
              <a:rPr lang="cs-CZ" sz="2400" b="1" dirty="0" err="1" smtClean="0"/>
              <a:t>LentiD</a:t>
            </a:r>
            <a:r>
              <a:rPr lang="cs-CZ" sz="2400" dirty="0" smtClean="0"/>
              <a:t>- genová léčba pro dětskou </a:t>
            </a:r>
            <a:r>
              <a:rPr lang="cs-CZ" sz="2400" dirty="0" err="1" smtClean="0"/>
              <a:t>adrenoleukodystrofii</a:t>
            </a:r>
            <a:r>
              <a:rPr lang="cs-CZ" sz="2400" dirty="0" smtClean="0"/>
              <a:t> vedoucí k progresivnímu poškození mozku</a:t>
            </a:r>
          </a:p>
          <a:p>
            <a:r>
              <a:rPr lang="cs-CZ" sz="2400" b="1" dirty="0" err="1" smtClean="0"/>
              <a:t>Habeo</a:t>
            </a:r>
            <a:r>
              <a:rPr lang="cs-CZ" sz="2400" dirty="0" smtClean="0"/>
              <a:t>- </a:t>
            </a:r>
            <a:r>
              <a:rPr lang="cs-CZ" sz="2400" dirty="0" err="1" smtClean="0"/>
              <a:t>bb</a:t>
            </a:r>
            <a:r>
              <a:rPr lang="cs-CZ" sz="2400" dirty="0" smtClean="0"/>
              <a:t> terapie systémové sklerosy – postižení rukou </a:t>
            </a:r>
          </a:p>
          <a:p>
            <a:r>
              <a:rPr lang="cs-CZ" sz="2400" b="1" dirty="0" smtClean="0"/>
              <a:t>ATIR101</a:t>
            </a:r>
            <a:r>
              <a:rPr lang="cs-CZ" sz="2400" dirty="0" smtClean="0"/>
              <a:t>- </a:t>
            </a:r>
            <a:r>
              <a:rPr lang="cs-CZ" sz="2400" dirty="0" err="1" smtClean="0"/>
              <a:t>bb</a:t>
            </a:r>
            <a:r>
              <a:rPr lang="cs-CZ" sz="2400" dirty="0" smtClean="0"/>
              <a:t> imunoterapie obsahující </a:t>
            </a:r>
            <a:r>
              <a:rPr lang="cs-CZ" sz="2400" dirty="0" smtClean="0"/>
              <a:t>,vývoj </a:t>
            </a:r>
            <a:r>
              <a:rPr lang="cs-CZ" sz="2400" dirty="0" smtClean="0"/>
              <a:t>ukončen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Potenciální kandidáti ATMP </a:t>
            </a:r>
            <a:r>
              <a:rPr lang="cs-CZ" sz="3600" b="1" dirty="0" smtClean="0">
                <a:solidFill>
                  <a:srgbClr val="0070C0"/>
                </a:solidFill>
              </a:rPr>
              <a:t>– fáze III průmysl</a:t>
            </a:r>
            <a:endParaRPr lang="cs-CZ" sz="3600" b="1" dirty="0">
              <a:solidFill>
                <a:srgbClr val="0070C0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6745" t="28542" r="32246" b="33402"/>
          <a:stretch>
            <a:fillRect/>
          </a:stretch>
        </p:blipFill>
        <p:spPr bwMode="auto">
          <a:xfrm>
            <a:off x="3923928" y="4005064"/>
            <a:ext cx="4968552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395536" y="1628800"/>
            <a:ext cx="4824536" cy="4525963"/>
          </a:xfrm>
        </p:spPr>
        <p:txBody>
          <a:bodyPr/>
          <a:lstStyle/>
          <a:p>
            <a:r>
              <a:rPr lang="cs-CZ" dirty="0" err="1" smtClean="0"/>
              <a:t>Protinádorové</a:t>
            </a:r>
            <a:r>
              <a:rPr lang="cs-CZ" dirty="0" smtClean="0"/>
              <a:t> vakcíny 29%</a:t>
            </a:r>
          </a:p>
          <a:p>
            <a:r>
              <a:rPr lang="cs-CZ" dirty="0" smtClean="0"/>
              <a:t>Genová terapie 25% </a:t>
            </a:r>
          </a:p>
          <a:p>
            <a:r>
              <a:rPr lang="cs-CZ" dirty="0" smtClean="0"/>
              <a:t>Zárodečné buňky 23%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ATMP- </a:t>
            </a:r>
            <a:r>
              <a:rPr lang="cs-CZ" b="1" dirty="0" err="1" smtClean="0">
                <a:solidFill>
                  <a:srgbClr val="0070C0"/>
                </a:solidFill>
              </a:rPr>
              <a:t>Advanced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Terapy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Medical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product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endParaRPr lang="cs-CZ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20986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6"/>
          <p:cNvCxnSpPr/>
          <p:nvPr/>
        </p:nvCxnSpPr>
        <p:spPr>
          <a:xfrm flipV="1">
            <a:off x="5724128" y="4509120"/>
            <a:ext cx="936104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5724128" y="4005064"/>
            <a:ext cx="7920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Závěr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Do roku 2017- 900 ATMP bylo zkoumáno v  klin. studií </a:t>
            </a:r>
          </a:p>
          <a:p>
            <a:r>
              <a:rPr lang="cs-CZ" sz="2400" dirty="0" smtClean="0"/>
              <a:t>Vysoké </a:t>
            </a:r>
            <a:r>
              <a:rPr lang="cs-CZ" sz="2400" dirty="0"/>
              <a:t>procento selhání ve fázi </a:t>
            </a:r>
            <a:r>
              <a:rPr lang="cs-CZ" sz="2400" dirty="0" smtClean="0"/>
              <a:t>3</a:t>
            </a:r>
          </a:p>
          <a:p>
            <a:r>
              <a:rPr lang="cs-CZ" sz="2400" dirty="0" smtClean="0"/>
              <a:t>Z 19 KH s ATMP 26% ukončeno předčasně  </a:t>
            </a:r>
            <a:r>
              <a:rPr lang="cs-CZ" sz="2400" dirty="0"/>
              <a:t>a </a:t>
            </a:r>
            <a:r>
              <a:rPr lang="cs-CZ" sz="2400" dirty="0" smtClean="0"/>
              <a:t>23% neprokázalo benefit oproti standardní terapii </a:t>
            </a:r>
          </a:p>
          <a:p>
            <a:r>
              <a:rPr lang="cs-CZ" sz="2400" dirty="0" smtClean="0"/>
              <a:t>131 </a:t>
            </a:r>
            <a:r>
              <a:rPr lang="cs-CZ" sz="2400" dirty="0"/>
              <a:t>studií fáze 3 s </a:t>
            </a:r>
            <a:r>
              <a:rPr lang="cs-CZ" sz="2400" dirty="0" smtClean="0"/>
              <a:t>ATMP</a:t>
            </a:r>
          </a:p>
          <a:p>
            <a:r>
              <a:rPr lang="cs-CZ" sz="2400" dirty="0"/>
              <a:t>Komplexnost výrobního procesu </a:t>
            </a:r>
            <a:endParaRPr lang="cs-CZ" sz="2400" dirty="0" smtClean="0"/>
          </a:p>
          <a:p>
            <a:r>
              <a:rPr lang="cs-CZ" sz="2400" dirty="0" smtClean="0"/>
              <a:t>ATMP </a:t>
            </a:r>
            <a:r>
              <a:rPr lang="cs-CZ" sz="2400" dirty="0"/>
              <a:t>terapie ve svých </a:t>
            </a:r>
            <a:r>
              <a:rPr lang="cs-CZ" sz="2400" dirty="0" smtClean="0"/>
              <a:t>začátcích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Zdroj: Ede C, </a:t>
            </a:r>
            <a:r>
              <a:rPr lang="cs-CZ" sz="1800" dirty="0" err="1" smtClean="0"/>
              <a:t>Wild</a:t>
            </a:r>
            <a:r>
              <a:rPr lang="cs-CZ" sz="1800" dirty="0" smtClean="0"/>
              <a:t> C: </a:t>
            </a:r>
            <a:r>
              <a:rPr lang="cs-CZ" sz="1800" dirty="0" err="1" smtClean="0"/>
              <a:t>Journal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Market </a:t>
            </a:r>
            <a:r>
              <a:rPr lang="cs-CZ" sz="1800" dirty="0" err="1" smtClean="0"/>
              <a:t>Acces</a:t>
            </a:r>
            <a:r>
              <a:rPr lang="cs-CZ" sz="1800" dirty="0" smtClean="0"/>
              <a:t> &amp; </a:t>
            </a:r>
            <a:r>
              <a:rPr lang="cs-CZ" sz="1800" dirty="0" err="1" smtClean="0"/>
              <a:t>Health</a:t>
            </a:r>
            <a:r>
              <a:rPr lang="cs-CZ" sz="1800" dirty="0" smtClean="0"/>
              <a:t> </a:t>
            </a:r>
            <a:r>
              <a:rPr lang="cs-CZ" sz="1800" dirty="0" err="1" smtClean="0"/>
              <a:t>Policy</a:t>
            </a:r>
            <a:r>
              <a:rPr lang="cs-CZ" sz="1800" dirty="0" smtClean="0"/>
              <a:t> 2019</a:t>
            </a:r>
            <a:endParaRPr lang="cs-CZ" sz="1800" dirty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ATMP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Všechny obsahují živé </a:t>
            </a:r>
            <a:r>
              <a:rPr lang="cs-CZ" dirty="0" err="1" smtClean="0"/>
              <a:t>bb</a:t>
            </a:r>
            <a:r>
              <a:rPr lang="cs-CZ" dirty="0" smtClean="0"/>
              <a:t> </a:t>
            </a:r>
            <a:r>
              <a:rPr lang="cs-CZ" dirty="0" smtClean="0"/>
              <a:t>či virové vektory</a:t>
            </a:r>
          </a:p>
          <a:p>
            <a:r>
              <a:rPr lang="cs-CZ" dirty="0" smtClean="0"/>
              <a:t>Alogenní či autologní buňky procesované v laboratořích , expandované in </a:t>
            </a:r>
            <a:r>
              <a:rPr lang="cs-CZ" dirty="0" err="1" smtClean="0"/>
              <a:t>vitro</a:t>
            </a:r>
            <a:r>
              <a:rPr lang="cs-CZ" dirty="0" smtClean="0"/>
              <a:t> a geneticky modifikované </a:t>
            </a:r>
          </a:p>
          <a:p>
            <a:r>
              <a:rPr lang="cs-CZ" dirty="0" smtClean="0"/>
              <a:t>Geny </a:t>
            </a:r>
            <a:r>
              <a:rPr lang="cs-CZ" dirty="0" err="1" smtClean="0"/>
              <a:t>transdukované</a:t>
            </a:r>
            <a:r>
              <a:rPr lang="cs-CZ" dirty="0" smtClean="0"/>
              <a:t> do živých organismů s cílem kompenzace abnormálních  exprese genu či exprese potřebného proteinu 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Moderní terapie 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2009 první schválený </a:t>
            </a:r>
          </a:p>
          <a:p>
            <a:r>
              <a:rPr lang="cs-CZ" dirty="0" smtClean="0"/>
              <a:t>12 ATMP centrální registraci </a:t>
            </a:r>
          </a:p>
          <a:p>
            <a:r>
              <a:rPr lang="cs-CZ" dirty="0" smtClean="0"/>
              <a:t>8 dostupných v EU</a:t>
            </a:r>
          </a:p>
          <a:p>
            <a:pPr lvl="1"/>
            <a:r>
              <a:rPr lang="cs-CZ" dirty="0" smtClean="0"/>
              <a:t>Genová terapie: </a:t>
            </a:r>
            <a:r>
              <a:rPr lang="cs-CZ" dirty="0" err="1" smtClean="0"/>
              <a:t>Imlygic</a:t>
            </a:r>
            <a:r>
              <a:rPr lang="cs-CZ" dirty="0" smtClean="0"/>
              <a:t>®, </a:t>
            </a:r>
            <a:r>
              <a:rPr lang="cs-CZ" dirty="0" err="1" smtClean="0"/>
              <a:t>Strimvelis</a:t>
            </a:r>
            <a:r>
              <a:rPr lang="cs-CZ" dirty="0" smtClean="0"/>
              <a:t>®, </a:t>
            </a:r>
            <a:r>
              <a:rPr lang="cs-CZ" dirty="0" err="1" smtClean="0"/>
              <a:t>Zalmoxis</a:t>
            </a:r>
            <a:r>
              <a:rPr lang="cs-CZ" dirty="0" smtClean="0"/>
              <a:t>®</a:t>
            </a:r>
          </a:p>
          <a:p>
            <a:pPr lvl="1"/>
            <a:r>
              <a:rPr lang="cs-CZ" dirty="0" smtClean="0"/>
              <a:t>Buněčná terapie: </a:t>
            </a:r>
            <a:r>
              <a:rPr lang="cs-CZ" dirty="0" err="1" smtClean="0"/>
              <a:t>Holoclar</a:t>
            </a:r>
            <a:r>
              <a:rPr lang="cs-CZ" dirty="0" smtClean="0"/>
              <a:t>®, </a:t>
            </a:r>
            <a:r>
              <a:rPr lang="cs-CZ" dirty="0" err="1" smtClean="0"/>
              <a:t>Spherox</a:t>
            </a:r>
            <a:r>
              <a:rPr lang="cs-CZ" dirty="0" smtClean="0"/>
              <a:t>®, </a:t>
            </a:r>
            <a:r>
              <a:rPr lang="cs-CZ" dirty="0" err="1" smtClean="0"/>
              <a:t>Alofise</a:t>
            </a:r>
            <a:r>
              <a:rPr lang="cs-CZ" dirty="0" smtClean="0"/>
              <a:t>®</a:t>
            </a:r>
          </a:p>
          <a:p>
            <a:r>
              <a:rPr lang="cs-CZ" dirty="0"/>
              <a:t> Imunoterapie: </a:t>
            </a:r>
            <a:r>
              <a:rPr lang="cs-CZ" dirty="0" smtClean="0"/>
              <a:t>CAR-T </a:t>
            </a:r>
            <a:r>
              <a:rPr lang="cs-CZ" dirty="0" err="1" smtClean="0"/>
              <a:t>Kymriah</a:t>
            </a:r>
            <a:r>
              <a:rPr lang="cs-CZ" dirty="0" smtClean="0"/>
              <a:t> ®, </a:t>
            </a:r>
            <a:r>
              <a:rPr lang="cs-CZ" dirty="0" err="1"/>
              <a:t>Yescarta</a:t>
            </a:r>
            <a:r>
              <a:rPr lang="cs-CZ" dirty="0"/>
              <a:t> </a:t>
            </a:r>
            <a:r>
              <a:rPr lang="cs-CZ" dirty="0" smtClean="0"/>
              <a:t>®</a:t>
            </a:r>
            <a:endParaRPr lang="cs-CZ" dirty="0"/>
          </a:p>
          <a:p>
            <a:pPr lvl="1"/>
            <a:r>
              <a:rPr lang="cs-CZ" dirty="0"/>
              <a:t> nová generace imunoterapie 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Moderní terapie 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dirty="0"/>
          </a:p>
          <a:p>
            <a:r>
              <a:rPr lang="cs-CZ" dirty="0" smtClean="0"/>
              <a:t>5 ATMP </a:t>
            </a:r>
            <a:r>
              <a:rPr lang="cs-CZ" dirty="0" err="1" smtClean="0"/>
              <a:t>ztaženy</a:t>
            </a:r>
            <a:r>
              <a:rPr lang="cs-CZ" dirty="0" smtClean="0"/>
              <a:t> z trhu EU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 err="1" smtClean="0"/>
              <a:t>Provenge</a:t>
            </a:r>
            <a:endParaRPr lang="cs-CZ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 smtClean="0"/>
              <a:t>MACI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 smtClean="0"/>
              <a:t> </a:t>
            </a:r>
            <a:r>
              <a:rPr lang="cs-CZ" sz="2400" dirty="0" err="1" smtClean="0"/>
              <a:t>Glybera</a:t>
            </a:r>
            <a:endParaRPr lang="cs-CZ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 smtClean="0"/>
              <a:t> </a:t>
            </a:r>
            <a:r>
              <a:rPr lang="cs-CZ" sz="2400" dirty="0" err="1" smtClean="0"/>
              <a:t>Chondrocelect</a:t>
            </a:r>
            <a:endParaRPr lang="cs-CZ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 smtClean="0"/>
              <a:t> </a:t>
            </a:r>
            <a:r>
              <a:rPr lang="cs-CZ" sz="2400" dirty="0" err="1" smtClean="0"/>
              <a:t>Zalmoxis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C00000"/>
                </a:solidFill>
              </a:rPr>
              <a:t>Provenge</a:t>
            </a:r>
            <a:r>
              <a:rPr lang="cs-CZ" b="1" dirty="0" smtClean="0">
                <a:solidFill>
                  <a:srgbClr val="C00000"/>
                </a:solidFill>
              </a:rPr>
              <a:t>®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Sipuleucel</a:t>
            </a:r>
            <a:r>
              <a:rPr lang="cs-CZ" dirty="0" smtClean="0"/>
              <a:t> – T, </a:t>
            </a:r>
            <a:r>
              <a:rPr lang="cs-CZ" dirty="0" err="1" smtClean="0"/>
              <a:t>mCRPC</a:t>
            </a:r>
            <a:endParaRPr lang="cs-CZ" dirty="0" smtClean="0"/>
          </a:p>
          <a:p>
            <a:r>
              <a:rPr lang="cs-CZ" dirty="0" smtClean="0"/>
              <a:t>Prodloužení OS o 4,1m </a:t>
            </a:r>
          </a:p>
          <a:p>
            <a:r>
              <a:rPr lang="cs-CZ" dirty="0" smtClean="0"/>
              <a:t>EU registrace 2012</a:t>
            </a:r>
          </a:p>
          <a:p>
            <a:r>
              <a:rPr lang="cs-CZ" dirty="0" smtClean="0"/>
              <a:t>Náklady na jedno podání  93 000 $ </a:t>
            </a:r>
          </a:p>
          <a:p>
            <a:r>
              <a:rPr lang="cs-CZ" dirty="0" err="1" smtClean="0"/>
              <a:t>Negat</a:t>
            </a:r>
            <a:r>
              <a:rPr lang="cs-CZ" dirty="0" smtClean="0"/>
              <a:t>.: náročnost výroby, distribuce , cena</a:t>
            </a:r>
          </a:p>
          <a:p>
            <a:pPr lvl="1"/>
            <a:r>
              <a:rPr lang="cs-CZ" dirty="0"/>
              <a:t>Poločas 18hodin ve chlazeném kontejneru 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MACI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4525963"/>
          </a:xfrm>
        </p:spPr>
        <p:txBody>
          <a:bodyPr/>
          <a:lstStyle/>
          <a:p>
            <a:r>
              <a:rPr lang="cs-CZ" dirty="0" smtClean="0"/>
              <a:t>Pro defekty kolenních chrupavek</a:t>
            </a:r>
          </a:p>
          <a:p>
            <a:r>
              <a:rPr lang="cs-CZ" dirty="0" smtClean="0"/>
              <a:t>Autologní chrupavka na kolagenní matrix   </a:t>
            </a:r>
          </a:p>
          <a:p>
            <a:r>
              <a:rPr lang="cs-CZ" dirty="0" smtClean="0"/>
              <a:t>Od 1998 národní registrace</a:t>
            </a:r>
          </a:p>
          <a:p>
            <a:r>
              <a:rPr lang="cs-CZ" dirty="0" smtClean="0"/>
              <a:t>2013 registrace EU </a:t>
            </a:r>
          </a:p>
          <a:p>
            <a:r>
              <a:rPr lang="cs-CZ" dirty="0" smtClean="0"/>
              <a:t>2014- z obchodních důvodu ukončení výroby a ukončení registrace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0"/>
            <a:ext cx="3746390" cy="261319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800" dirty="0" err="1" smtClean="0"/>
              <a:t>Adeno</a:t>
            </a:r>
            <a:r>
              <a:rPr lang="cs-CZ" sz="2800" dirty="0" smtClean="0"/>
              <a:t>-asociovaný virový vektor k léčbě deficitu lipoproteinové </a:t>
            </a:r>
            <a:r>
              <a:rPr lang="cs-CZ" sz="2800" dirty="0" err="1" smtClean="0"/>
              <a:t>lipásy</a:t>
            </a:r>
            <a:endParaRPr lang="cs-CZ" sz="2800" dirty="0" smtClean="0"/>
          </a:p>
          <a:p>
            <a:r>
              <a:rPr lang="cs-CZ" sz="2800" dirty="0" smtClean="0"/>
              <a:t>Ultra vzácná choroba- 1/1 000 </a:t>
            </a:r>
            <a:r>
              <a:rPr lang="cs-CZ" sz="2800" dirty="0" err="1" smtClean="0"/>
              <a:t>000</a:t>
            </a:r>
            <a:endParaRPr lang="cs-CZ" sz="2800" dirty="0" smtClean="0"/>
          </a:p>
          <a:p>
            <a:r>
              <a:rPr lang="cs-CZ" sz="2800" dirty="0" smtClean="0"/>
              <a:t>Registrace ve zrychleném řízení – 3 RCT 27 nemocných !!!</a:t>
            </a:r>
          </a:p>
          <a:p>
            <a:r>
              <a:rPr lang="cs-CZ" sz="2800" dirty="0" smtClean="0"/>
              <a:t>První genová registrovaná terapie </a:t>
            </a:r>
          </a:p>
          <a:p>
            <a:r>
              <a:rPr lang="cs-CZ" sz="2800" dirty="0" smtClean="0"/>
              <a:t>Klinický úspěch </a:t>
            </a:r>
            <a:r>
              <a:rPr lang="cs-CZ" sz="2800" dirty="0" err="1" smtClean="0"/>
              <a:t>vs</a:t>
            </a:r>
            <a:r>
              <a:rPr lang="cs-CZ" sz="2800" dirty="0" smtClean="0"/>
              <a:t> komerční neúspěch </a:t>
            </a:r>
          </a:p>
          <a:p>
            <a:r>
              <a:rPr lang="cs-CZ" sz="2800" dirty="0" smtClean="0"/>
              <a:t>Výrobce po 4 letech nepožádal o obnovení registrace- ukončení 2017 </a:t>
            </a:r>
          </a:p>
          <a:p>
            <a:r>
              <a:rPr lang="cs-CZ" sz="2800" dirty="0" err="1" smtClean="0"/>
              <a:t>Odléčen</a:t>
            </a:r>
            <a:r>
              <a:rPr lang="cs-CZ" sz="2800" dirty="0" smtClean="0"/>
              <a:t> jen jeden nemocný – 1,1 mil €</a:t>
            </a:r>
          </a:p>
          <a:p>
            <a:endParaRPr lang="cs-CZ" sz="2800" dirty="0"/>
          </a:p>
        </p:txBody>
      </p:sp>
      <p:sp>
        <p:nvSpPr>
          <p:cNvPr id="2050" name="AutoShape 2" descr="Image result for Glybera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b="1" dirty="0" err="1" smtClean="0">
                <a:solidFill>
                  <a:srgbClr val="C00000"/>
                </a:solidFill>
              </a:rPr>
              <a:t>Glybera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2052" name="AutoShape 4" descr="Image result for Glyb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4" name="AutoShape 6" descr="Image result for Glyb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6" name="AutoShape 8" descr="Image result for Glyb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8" name="AutoShape 10" descr="Image result for Glyb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60" name="AutoShape 12" descr="Image result for Glyb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1013" y="0"/>
            <a:ext cx="260985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C00000"/>
                </a:solidFill>
              </a:rPr>
              <a:t>ChondroCelect</a:t>
            </a:r>
            <a:r>
              <a:rPr lang="cs-CZ" b="1" dirty="0" smtClean="0">
                <a:solidFill>
                  <a:srgbClr val="C00000"/>
                </a:solidFill>
              </a:rPr>
              <a:t>®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Viabilní</a:t>
            </a:r>
            <a:r>
              <a:rPr lang="cs-CZ" dirty="0" smtClean="0"/>
              <a:t> autologní buňky chrupavky expandované ex </a:t>
            </a:r>
            <a:r>
              <a:rPr lang="cs-CZ" dirty="0" err="1" smtClean="0"/>
              <a:t>vivo</a:t>
            </a:r>
            <a:r>
              <a:rPr lang="cs-CZ" dirty="0" smtClean="0"/>
              <a:t>  </a:t>
            </a:r>
            <a:r>
              <a:rPr lang="cs-CZ" dirty="0" err="1" smtClean="0"/>
              <a:t>exprimujicí</a:t>
            </a:r>
            <a:r>
              <a:rPr lang="cs-CZ" dirty="0" smtClean="0"/>
              <a:t> specifický protein </a:t>
            </a:r>
          </a:p>
          <a:p>
            <a:r>
              <a:rPr lang="cs-CZ" dirty="0" smtClean="0"/>
              <a:t>EU schválení 2009 </a:t>
            </a:r>
          </a:p>
          <a:p>
            <a:r>
              <a:rPr lang="cs-CZ" dirty="0" smtClean="0"/>
              <a:t>Zlepšení reparace chrupavky oproti standardní léčbě </a:t>
            </a:r>
            <a:r>
              <a:rPr lang="cs-CZ" dirty="0" err="1" smtClean="0"/>
              <a:t>mikrofrakturami</a:t>
            </a:r>
            <a:endParaRPr lang="cs-CZ" dirty="0" smtClean="0"/>
          </a:p>
          <a:p>
            <a:r>
              <a:rPr lang="cs-CZ" dirty="0" err="1" smtClean="0"/>
              <a:t>Ztažení</a:t>
            </a:r>
            <a:r>
              <a:rPr lang="cs-CZ" dirty="0" smtClean="0"/>
              <a:t> z trhu 2016  pro chybění úhrady   </a:t>
            </a:r>
            <a:endParaRPr lang="cs-CZ" dirty="0"/>
          </a:p>
        </p:txBody>
      </p:sp>
      <p:pic>
        <p:nvPicPr>
          <p:cNvPr id="1026" name="Picture 2" descr="Image result for Chondrocel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900" y="5372100"/>
            <a:ext cx="3086100" cy="1485900"/>
          </a:xfrm>
          <a:prstGeom prst="rect">
            <a:avLst/>
          </a:prstGeom>
          <a:noFill/>
        </p:spPr>
      </p:pic>
      <p:sp>
        <p:nvSpPr>
          <p:cNvPr id="1028" name="AutoShape 4" descr="Image result for Glyb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869</Words>
  <Application>Microsoft Office PowerPoint</Application>
  <PresentationFormat>Předvádění na obrazovce (4:3)</PresentationFormat>
  <Paragraphs>109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 Léčivé přípravky pro moderní terapie v klinické praxi</vt:lpstr>
      <vt:lpstr>ATMP- Advanced Terapy Medical product </vt:lpstr>
      <vt:lpstr>ATMP</vt:lpstr>
      <vt:lpstr>Moderní terapie </vt:lpstr>
      <vt:lpstr>Moderní terapie </vt:lpstr>
      <vt:lpstr>Provenge® </vt:lpstr>
      <vt:lpstr>MACI</vt:lpstr>
      <vt:lpstr>Glybera</vt:lpstr>
      <vt:lpstr>ChondroCelect®</vt:lpstr>
      <vt:lpstr>Zalmoxis </vt:lpstr>
      <vt:lpstr>Holoclar®</vt:lpstr>
      <vt:lpstr>Imlygic®</vt:lpstr>
      <vt:lpstr>Strimvelis®</vt:lpstr>
      <vt:lpstr>Luxturna®</vt:lpstr>
      <vt:lpstr>Spherox®</vt:lpstr>
      <vt:lpstr>Alofisel®</vt:lpstr>
      <vt:lpstr>Zynteglo®</vt:lpstr>
      <vt:lpstr>Očekávané registrace ATMP</vt:lpstr>
      <vt:lpstr>Potenciální kandidáti ATMP – fáze III průmysl</vt:lpstr>
      <vt:lpstr>Závěr</vt:lpstr>
    </vt:vector>
  </TitlesOfParts>
  <Company>FN Motol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Léčivé přípravky pro moderní terapie v klinické praxi</dc:title>
  <dc:creator>kopeckova22124</dc:creator>
  <cp:lastModifiedBy>kopeckova22124</cp:lastModifiedBy>
  <cp:revision>32</cp:revision>
  <dcterms:created xsi:type="dcterms:W3CDTF">2019-11-11T18:32:15Z</dcterms:created>
  <dcterms:modified xsi:type="dcterms:W3CDTF">2019-11-19T20:38:27Z</dcterms:modified>
</cp:coreProperties>
</file>