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2"/>
  </p:notesMasterIdLst>
  <p:sldIdLst>
    <p:sldId id="334" r:id="rId2"/>
    <p:sldId id="280" r:id="rId3"/>
    <p:sldId id="347" r:id="rId4"/>
    <p:sldId id="335" r:id="rId5"/>
    <p:sldId id="338" r:id="rId6"/>
    <p:sldId id="339" r:id="rId7"/>
    <p:sldId id="341" r:id="rId8"/>
    <p:sldId id="345" r:id="rId9"/>
    <p:sldId id="344" r:id="rId10"/>
    <p:sldId id="25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6B"/>
    <a:srgbClr val="F2F2F2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4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3952A-93DD-4BFD-91E4-D5110ED28235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2B321-867D-4698-94BE-04FBA82CC1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80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521DD-2873-4E0D-ABF0-A2C5A6C06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B90687-A1C0-474D-BC25-03271B05C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F9E4E4-6C76-482B-B98E-71D7D04C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B5D1EA-6DC3-4929-BE5B-FE09FDDC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44CA7A-5FFA-4D2A-99FB-718B3723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9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98BC1-2A7E-4D7D-A7C5-22AFD9A7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F72119-C42E-47F9-9FD6-E217D899F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26BD03-64B7-4D0C-89AE-28DBF6D4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5B7436-E6C6-403B-BE7E-421A364E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3BF44C-047C-4C32-8EE0-E269340DD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1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02FBBD-B8EA-412E-8E67-63D44F2CC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DEE557-78A7-4B40-A389-6FF8A82D5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7DFEE6-1C49-4201-910B-2CBCF9C1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FCAD45-8308-4D1A-A9F7-AE7F75627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224335-0DA1-4BFB-AF70-37A608B8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4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8AF24-653E-499C-9AA6-6259551F3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E8F32E-3071-47CE-81F5-94EFA75D3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069C1-CE9A-4C6D-B45A-94209899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DAFA3E-43F9-46E9-93B7-51F0B65F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01319E-A048-48EC-9094-9723EB97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922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254A9-6750-4115-96E9-DFA93B19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0BA914-6537-4286-AE2C-2268A93B3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7382D1-6BC7-4988-81F0-B1CCCCD1A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84723A-28CB-4BC0-AEEE-298FCD0F7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2208EF-4DE6-478B-933D-0E69A94B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5886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E68FB-F762-42B5-BDC5-AB6DF2396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D7F3C6-B222-41C7-ADDE-812063DF4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12EBB20-1054-4D50-80FA-BD1746AAF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39BB33-2B4D-4FE7-B8B4-19F82FC88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18FCD6-94F5-4F2D-907E-0BC2D719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1E5665-3512-4652-AE5A-594DE86B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0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A6FCE-32A3-4449-AE6D-0FBCA7305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9FFE5AC-77A6-400A-BD6F-57A46ED24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F197106-4945-4FDF-81AE-DC28F417F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57B01ED-59FF-4101-9FEC-6FB39A702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78E1C81-AF6F-429A-B0D0-712A69844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B88715-172C-4E07-BEEB-77925A67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19035F0-D20D-4972-85C4-A5B4EC3A6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2A9BA94-656A-4D30-9AE4-4374871C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1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58FEB-4A8D-43D7-B665-F6D8BDAB9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B47C79-59A1-4DB9-81CC-0596B2600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99C8A6-6F62-4896-B25C-ADA501C3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AE99F2-4F69-4ED2-9FA2-00FE17DF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798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EE77F29-ADDB-432D-B759-FED21E81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6AB970F-7801-4C09-A6B3-4747E114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757C44-500F-496E-B18D-29A0DA13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9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116DA-4494-44A0-9259-E082DC3A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39420F-0BCC-4050-B6E8-BEF18C793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2607D16-AC45-40C7-A53F-DD7FB22E4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D44C00-165D-4FAA-8A1F-BBC65A1D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139A63-4883-41E2-A608-9D13E415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B8C156-175F-4253-959C-AD6806FE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4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04E1E-3C9C-4299-914F-434E54880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BD515C3-C4FF-47FE-AC39-EE0C02661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D45AB4-5F89-4A72-9638-8016011D1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A8FC1C-2B20-4A78-96BB-2EA39AD6E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B56269-1017-4C3B-A4A7-1233118B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4B384-96F9-423D-85B1-58E395890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5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A60151C-B07C-472A-8C51-773335D3E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6731F5-0A87-48BA-984E-E165845D7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4F15BB-23FC-406D-9258-CAFAB6A24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2B6A39-8409-4CF0-9557-F7C7AF995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2830D0-C7AE-49B0-8D9D-A1EFBE716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0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os.cz/ceska-onkologicka-spolecnost-cls-jep/spoluprace-cos/dohody-s-platci-pece/dohoda-ceske-onkologicke-spolecnosti-cls-jep-s-vzp-cr-na-postupu-pri-posuzovan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2211" y="4686939"/>
            <a:ext cx="10756231" cy="757880"/>
          </a:xfrm>
        </p:spPr>
        <p:txBody>
          <a:bodyPr>
            <a:normAutofit fontScale="90000"/>
          </a:bodyPr>
          <a:lstStyle/>
          <a:p>
            <a:br>
              <a:rPr lang="cs-CZ" sz="3600" dirty="0"/>
            </a:br>
            <a:br>
              <a:rPr lang="cs-CZ" sz="3600" dirty="0"/>
            </a:br>
            <a:br>
              <a:rPr lang="cs-CZ" sz="3600" b="1" dirty="0"/>
            </a:br>
            <a:r>
              <a:rPr lang="cs-CZ" sz="4400" b="1" dirty="0" err="1"/>
              <a:t>Off</a:t>
            </a:r>
            <a:r>
              <a:rPr lang="cs-CZ" sz="4400" b="1" dirty="0"/>
              <a:t> label použití léčivých přípravků</a:t>
            </a: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sz="2200" dirty="0"/>
              <a:t>Regina Demlová</a:t>
            </a:r>
            <a:br>
              <a:rPr lang="cs-CZ" sz="2200"/>
            </a:br>
            <a:r>
              <a:rPr lang="cs-CZ" sz="2200"/>
              <a:t>LF </a:t>
            </a:r>
            <a:r>
              <a:rPr lang="cs-CZ" sz="2200" dirty="0"/>
              <a:t>MU </a:t>
            </a:r>
            <a:r>
              <a:rPr lang="cs-CZ" sz="2200"/>
              <a:t>Brno a MOÚ</a:t>
            </a:r>
            <a:br>
              <a:rPr lang="cs-CZ" sz="4400" dirty="0"/>
            </a:br>
            <a:endParaRPr lang="cs-CZ" sz="7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6164" y="5579859"/>
            <a:ext cx="10058400" cy="5842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cs-CZ" sz="4000" b="1" dirty="0">
                <a:solidFill>
                  <a:schemeClr val="bg1"/>
                </a:solidFill>
                <a:cs typeface="Arial" panose="020B0604020202020204" pitchFamily="34" charset="0"/>
              </a:rPr>
              <a:t>222222320.2018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210" y="707407"/>
            <a:ext cx="4303580" cy="1025652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A989DD13-8E2F-4ADA-879C-FC63576681AF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B400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16CBCD28-DD5F-4B0F-82F5-D04F95B870EE}"/>
              </a:ext>
            </a:extLst>
          </p:cNvPr>
          <p:cNvSpPr txBox="1">
            <a:spLocks/>
          </p:cNvSpPr>
          <p:nvPr/>
        </p:nvSpPr>
        <p:spPr>
          <a:xfrm>
            <a:off x="1096164" y="6403279"/>
            <a:ext cx="10058400" cy="30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cap="none" dirty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t>www.pharmaround.cz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9E5F025-03B2-42B0-A305-18655EAE0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521" y="5869448"/>
            <a:ext cx="685785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7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6164" y="4040647"/>
            <a:ext cx="10058400" cy="928890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  </a:t>
            </a:r>
            <a:r>
              <a:rPr lang="cs-CZ" sz="3200" b="1" dirty="0">
                <a:latin typeface="+mn-lt"/>
              </a:rPr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6320" y="4616361"/>
            <a:ext cx="10058400" cy="1147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692056"/>
            <a:ext cx="4303580" cy="1025652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C00F1730-D667-4057-BA73-0D6DF0B5E981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B400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867B4611-7A57-4D21-9AD8-E21F222391C3}"/>
              </a:ext>
            </a:extLst>
          </p:cNvPr>
          <p:cNvSpPr txBox="1">
            <a:spLocks/>
          </p:cNvSpPr>
          <p:nvPr/>
        </p:nvSpPr>
        <p:spPr>
          <a:xfrm>
            <a:off x="1096164" y="6403279"/>
            <a:ext cx="10058400" cy="30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cap="none" dirty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t>www.pharmaround.cz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AC2E2AF-3A5E-4AF2-B7DA-1091942C8D40}"/>
              </a:ext>
            </a:extLst>
          </p:cNvPr>
          <p:cNvSpPr txBox="1"/>
          <p:nvPr/>
        </p:nvSpPr>
        <p:spPr>
          <a:xfrm>
            <a:off x="1294646" y="2259852"/>
            <a:ext cx="90625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cs typeface="Arial" pitchFamily="34" charset="0"/>
              </a:rPr>
              <a:t>Cílem není „otevírat stavidla“ divokému používání léčiv. </a:t>
            </a:r>
            <a:endParaRPr lang="cs-CZ" sz="2000" dirty="0"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cs typeface="Arial" pitchFamily="34" charset="0"/>
              </a:rPr>
              <a:t>Jde pouze o legislativní „popsání“ toho, co se již nyní legálně děje, a </a:t>
            </a:r>
            <a:r>
              <a:rPr lang="cs-CZ" sz="2000" b="1" dirty="0" err="1">
                <a:cs typeface="Arial" pitchFamily="34" charset="0"/>
              </a:rPr>
              <a:t>destigmatizovat</a:t>
            </a:r>
            <a:r>
              <a:rPr lang="cs-CZ" sz="2000" b="1" dirty="0">
                <a:cs typeface="Arial" pitchFamily="34" charset="0"/>
              </a:rPr>
              <a:t> tak </a:t>
            </a:r>
            <a:r>
              <a:rPr lang="cs-CZ" sz="2000" b="1" dirty="0" err="1">
                <a:cs typeface="Arial" pitchFamily="34" charset="0"/>
              </a:rPr>
              <a:t>off</a:t>
            </a:r>
            <a:r>
              <a:rPr lang="cs-CZ" sz="2000" b="1" dirty="0">
                <a:cs typeface="Arial" pitchFamily="34" charset="0"/>
              </a:rPr>
              <a:t>-label použití léčiv tam, kde se jedná o naprostou běžnou a obecně uznávanou praxi </a:t>
            </a:r>
            <a:r>
              <a:rPr lang="cs-CZ" sz="2000" b="1" i="1" dirty="0">
                <a:cs typeface="Arial" pitchFamily="34" charset="0"/>
              </a:rPr>
              <a:t>lege</a:t>
            </a:r>
            <a:r>
              <a:rPr lang="cs-CZ" sz="2000" b="1" dirty="0">
                <a:cs typeface="Arial" pitchFamily="34" charset="0"/>
              </a:rPr>
              <a:t> </a:t>
            </a:r>
            <a:r>
              <a:rPr lang="cs-CZ" sz="2000" b="1" i="1" dirty="0" err="1">
                <a:cs typeface="Arial" pitchFamily="34" charset="0"/>
              </a:rPr>
              <a:t>artis</a:t>
            </a:r>
            <a:r>
              <a:rPr lang="cs-CZ" sz="2000" b="1" dirty="0">
                <a:cs typeface="Arial" pitchFamily="34" charset="0"/>
              </a:rPr>
              <a:t>.</a:t>
            </a:r>
            <a:endParaRPr lang="cs-CZ" sz="2000" dirty="0"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14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5E5D4-5584-4306-A359-54DD1F31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2432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Užití registrovaného léčiva mimo SPC (</a:t>
            </a:r>
            <a:r>
              <a:rPr lang="cs-CZ" sz="4000" b="1" dirty="0" err="1"/>
              <a:t>off</a:t>
            </a:r>
            <a:r>
              <a:rPr lang="cs-CZ" sz="4000" b="1" dirty="0"/>
              <a:t> label)</a:t>
            </a:r>
            <a:endParaRPr lang="cs-CZ" sz="4000" b="1" dirty="0">
              <a:latin typeface="+mn-lt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82A2869-CBE2-41F9-8A3D-D818FA32E516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B400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429C13A8-DC5D-4C6C-80B6-5C23D0F50E46}"/>
              </a:ext>
            </a:extLst>
          </p:cNvPr>
          <p:cNvSpPr txBox="1">
            <a:spLocks/>
          </p:cNvSpPr>
          <p:nvPr/>
        </p:nvSpPr>
        <p:spPr>
          <a:xfrm>
            <a:off x="1096164" y="6403279"/>
            <a:ext cx="10058400" cy="30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cap="none" dirty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t>www.pharmaround.cz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581057-46F2-4F8C-9A78-F07365CB0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32432" cy="4802187"/>
          </a:xfrm>
        </p:spPr>
        <p:txBody>
          <a:bodyPr>
            <a:normAutofit/>
          </a:bodyPr>
          <a:lstStyle/>
          <a:p>
            <a:pPr lvl="0"/>
            <a:r>
              <a:rPr lang="cs-CZ" sz="2400" dirty="0"/>
              <a:t>Použití </a:t>
            </a:r>
            <a:r>
              <a:rPr lang="cs-CZ" sz="2400" dirty="0" err="1"/>
              <a:t>off</a:t>
            </a:r>
            <a:r>
              <a:rPr lang="cs-CZ" sz="2400" dirty="0"/>
              <a:t>-label je v reálné klinické praxi časté (nejčastěji při léčbě dětí při použití léčiva mimo stanovenou věkovou kategorii pacientů)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Právo EU </a:t>
            </a:r>
            <a:r>
              <a:rPr lang="cs-CZ" sz="2400" dirty="0" err="1"/>
              <a:t>off</a:t>
            </a:r>
            <a:r>
              <a:rPr lang="cs-CZ" sz="2400" dirty="0"/>
              <a:t>-</a:t>
            </a:r>
            <a:r>
              <a:rPr lang="cs-CZ" sz="2400" dirty="0" err="1"/>
              <a:t>label</a:t>
            </a:r>
            <a:r>
              <a:rPr lang="cs-CZ" sz="2400" dirty="0"/>
              <a:t> nezakazuje ani jinak nereguluje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Zákon o léčivech v ČR </a:t>
            </a:r>
            <a:r>
              <a:rPr lang="cs-CZ" sz="2400" dirty="0" err="1"/>
              <a:t>off</a:t>
            </a:r>
            <a:r>
              <a:rPr lang="cs-CZ" sz="2400" dirty="0"/>
              <a:t>-label použití umožňuje, za splnění určitých podmínek …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0105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5E5D4-5584-4306-A359-54DD1F31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0358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Užití registrovaného léčiva mimo SPC (</a:t>
            </a:r>
            <a:r>
              <a:rPr lang="cs-CZ" sz="4000" b="1" dirty="0" err="1"/>
              <a:t>off</a:t>
            </a:r>
            <a:r>
              <a:rPr lang="cs-CZ" sz="4000" b="1" dirty="0"/>
              <a:t> label)</a:t>
            </a:r>
            <a:endParaRPr lang="cs-CZ" sz="4000" dirty="0">
              <a:latin typeface="+mn-lt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82A2869-CBE2-41F9-8A3D-D818FA32E516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B400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429C13A8-DC5D-4C6C-80B6-5C23D0F50E46}"/>
              </a:ext>
            </a:extLst>
          </p:cNvPr>
          <p:cNvSpPr txBox="1">
            <a:spLocks/>
          </p:cNvSpPr>
          <p:nvPr/>
        </p:nvSpPr>
        <p:spPr>
          <a:xfrm>
            <a:off x="1096164" y="6403279"/>
            <a:ext cx="10058400" cy="30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cap="none" dirty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t>www.pharmaround.cz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581057-46F2-4F8C-9A78-F07365CB0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32432" cy="480218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b="1" dirty="0"/>
              <a:t>(</a:t>
            </a:r>
            <a:r>
              <a:rPr lang="cs-CZ" sz="2400" dirty="0"/>
              <a:t>§ 8 odst. 4 </a:t>
            </a:r>
            <a:r>
              <a:rPr lang="cs-CZ" sz="2400" dirty="0" err="1"/>
              <a:t>ZoL</a:t>
            </a:r>
            <a:r>
              <a:rPr lang="cs-CZ" sz="2400" dirty="0"/>
              <a:t> č. 378/2007 Sb.)</a:t>
            </a:r>
          </a:p>
          <a:p>
            <a:pPr marL="285750" indent="-285750">
              <a:spcBef>
                <a:spcPts val="0"/>
              </a:spcBef>
              <a:buFontTx/>
              <a:buChar char="-"/>
            </a:pPr>
            <a:endParaRPr lang="cs-CZ" sz="2400" b="1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2400" i="1" dirty="0">
                <a:cs typeface="Tahoma" panose="020B0604030504040204" pitchFamily="34" charset="0"/>
              </a:rPr>
              <a:t>„Ošetřující lékař může, pokud </a:t>
            </a:r>
            <a:r>
              <a:rPr lang="cs-CZ" altLang="cs-CZ" sz="2400" b="1" i="1" dirty="0">
                <a:cs typeface="Tahoma" panose="020B0604030504040204" pitchFamily="34" charset="0"/>
              </a:rPr>
              <a:t>není léčivý přípravek distribuován</a:t>
            </a:r>
            <a:r>
              <a:rPr lang="cs-CZ" altLang="cs-CZ" sz="2400" i="1" dirty="0">
                <a:cs typeface="Tahoma" panose="020B0604030504040204" pitchFamily="34" charset="0"/>
              </a:rPr>
              <a:t> nebo </a:t>
            </a:r>
            <a:r>
              <a:rPr lang="cs-CZ" altLang="cs-CZ" sz="2400" b="1" i="1" dirty="0">
                <a:cs typeface="Tahoma" panose="020B0604030504040204" pitchFamily="34" charset="0"/>
              </a:rPr>
              <a:t>není v oběhu léčivý přípravek potřebných terapeutických vlastností</a:t>
            </a:r>
            <a:r>
              <a:rPr lang="cs-CZ" altLang="cs-CZ" sz="2400" i="1" dirty="0">
                <a:cs typeface="Tahoma" panose="020B0604030504040204" pitchFamily="34" charset="0"/>
              </a:rPr>
              <a:t>, použít registrovaný léčivý přípravek způsobem, který není v souladu se souhrnem údajů o přípravku, </a:t>
            </a:r>
            <a:r>
              <a:rPr lang="cs-CZ" altLang="cs-CZ" sz="2400" b="1" i="1" dirty="0">
                <a:cs typeface="Tahoma" panose="020B0604030504040204" pitchFamily="34" charset="0"/>
              </a:rPr>
              <a:t>je-li však takový způsob dostatečně odůvodněn vědeckými poznatky</a:t>
            </a:r>
            <a:r>
              <a:rPr lang="cs-CZ" altLang="cs-CZ" sz="2400" i="1" dirty="0">
                <a:cs typeface="Tahoma" panose="020B0604030504040204" pitchFamily="34" charset="0"/>
              </a:rPr>
              <a:t>.“ </a:t>
            </a:r>
            <a:endParaRPr lang="cs-CZ" sz="2400" b="1" dirty="0"/>
          </a:p>
          <a:p>
            <a:pPr>
              <a:buClr>
                <a:srgbClr val="FF0000"/>
              </a:buClr>
              <a:buFontTx/>
              <a:buNone/>
            </a:pPr>
            <a:endParaRPr lang="cs-CZ" altLang="cs-CZ" sz="2400" b="1" i="1" dirty="0">
              <a:cs typeface="Tahoma" panose="020B0604030504040204" pitchFamily="34" charset="0"/>
            </a:endParaRP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4085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5E5D4-5584-4306-A359-54DD1F31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Užití registrovaného léčiva mimo SPC (</a:t>
            </a:r>
            <a:r>
              <a:rPr lang="cs-CZ" sz="4000" b="1" dirty="0" err="1"/>
              <a:t>off</a:t>
            </a:r>
            <a:r>
              <a:rPr lang="cs-CZ" sz="4000" b="1" dirty="0"/>
              <a:t> label)</a:t>
            </a:r>
            <a:endParaRPr lang="cs-CZ" sz="4000" b="1" dirty="0">
              <a:latin typeface="+mn-lt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82A2869-CBE2-41F9-8A3D-D818FA32E516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B400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429C13A8-DC5D-4C6C-80B6-5C23D0F50E46}"/>
              </a:ext>
            </a:extLst>
          </p:cNvPr>
          <p:cNvSpPr txBox="1">
            <a:spLocks/>
          </p:cNvSpPr>
          <p:nvPr/>
        </p:nvSpPr>
        <p:spPr>
          <a:xfrm>
            <a:off x="1096164" y="6403279"/>
            <a:ext cx="10058400" cy="30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cap="none" dirty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t>www.pharmaround.cz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581057-46F2-4F8C-9A78-F07365CB0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32432" cy="480218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cs-CZ" sz="2400" b="1" dirty="0"/>
          </a:p>
          <a:p>
            <a:pPr>
              <a:spcBef>
                <a:spcPts val="0"/>
              </a:spcBef>
            </a:pPr>
            <a:r>
              <a:rPr lang="cs-CZ" sz="2400" dirty="0"/>
              <a:t>Nesmí se jednat o </a:t>
            </a:r>
            <a:r>
              <a:rPr lang="cs-CZ" sz="2400" b="1" i="1" dirty="0"/>
              <a:t>non-</a:t>
            </a:r>
            <a:r>
              <a:rPr lang="cs-CZ" sz="2400" b="1" i="1" dirty="0" err="1"/>
              <a:t>lege</a:t>
            </a:r>
            <a:r>
              <a:rPr lang="cs-CZ" sz="2400" b="1" i="1" dirty="0"/>
              <a:t> </a:t>
            </a:r>
            <a:r>
              <a:rPr lang="cs-CZ" sz="2400" b="1" i="1" dirty="0" err="1"/>
              <a:t>artis</a:t>
            </a:r>
            <a:r>
              <a:rPr lang="cs-CZ" sz="2400" b="1" i="1" dirty="0"/>
              <a:t> </a:t>
            </a:r>
            <a:r>
              <a:rPr lang="cs-CZ" sz="2400" dirty="0"/>
              <a:t>léčbu.</a:t>
            </a:r>
          </a:p>
          <a:p>
            <a:pPr>
              <a:spcBef>
                <a:spcPts val="0"/>
              </a:spcBef>
            </a:pPr>
            <a:endParaRPr lang="cs-CZ" sz="2400" b="1" dirty="0"/>
          </a:p>
          <a:p>
            <a:pPr>
              <a:spcBef>
                <a:spcPts val="0"/>
              </a:spcBef>
            </a:pPr>
            <a:r>
              <a:rPr lang="cs-CZ" sz="2400" dirty="0"/>
              <a:t>Může zahrnovat rozdíl v: </a:t>
            </a:r>
          </a:p>
          <a:p>
            <a:pPr marL="285750" indent="-285750">
              <a:spcBef>
                <a:spcPts val="0"/>
              </a:spcBef>
              <a:buFontTx/>
              <a:buChar char="-"/>
            </a:pPr>
            <a:endParaRPr lang="cs-CZ" sz="2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/>
              <a:t> Indikaci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/>
              <a:t> Dávkování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/>
              <a:t> Populaci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/>
              <a:t> Kombinaci s jinými LP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/>
              <a:t> Aplikaci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/>
              <a:t> Zacházení</a:t>
            </a:r>
          </a:p>
        </p:txBody>
      </p:sp>
    </p:spTree>
    <p:extLst>
      <p:ext uri="{BB962C8B-B14F-4D97-AF65-F5344CB8AC3E}">
        <p14:creationId xmlns:p14="http://schemas.microsoft.com/office/powerpoint/2010/main" val="410105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5E5D4-5584-4306-A359-54DD1F31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Užití registrovaného léčiva mimo SPC (</a:t>
            </a:r>
            <a:r>
              <a:rPr lang="cs-CZ" sz="4000" b="1" dirty="0" err="1"/>
              <a:t>off</a:t>
            </a:r>
            <a:r>
              <a:rPr lang="cs-CZ" sz="4000" b="1" dirty="0"/>
              <a:t> label)</a:t>
            </a:r>
            <a:endParaRPr lang="cs-CZ" sz="4000" b="1" dirty="0">
              <a:latin typeface="+mn-lt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82A2869-CBE2-41F9-8A3D-D818FA32E516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B400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429C13A8-DC5D-4C6C-80B6-5C23D0F50E46}"/>
              </a:ext>
            </a:extLst>
          </p:cNvPr>
          <p:cNvSpPr txBox="1">
            <a:spLocks/>
          </p:cNvSpPr>
          <p:nvPr/>
        </p:nvSpPr>
        <p:spPr>
          <a:xfrm>
            <a:off x="1096164" y="6403279"/>
            <a:ext cx="10058400" cy="30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cap="none" dirty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t>www.pharmaround.cz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581057-46F2-4F8C-9A78-F07365CB0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32432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Pacient/zákonný zástupce musí být o daném léčebném postupu informován a souhlasit s ním.</a:t>
            </a:r>
          </a:p>
          <a:p>
            <a:endParaRPr lang="cs-CZ" sz="2400" dirty="0"/>
          </a:p>
          <a:p>
            <a:r>
              <a:rPr lang="cs-CZ" sz="2400" dirty="0"/>
              <a:t>Plnou zodpovědnost poskytovatel zdravotních služeb.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Hlášení na SÚKL o </a:t>
            </a:r>
            <a:r>
              <a:rPr lang="cs-CZ" sz="2400" dirty="0" err="1"/>
              <a:t>off</a:t>
            </a:r>
            <a:r>
              <a:rPr lang="cs-CZ" sz="2400" dirty="0"/>
              <a:t>-</a:t>
            </a:r>
            <a:r>
              <a:rPr lang="cs-CZ" sz="2400" dirty="0" err="1"/>
              <a:t>label</a:t>
            </a:r>
            <a:r>
              <a:rPr lang="cs-CZ" sz="2400" dirty="0"/>
              <a:t> – nepovinné.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0105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5E5D4-5584-4306-A359-54DD1F31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Úhrada </a:t>
            </a:r>
            <a:r>
              <a:rPr lang="cs-CZ" sz="4000" b="1" dirty="0" err="1"/>
              <a:t>off</a:t>
            </a:r>
            <a:r>
              <a:rPr lang="cs-CZ" sz="4000" b="1" dirty="0"/>
              <a:t>-</a:t>
            </a:r>
            <a:r>
              <a:rPr lang="cs-CZ" sz="4000" b="1" dirty="0" err="1"/>
              <a:t>label</a:t>
            </a:r>
            <a:r>
              <a:rPr lang="cs-CZ" sz="4000" b="1" dirty="0"/>
              <a:t> použití</a:t>
            </a:r>
            <a:endParaRPr lang="cs-CZ" sz="4000" b="1" dirty="0">
              <a:latin typeface="+mn-lt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82A2869-CBE2-41F9-8A3D-D818FA32E516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B400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429C13A8-DC5D-4C6C-80B6-5C23D0F50E46}"/>
              </a:ext>
            </a:extLst>
          </p:cNvPr>
          <p:cNvSpPr txBox="1">
            <a:spLocks/>
          </p:cNvSpPr>
          <p:nvPr/>
        </p:nvSpPr>
        <p:spPr>
          <a:xfrm>
            <a:off x="1096164" y="6403279"/>
            <a:ext cx="10058400" cy="30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cap="none" dirty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t>www.pharmaround.cz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581057-46F2-4F8C-9A78-F07365CB0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32432" cy="4570069"/>
          </a:xfrm>
        </p:spPr>
        <p:txBody>
          <a:bodyPr>
            <a:normAutofit/>
          </a:bodyPr>
          <a:lstStyle/>
          <a:p>
            <a:r>
              <a:rPr lang="cs-CZ" sz="2400" dirty="0"/>
              <a:t>Zákon o veřejném zdravotním pojištění § 39b odst. 3 zákona č. 48/1997 Sb.)</a:t>
            </a:r>
          </a:p>
          <a:p>
            <a:pPr>
              <a:buNone/>
            </a:pPr>
            <a:r>
              <a:rPr lang="cs-CZ" sz="2400" dirty="0"/>
              <a:t>SÚKL - úhrada  </a:t>
            </a:r>
            <a:r>
              <a:rPr lang="cs-CZ" sz="2400" b="1" i="1" u="sng" dirty="0"/>
              <a:t>u registrovaného LP i pro indikace mimo SPC </a:t>
            </a:r>
          </a:p>
          <a:p>
            <a:pPr>
              <a:buNone/>
            </a:pPr>
            <a:endParaRPr lang="cs-CZ" sz="2400" b="1" dirty="0"/>
          </a:p>
          <a:p>
            <a:r>
              <a:rPr lang="cs-CZ" sz="2400" dirty="0"/>
              <a:t>1. Je použití dostatečně odůvodněno současným vědeckým poznáním</a:t>
            </a:r>
          </a:p>
          <a:p>
            <a:pPr>
              <a:buNone/>
            </a:pPr>
            <a:r>
              <a:rPr lang="cs-CZ" sz="2400" i="1" u="sng" dirty="0"/>
              <a:t>a zároveň</a:t>
            </a:r>
            <a:endParaRPr lang="cs-CZ" sz="2400" dirty="0"/>
          </a:p>
          <a:p>
            <a:r>
              <a:rPr lang="cs-CZ" sz="2400" dirty="0"/>
              <a:t>2a. Je-li použití LP jedinou možností léčby </a:t>
            </a:r>
            <a:r>
              <a:rPr lang="cs-CZ" sz="2400" u="sng" dirty="0"/>
              <a:t>nebo</a:t>
            </a:r>
            <a:endParaRPr lang="cs-CZ" sz="2400" i="1" u="sng" dirty="0"/>
          </a:p>
          <a:p>
            <a:r>
              <a:rPr lang="cs-CZ" sz="2400" dirty="0"/>
              <a:t>2b. Je-li nákladově efektivní ve srovnání se stávající léčbou.</a:t>
            </a:r>
          </a:p>
          <a:p>
            <a:pPr marL="0" indent="0">
              <a:buNone/>
            </a:pPr>
            <a:endParaRPr lang="cs-CZ" sz="1600" b="1" baseline="30000" dirty="0"/>
          </a:p>
        </p:txBody>
      </p:sp>
    </p:spTree>
    <p:extLst>
      <p:ext uri="{BB962C8B-B14F-4D97-AF65-F5344CB8AC3E}">
        <p14:creationId xmlns:p14="http://schemas.microsoft.com/office/powerpoint/2010/main" val="410105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5E5D4-5584-4306-A359-54DD1F31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Úhrada </a:t>
            </a:r>
            <a:r>
              <a:rPr lang="cs-CZ" sz="4000" b="1" dirty="0" err="1"/>
              <a:t>off</a:t>
            </a:r>
            <a:r>
              <a:rPr lang="cs-CZ" sz="4000" b="1" dirty="0"/>
              <a:t>-label použití</a:t>
            </a:r>
            <a:endParaRPr lang="cs-CZ" sz="4000" b="1" dirty="0">
              <a:latin typeface="+mn-lt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82A2869-CBE2-41F9-8A3D-D818FA32E516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B400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429C13A8-DC5D-4C6C-80B6-5C23D0F50E46}"/>
              </a:ext>
            </a:extLst>
          </p:cNvPr>
          <p:cNvSpPr txBox="1">
            <a:spLocks/>
          </p:cNvSpPr>
          <p:nvPr/>
        </p:nvSpPr>
        <p:spPr>
          <a:xfrm>
            <a:off x="1096164" y="6403279"/>
            <a:ext cx="10058400" cy="30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cap="none" dirty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t>www.pharmaround.cz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581057-46F2-4F8C-9A78-F07365CB0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32432" cy="4802187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ea typeface="Calibri" pitchFamily="34" charset="0"/>
                <a:cs typeface="Times New Roman" pitchFamily="18" charset="0"/>
              </a:rPr>
              <a:t> Zákon o veřejném zdravotním pojištění dokonce dává SÚKL pravomoc přiznat léčivu systémovou úhradu i pro </a:t>
            </a:r>
            <a:r>
              <a:rPr lang="cs-CZ" sz="2400" dirty="0" err="1">
                <a:ea typeface="Calibri" pitchFamily="34" charset="0"/>
                <a:cs typeface="Times New Roman" pitchFamily="18" charset="0"/>
              </a:rPr>
              <a:t>off</a:t>
            </a:r>
            <a:r>
              <a:rPr lang="cs-CZ" sz="2400" dirty="0">
                <a:ea typeface="Calibri" pitchFamily="34" charset="0"/>
                <a:cs typeface="Times New Roman" pitchFamily="18" charset="0"/>
              </a:rPr>
              <a:t>-label indikaci.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sz="2400" dirty="0"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ea typeface="Calibri" pitchFamily="34" charset="0"/>
                <a:cs typeface="Times New Roman" pitchFamily="18" charset="0"/>
              </a:rPr>
              <a:t> V praxi má např. VZP ČR zavedenu Dohodu s Českou onkologickou společností ČLS JEP na postupu při posuzování podmínek úhrady vybraných léčivých přípravků v </a:t>
            </a:r>
            <a:r>
              <a:rPr lang="cs-CZ" sz="2400" dirty="0" err="1">
                <a:ea typeface="Calibri" pitchFamily="34" charset="0"/>
                <a:cs typeface="Times New Roman" pitchFamily="18" charset="0"/>
              </a:rPr>
              <a:t>off</a:t>
            </a:r>
            <a:r>
              <a:rPr lang="cs-CZ" sz="2400" dirty="0">
                <a:ea typeface="Calibri" pitchFamily="34" charset="0"/>
                <a:cs typeface="Times New Roman" pitchFamily="18" charset="0"/>
              </a:rPr>
              <a:t>-label indikaci (</a:t>
            </a:r>
            <a:r>
              <a:rPr lang="cs-CZ" sz="2400" dirty="0">
                <a:ea typeface="Calibri" pitchFamily="34" charset="0"/>
                <a:cs typeface="Times New Roman" pitchFamily="18" charset="0"/>
                <a:hlinkClick r:id="rId2"/>
              </a:rPr>
              <a:t>https://www.linkos.cz/ceska-onkologicka-spolecnost-cls-jep/spoluprace-cos/dohody-s-platci-pece/dohoda-ceske-onkologicke-spolecnosti-cls-jep-s-vzp-cr-na-postupu-pri-posuzovani/</a:t>
            </a:r>
            <a:r>
              <a:rPr lang="cs-CZ" sz="2400" dirty="0"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sz="2400" dirty="0">
              <a:cs typeface="Arial" pitchFamily="34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01051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5E5D4-5584-4306-A359-54DD1F31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Užití registrovaného léčiva mimo SPC (</a:t>
            </a:r>
            <a:r>
              <a:rPr lang="cs-CZ" sz="4000" b="1" dirty="0" err="1"/>
              <a:t>off</a:t>
            </a:r>
            <a:r>
              <a:rPr lang="cs-CZ" sz="4000" b="1" dirty="0"/>
              <a:t> label)</a:t>
            </a:r>
            <a:endParaRPr lang="cs-CZ" sz="4000" b="1" dirty="0">
              <a:latin typeface="+mn-lt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82A2869-CBE2-41F9-8A3D-D818FA32E516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B400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429C13A8-DC5D-4C6C-80B6-5C23D0F50E46}"/>
              </a:ext>
            </a:extLst>
          </p:cNvPr>
          <p:cNvSpPr txBox="1">
            <a:spLocks/>
          </p:cNvSpPr>
          <p:nvPr/>
        </p:nvSpPr>
        <p:spPr>
          <a:xfrm>
            <a:off x="1096164" y="6403279"/>
            <a:ext cx="10058400" cy="30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cap="none" dirty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t>www.pharmaround.cz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581057-46F2-4F8C-9A78-F07365CB0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32432" cy="4802187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sz="2600" dirty="0" err="1">
                <a:ea typeface="Calibri" pitchFamily="34" charset="0"/>
                <a:cs typeface="Times New Roman" pitchFamily="18" charset="0"/>
              </a:rPr>
              <a:t>Off</a:t>
            </a:r>
            <a:r>
              <a:rPr lang="cs-CZ" sz="2600" dirty="0">
                <a:ea typeface="Calibri" pitchFamily="34" charset="0"/>
                <a:cs typeface="Times New Roman" pitchFamily="18" charset="0"/>
              </a:rPr>
              <a:t>-label použití léčiva je v obecné rovině (lékaři, pacienti) vnímáno spíše negativně: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cs-CZ" sz="2600" dirty="0">
              <a:cs typeface="Arial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600" dirty="0">
                <a:ea typeface="Calibri" pitchFamily="34" charset="0"/>
                <a:cs typeface="Times New Roman" pitchFamily="18" charset="0"/>
              </a:rPr>
              <a:t> S použitím léčiva </a:t>
            </a:r>
            <a:r>
              <a:rPr lang="cs-CZ" sz="2600" dirty="0" err="1">
                <a:ea typeface="Calibri" pitchFamily="34" charset="0"/>
                <a:cs typeface="Times New Roman" pitchFamily="18" charset="0"/>
              </a:rPr>
              <a:t>off</a:t>
            </a:r>
            <a:r>
              <a:rPr lang="cs-CZ" sz="2600" dirty="0">
                <a:ea typeface="Calibri" pitchFamily="34" charset="0"/>
                <a:cs typeface="Times New Roman" pitchFamily="18" charset="0"/>
              </a:rPr>
              <a:t>-label je spojena zvláštní informační povinnost vůči pacientovi.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600" dirty="0">
                <a:ea typeface="Calibri" pitchFamily="34" charset="0"/>
                <a:cs typeface="Times New Roman" pitchFamily="18" charset="0"/>
              </a:rPr>
              <a:t> pacienta může mít „pocit“, že se „na něm něco zkouší“ nebo že není léčen „správným lékem“.</a:t>
            </a:r>
            <a:endParaRPr lang="cs-CZ" sz="2600" dirty="0">
              <a:cs typeface="Arial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600" dirty="0">
                <a:ea typeface="Calibri" pitchFamily="34" charset="0"/>
                <a:cs typeface="Times New Roman" pitchFamily="18" charset="0"/>
              </a:rPr>
              <a:t> Lékaři mají použití léčiva </a:t>
            </a:r>
            <a:r>
              <a:rPr lang="cs-CZ" sz="2600" dirty="0" err="1">
                <a:ea typeface="Calibri" pitchFamily="34" charset="0"/>
                <a:cs typeface="Times New Roman" pitchFamily="18" charset="0"/>
              </a:rPr>
              <a:t>off</a:t>
            </a:r>
            <a:r>
              <a:rPr lang="cs-CZ" sz="2600" dirty="0">
                <a:ea typeface="Calibri" pitchFamily="34" charset="0"/>
                <a:cs typeface="Times New Roman" pitchFamily="18" charset="0"/>
              </a:rPr>
              <a:t>-label spojeno se zvýšenou administrativou.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600" dirty="0">
                <a:ea typeface="Calibri" pitchFamily="34" charset="0"/>
                <a:cs typeface="Times New Roman" pitchFamily="18" charset="0"/>
              </a:rPr>
              <a:t> Vnímají jej jako potenciálně rizikové – pouštějí se mimo „bezpečné vody“ schváleného použití léčiva.</a:t>
            </a:r>
            <a:endParaRPr lang="cs-CZ" sz="2600" dirty="0">
              <a:cs typeface="Arial" pitchFamily="34" charset="0"/>
            </a:endParaRP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01051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5E5D4-5584-4306-A359-54DD1F31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873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cs-CZ" sz="4000" b="1" dirty="0"/>
              <a:t>Upravení </a:t>
            </a:r>
            <a:r>
              <a:rPr lang="cs-CZ" sz="4000" b="1" dirty="0" err="1"/>
              <a:t>off</a:t>
            </a:r>
            <a:r>
              <a:rPr lang="cs-CZ" sz="4000" b="1" dirty="0"/>
              <a:t>-label na národní úrovni ?</a:t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endParaRPr lang="cs-CZ" sz="3200" dirty="0">
              <a:latin typeface="+mn-lt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82A2869-CBE2-41F9-8A3D-D818FA32E516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B400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429C13A8-DC5D-4C6C-80B6-5C23D0F50E46}"/>
              </a:ext>
            </a:extLst>
          </p:cNvPr>
          <p:cNvSpPr txBox="1">
            <a:spLocks/>
          </p:cNvSpPr>
          <p:nvPr/>
        </p:nvSpPr>
        <p:spPr>
          <a:xfrm>
            <a:off x="1096164" y="6403279"/>
            <a:ext cx="10058400" cy="30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cap="none" dirty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t>www.pharmaround.cz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581057-46F2-4F8C-9A78-F07365CB0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0519"/>
            <a:ext cx="10832432" cy="4812356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LP dlouhodobě zavedené v klinické praxi s „obecně zavedeným“ způsobem 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off</a:t>
            </a:r>
            <a:r>
              <a:rPr lang="cs-CZ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-label použití </a:t>
            </a:r>
          </a:p>
          <a:p>
            <a:pPr marL="457200" lvl="1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sz="20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Legislativně (věstník, vyhláška MZ ČR..) upravit seznam léčiv, u kterých je </a:t>
            </a:r>
            <a:r>
              <a:rPr lang="cs-CZ" sz="20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off</a:t>
            </a:r>
            <a:r>
              <a:rPr lang="cs-CZ" sz="20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-label použití v konkrétní indikaci pro definovaný okruh pacientů odbornou veřejností považováno za tzv. </a:t>
            </a:r>
            <a:r>
              <a:rPr lang="cs-CZ" sz="2000" b="1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well-established</a:t>
            </a:r>
            <a:r>
              <a:rPr lang="cs-CZ" sz="20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use</a:t>
            </a:r>
            <a:r>
              <a:rPr lang="cs-CZ" sz="16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sz="24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400" dirty="0">
                <a:latin typeface="Calibri" pitchFamily="34" charset="0"/>
                <a:cs typeface="Times New Roman" pitchFamily="18" charset="0"/>
              </a:rPr>
              <a:t>Inovativní LP – „systémový „ </a:t>
            </a:r>
            <a:r>
              <a:rPr lang="cs-CZ" sz="2400" dirty="0"/>
              <a:t>§ 16“</a:t>
            </a:r>
          </a:p>
          <a:p>
            <a:pPr marL="457200" lvl="1" indent="0">
              <a:buNone/>
            </a:pPr>
            <a:r>
              <a:rPr lang="cs-CZ" sz="2000" i="1" dirty="0"/>
              <a:t>Příslušná zdravotní pojišťovna hradí ve výjimečných případech zdravotní služby jinak zdravotní pojišťovnou nehrazené, je-li poskytnutí takových zdravotních služeb jedinou možností z hlediska zdravotního stavu pojištěnce (vázáno na předchozí souhlas revizního lékaře)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51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631</Words>
  <Application>Microsoft Office PowerPoint</Application>
  <PresentationFormat>Širokoúhlá obrazovka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   Off label použití léčivých přípravků   Regina Demlová LF MU Brno a MOÚ </vt:lpstr>
      <vt:lpstr>Užití registrovaného léčiva mimo SPC (off label)</vt:lpstr>
      <vt:lpstr>Užití registrovaného léčiva mimo SPC (off label)</vt:lpstr>
      <vt:lpstr>Užití registrovaného léčiva mimo SPC (off label)</vt:lpstr>
      <vt:lpstr>Užití registrovaného léčiva mimo SPC (off label)</vt:lpstr>
      <vt:lpstr>Úhrada off-label použití</vt:lpstr>
      <vt:lpstr>Úhrada off-label použití</vt:lpstr>
      <vt:lpstr>Užití registrovaného léčiva mimo SPC (off label)</vt:lpstr>
      <vt:lpstr>Upravení off-label na národní úrovni ? </vt:lpstr>
      <vt:lpstr>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Archie Samuel</dc:creator>
  <cp:lastModifiedBy>Regina Demlova</cp:lastModifiedBy>
  <cp:revision>65</cp:revision>
  <dcterms:created xsi:type="dcterms:W3CDTF">2017-02-26T18:49:23Z</dcterms:created>
  <dcterms:modified xsi:type="dcterms:W3CDTF">2019-11-21T06:56:44Z</dcterms:modified>
</cp:coreProperties>
</file>