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4" r:id="rId7"/>
  </p:sldIdLst>
  <p:sldSz cx="12192000" cy="6858000"/>
  <p:notesSz cx="6858000" cy="9144000"/>
  <p:custDataLst>
    <p:tags r:id="rId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B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33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01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20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65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557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622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97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1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86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0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74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76BB5-8D3D-4A90-AF85-3CDB117B76BC}" type="datetimeFigureOut">
              <a:rPr lang="cs-CZ" smtClean="0"/>
              <a:t>06.06.2019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19719-8B56-42E5-9157-9485A3272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58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Obrázek 7" descr="Obsah obrázku věc&#10;&#10;Popis vygenerován s vysokou mírou spolehlivost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67" y="2048880"/>
            <a:ext cx="7237261" cy="29491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84598" y="788603"/>
            <a:ext cx="8049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solidFill>
                  <a:schemeClr val="bg2">
                    <a:lumMod val="25000"/>
                  </a:schemeClr>
                </a:solidFill>
                <a:latin typeface="Verb Extralight" panose="02000200030000020004" pitchFamily="50" charset="-18"/>
              </a:rPr>
              <a:t>Specifika provádění KH v soukromém zařízení</a:t>
            </a:r>
          </a:p>
        </p:txBody>
      </p:sp>
      <p:sp>
        <p:nvSpPr>
          <p:cNvPr id="10" name="Obdélník 9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Tř. Svobody 615/25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4" name="Grafický objekt 13" descr="Glóbus s Evropou a Afrikou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8" name="Obrázek 17" descr="Obsah obrázku objekt&#10;&#10;Popis vygenerován s vysokou mírou spolehlivosti"/>
          <p:cNvPicPr>
            <a:picLocks noChangeAspect="1"/>
          </p:cNvPicPr>
          <p:nvPr/>
        </p:nvPicPr>
        <p:blipFill>
          <a:blip r:embed="rId6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F000EC1-C80B-487E-9BAA-8E9CD9E42000}"/>
              </a:ext>
            </a:extLst>
          </p:cNvPr>
          <p:cNvSpPr/>
          <p:nvPr/>
        </p:nvSpPr>
        <p:spPr>
          <a:xfrm>
            <a:off x="9532546" y="5436517"/>
            <a:ext cx="2553712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Verb Extralight" panose="02000200030000020004" pitchFamily="50" charset="-18"/>
              </a:rPr>
              <a:t>Bc. Jakub Malota, MBA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19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3817" cy="98031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Tř. Svobody 615/25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6" name="Grafický objekt 15" descr="Glóbus s Evropou a Afrikou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7" name="Obrázek 16" descr="Obsah obrázku objekt&#10;&#10;Popis vygenerován s vysokou mírou spolehlivosti"/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99207" y="1193538"/>
            <a:ext cx="11500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>
                <a:latin typeface="Verb Extralight" panose="02000200030000020004" pitchFamily="50" charset="-18"/>
              </a:rPr>
              <a:t>Centrum klinických hodnocení</a:t>
            </a:r>
            <a:r>
              <a:rPr lang="cs-CZ" dirty="0">
                <a:latin typeface="Verb Extralight" panose="02000200030000020004" pitchFamily="50" charset="-18"/>
              </a:rPr>
              <a:t> bylo založeno v roce 2011 jako nestátní zdravotnické zařízení. Naše centrum se specializuje na provádění klinických hodnocení léčebných preparátů.</a:t>
            </a:r>
          </a:p>
        </p:txBody>
      </p:sp>
      <p:pic>
        <p:nvPicPr>
          <p:cNvPr id="33" name="Obrázek 32" descr="Obsah obrázku interiér, patro, zeď, strop&#10;&#10;Popis vygenerován s velmi vysokou mírou spolehlivosti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09" y="3122931"/>
            <a:ext cx="2807931" cy="187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ázek 34" descr="Obsah obrázku interiér, patro, zeď, strop&#10;&#10;Popis vygenerován s velmi vysokou mírou spolehlivosti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52" y="3140506"/>
            <a:ext cx="2807931" cy="187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Obrázek 36" descr="Obsah obrázku interiér, zeď, patro, budova&#10;&#10;Popis vygenerován s velmi vysokou mírou spolehlivosti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3122930"/>
            <a:ext cx="2807931" cy="187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Obrázek 40" descr="Obsah obrázku zeď, interiér, patro, koupelna&#10;&#10;Popis vygenerován s velmi vysokou mírou spolehlivosti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570" y="3122929"/>
            <a:ext cx="2785342" cy="187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124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3817" cy="98031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Zamenhofov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638/18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6" name="Grafický objekt 15" descr="Glóbus s Evropou a Afrikou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7" name="Obrázek 16" descr="Obsah obrázku objekt&#10;&#10;Popis vygenerován s vysokou mírou spolehlivosti"/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0A3174-F8D4-4D07-8E13-ECF3DCE2A8E6}"/>
              </a:ext>
            </a:extLst>
          </p:cNvPr>
          <p:cNvSpPr txBox="1"/>
          <p:nvPr/>
        </p:nvSpPr>
        <p:spPr>
          <a:xfrm>
            <a:off x="592921" y="1036750"/>
            <a:ext cx="107465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Specifika vzniku: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 době vzniku neobvyklá koncepce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Obtížný benchmarking a nedostupnost ověřených postupů („</a:t>
            </a:r>
            <a:r>
              <a:rPr lang="cs-CZ" sz="2400" dirty="0" err="1"/>
              <a:t>best</a:t>
            </a:r>
            <a:r>
              <a:rPr lang="cs-CZ" sz="2400" dirty="0"/>
              <a:t> </a:t>
            </a:r>
            <a:r>
              <a:rPr lang="cs-CZ" sz="2400" dirty="0" err="1"/>
              <a:t>practices</a:t>
            </a:r>
            <a:r>
              <a:rPr lang="cs-CZ" sz="2400" dirty="0"/>
              <a:t>“) při tvorbě modelu fungování a struktury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 ukotvenost takového zařízení v zákoně – pouze dle 392/2005 Sb. – neznalost úředníků, KHS, komerční pojišťovny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Obtížný vstup na trh klinických hodnocení – uzavřenost trhu, nedostatek zkušeností centra, nedůvěra v koncept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Nedostatek zkušeného personálu – GCP, IATA, GMP, angličtina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Nedůvěra lékařů, pacientů, referujících, CRO a sponzorů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813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3817" cy="98031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Zamenhofov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638/18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6" name="Grafický objekt 15" descr="Glóbus s Evropou a Afrikou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7" name="Obrázek 16" descr="Obsah obrázku objekt&#10;&#10;Popis vygenerován s vysokou mírou spolehlivosti"/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E66E2B2-5295-4B5B-9397-EB8B78D5A42F}"/>
              </a:ext>
            </a:extLst>
          </p:cNvPr>
          <p:cNvSpPr txBox="1"/>
          <p:nvPr/>
        </p:nvSpPr>
        <p:spPr>
          <a:xfrm>
            <a:off x="586563" y="1072693"/>
            <a:ext cx="95116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Specifika ve prospěch CTC</a:t>
            </a:r>
            <a:r>
              <a:rPr lang="cs-CZ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Specializovaný personál – odborníci na klinická hodnocení bez ohledu na jejich zaměření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Delegování funkcí a rozprostření odpovědnosti – menší náročnost pro lékaře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Personál provádějící studie „dobrovolně“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Pružnost zařízení v smluvním jednání, ve spolupráci se sponzorem/CRO, monitory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Zaměření zařízení k provádění klinických hodnocení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Postupný příklon zadavatelů a CRO k specializovaným pracovištím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Schopnost pružněji reagovat na vývoj trhu v oblasti KH a přizpůsobit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Životní nutnost být aktivní v rámci propagace KH a náboru pacientů do KH, odpovědi na požadavky sponzorů a legislativní změny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2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03817" cy="980319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Zamenhofov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638/18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6" name="Grafický objekt 15" descr="Glóbus s Evropou a Afrikou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7" name="Obrázek 16" descr="Obsah obrázku objekt&#10;&#10;Popis vygenerován s vysokou mírou spolehlivosti"/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FADFA24-9F86-45EE-8ED1-EED15C281271}"/>
              </a:ext>
            </a:extLst>
          </p:cNvPr>
          <p:cNvSpPr txBox="1"/>
          <p:nvPr/>
        </p:nvSpPr>
        <p:spPr>
          <a:xfrm>
            <a:off x="610326" y="1072693"/>
            <a:ext cx="91911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Specifika v neprospěch CTC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Malá, nebo nulová vlastní databáze pacientů pro klinická hodnocení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Spolupráce s referujícími lékaři a zařízeními – nespolehlivost, nedůvěra, neznalost KH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Obtížné plánování kapacity centra s ohledem na množství proveditelných zakázek, zařazení, nejistota specifická pro KH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SÚKL, MZČR, MEK, rozhodnutí sponzora, SAE – instant </a:t>
            </a:r>
            <a:r>
              <a:rPr lang="cs-CZ" sz="2400" dirty="0" err="1"/>
              <a:t>death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Velké výkyvy v množství KH v průběhu let – přísun zakázek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Cashflow - nestabilita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Fluktuace personálu a lékařů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Konkurence velkých zařízení – </a:t>
            </a:r>
            <a:r>
              <a:rPr lang="cs-CZ" sz="2400" dirty="0" err="1"/>
              <a:t>centrová</a:t>
            </a:r>
            <a:r>
              <a:rPr lang="cs-CZ" sz="2400" dirty="0"/>
              <a:t> léčba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7700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017" y="348875"/>
            <a:ext cx="3751965" cy="1530118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5969977"/>
            <a:ext cx="12192000" cy="888023"/>
          </a:xfrm>
          <a:prstGeom prst="rect">
            <a:avLst/>
          </a:prstGeom>
          <a:solidFill>
            <a:srgbClr val="23B3B2"/>
          </a:solidFill>
          <a:ln>
            <a:solidFill>
              <a:srgbClr val="23B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0128738" y="6044656"/>
            <a:ext cx="2063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CTCenter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MaVe</a:t>
            </a:r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s.r.o.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Tř. Svobody 615/25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Olomouc, 779 00</a:t>
            </a:r>
          </a:p>
          <a:p>
            <a:pPr algn="r"/>
            <a:r>
              <a:rPr lang="cs-CZ" sz="105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Czech </a:t>
            </a:r>
            <a:r>
              <a:rPr lang="cs-CZ" sz="105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republic</a:t>
            </a:r>
            <a:endParaRPr lang="cs-CZ" sz="1050" dirty="0">
              <a:solidFill>
                <a:schemeClr val="bg2">
                  <a:lumMod val="50000"/>
                </a:schemeClr>
              </a:solidFill>
              <a:latin typeface="Verb Extralight" panose="02000200030000020004" pitchFamily="50" charset="-18"/>
            </a:endParaRPr>
          </a:p>
        </p:txBody>
      </p:sp>
      <p:pic>
        <p:nvPicPr>
          <p:cNvPr id="16" name="Grafický objekt 15" descr="Glóbus s Evropou a Afrikou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4815" y="6079880"/>
            <a:ext cx="334108" cy="334108"/>
          </a:xfrm>
          <a:prstGeom prst="rect">
            <a:avLst/>
          </a:prstGeom>
        </p:spPr>
      </p:pic>
      <p:pic>
        <p:nvPicPr>
          <p:cNvPr id="17" name="Obrázek 16" descr="Obsah obrázku objekt&#10;&#10;Popis vygenerován s vysokou mírou spolehlivosti"/>
          <p:cNvPicPr>
            <a:picLocks noChangeAspect="1"/>
          </p:cNvPicPr>
          <p:nvPr/>
        </p:nvPicPr>
        <p:blipFill>
          <a:blip r:embed="rId5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504946"/>
            <a:ext cx="278374" cy="27837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68923" y="607988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www.ctcenter.cz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68923" y="6506362"/>
            <a:ext cx="1544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Clinical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</a:t>
            </a:r>
            <a:r>
              <a:rPr lang="cs-CZ" sz="1100" dirty="0" err="1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Trials</a:t>
            </a:r>
            <a:r>
              <a:rPr lang="cs-CZ" sz="1100" dirty="0">
                <a:solidFill>
                  <a:schemeClr val="bg2">
                    <a:lumMod val="50000"/>
                  </a:schemeClr>
                </a:solidFill>
                <a:latin typeface="Verb Extralight" panose="02000200030000020004" pitchFamily="50" charset="-18"/>
              </a:rPr>
              <a:t> Center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38394" y="2826758"/>
            <a:ext cx="1110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latin typeface="Verb Extralight" panose="02000200030000020004" pitchFamily="50" charset="-18"/>
              </a:rPr>
              <a:t>Těšíme se na případnou spolupráci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370277" y="5021019"/>
            <a:ext cx="3821723" cy="874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>
                <a:latin typeface="Verb Extralight" panose="02000200030000020004" pitchFamily="50" charset="-18"/>
              </a:rPr>
              <a:t>Za personál </a:t>
            </a:r>
            <a:r>
              <a:rPr lang="cs-CZ" dirty="0" err="1">
                <a:latin typeface="Verb Extralight" panose="02000200030000020004" pitchFamily="50" charset="-18"/>
              </a:rPr>
              <a:t>CTCenter</a:t>
            </a:r>
            <a:r>
              <a:rPr lang="cs-CZ" dirty="0">
                <a:latin typeface="Verb Extralight" panose="02000200030000020004" pitchFamily="50" charset="-18"/>
              </a:rPr>
              <a:t> </a:t>
            </a:r>
            <a:r>
              <a:rPr lang="cs-CZ" dirty="0" err="1">
                <a:latin typeface="Verb Extralight" panose="02000200030000020004" pitchFamily="50" charset="-18"/>
              </a:rPr>
              <a:t>MaVe</a:t>
            </a:r>
            <a:r>
              <a:rPr lang="cs-CZ" dirty="0">
                <a:latin typeface="Verb Extralight" panose="02000200030000020004" pitchFamily="50" charset="-18"/>
              </a:rPr>
              <a:t> s.r.o.,</a:t>
            </a:r>
          </a:p>
          <a:p>
            <a:pPr>
              <a:lnSpc>
                <a:spcPct val="150000"/>
              </a:lnSpc>
            </a:pPr>
            <a:r>
              <a:rPr lang="cs-CZ" dirty="0">
                <a:latin typeface="Verb Extralight" panose="02000200030000020004" pitchFamily="50" charset="-18"/>
              </a:rPr>
              <a:t>Bc. Jakub Malota, MBA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507520" y="3453932"/>
            <a:ext cx="496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23B3B2"/>
                </a:solidFill>
                <a:latin typeface="Verb Regular" panose="02000500030000020004" pitchFamily="50" charset="-18"/>
              </a:rPr>
              <a:t>www.ctcenter.cz</a:t>
            </a:r>
          </a:p>
        </p:txBody>
      </p:sp>
    </p:spTree>
    <p:extLst>
      <p:ext uri="{BB962C8B-B14F-4D97-AF65-F5344CB8AC3E}">
        <p14:creationId xmlns:p14="http://schemas.microsoft.com/office/powerpoint/2010/main" val="787868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22. Soukromé zařízení Malota[20190606152216240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392</Words>
  <Application>Microsoft Office PowerPoint</Application>
  <PresentationFormat>Širokoúhlá obrazovka</PresentationFormat>
  <Paragraphs>70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Verb Extralight</vt:lpstr>
      <vt:lpstr>Verb Regular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Šárka Kostíková</dc:creator>
  <cp:lastModifiedBy>ucitel</cp:lastModifiedBy>
  <cp:revision>37</cp:revision>
  <dcterms:created xsi:type="dcterms:W3CDTF">2017-05-23T14:26:04Z</dcterms:created>
  <dcterms:modified xsi:type="dcterms:W3CDTF">2019-06-06T13:22:17Z</dcterms:modified>
</cp:coreProperties>
</file>