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51" r:id="rId2"/>
    <p:sldId id="302" r:id="rId3"/>
    <p:sldId id="283" r:id="rId4"/>
    <p:sldId id="311" r:id="rId5"/>
    <p:sldId id="312" r:id="rId6"/>
    <p:sldId id="313" r:id="rId7"/>
    <p:sldId id="314" r:id="rId8"/>
    <p:sldId id="318" r:id="rId9"/>
    <p:sldId id="319" r:id="rId10"/>
    <p:sldId id="320" r:id="rId11"/>
    <p:sldId id="321" r:id="rId12"/>
    <p:sldId id="322" r:id="rId13"/>
    <p:sldId id="284" r:id="rId14"/>
    <p:sldId id="300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16" r:id="rId40"/>
    <p:sldId id="348" r:id="rId41"/>
    <p:sldId id="352" r:id="rId42"/>
    <p:sldId id="353" r:id="rId43"/>
    <p:sldId id="349" r:id="rId44"/>
    <p:sldId id="294" r:id="rId45"/>
    <p:sldId id="295" r:id="rId46"/>
    <p:sldId id="261" r:id="rId47"/>
    <p:sldId id="260" r:id="rId48"/>
    <p:sldId id="257" r:id="rId49"/>
    <p:sldId id="258" r:id="rId50"/>
    <p:sldId id="291" r:id="rId51"/>
    <p:sldId id="292" r:id="rId52"/>
    <p:sldId id="354" r:id="rId53"/>
    <p:sldId id="350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1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37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59753954305801"/>
          <c:y val="5.7356608478802994E-2"/>
          <c:w val="0.84182776801405979"/>
          <c:h val="0.83042394014962595"/>
        </c:manualLayout>
      </c:layout>
      <c:barChart>
        <c:barDir val="col"/>
        <c:grouping val="percentStacked"/>
        <c:varyColors val="0"/>
        <c:ser>
          <c:idx val="3"/>
          <c:order val="0"/>
          <c:tx>
            <c:strRef>
              <c:f>Sheet1!$A$2</c:f>
              <c:strCache>
                <c:ptCount val="1"/>
                <c:pt idx="0">
                  <c:v>I.</c:v>
                </c:pt>
              </c:strCache>
            </c:strRef>
          </c:tx>
          <c:spPr>
            <a:pattFill prst="pct90">
              <a:fgClr>
                <a:srgbClr val="3366FF"/>
              </a:fgClr>
              <a:bgClr>
                <a:schemeClr val="bg1"/>
              </a:bgClr>
            </a:pattFill>
            <a:ln w="12700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33.186810000000001</c:v>
                </c:pt>
                <c:pt idx="1">
                  <c:v>33.427759999999999</c:v>
                </c:pt>
                <c:pt idx="2">
                  <c:v>42.307690000000001</c:v>
                </c:pt>
                <c:pt idx="3">
                  <c:v>35.602089999999997</c:v>
                </c:pt>
                <c:pt idx="5">
                  <c:v>17.46725</c:v>
                </c:pt>
                <c:pt idx="6">
                  <c:v>17.46988</c:v>
                </c:pt>
                <c:pt idx="7">
                  <c:v>19.65812</c:v>
                </c:pt>
                <c:pt idx="8">
                  <c:v>24.44444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C-4679-82E1-0B22555C4A5E}"/>
            </c:ext>
          </c:extLst>
        </c:ser>
        <c:ser>
          <c:idx val="4"/>
          <c:order val="1"/>
          <c:tx>
            <c:strRef>
              <c:f>Sheet1!$A$3</c:f>
              <c:strCache>
                <c:ptCount val="1"/>
                <c:pt idx="0">
                  <c:v>II.</c:v>
                </c:pt>
              </c:strCache>
            </c:strRef>
          </c:tx>
          <c:spPr>
            <a:pattFill prst="pct90">
              <a:fgClr>
                <a:srgbClr val="FF0000"/>
              </a:fgClr>
              <a:bgClr>
                <a:schemeClr val="bg1"/>
              </a:bgClr>
            </a:pattFill>
            <a:ln w="12700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25.494509999999998</c:v>
                </c:pt>
                <c:pt idx="1">
                  <c:v>23.796029999999998</c:v>
                </c:pt>
                <c:pt idx="2">
                  <c:v>22.22222</c:v>
                </c:pt>
                <c:pt idx="3">
                  <c:v>19.371729999999999</c:v>
                </c:pt>
                <c:pt idx="5">
                  <c:v>24.890830000000001</c:v>
                </c:pt>
                <c:pt idx="6">
                  <c:v>24.09639</c:v>
                </c:pt>
                <c:pt idx="7">
                  <c:v>27.350429999999999</c:v>
                </c:pt>
                <c:pt idx="8">
                  <c:v>16.66667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C-4679-82E1-0B22555C4A5E}"/>
            </c:ext>
          </c:extLst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III.</c:v>
                </c:pt>
              </c:strCache>
            </c:strRef>
          </c:tx>
          <c:spPr>
            <a:pattFill prst="pct90">
              <a:fgClr>
                <a:srgbClr val="FFFF99"/>
              </a:fgClr>
              <a:bgClr>
                <a:schemeClr val="bg1"/>
              </a:bgClr>
            </a:pattFill>
            <a:ln w="12700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0">
                  <c:v>9.0109890000000004</c:v>
                </c:pt>
                <c:pt idx="1">
                  <c:v>8.4985839999999993</c:v>
                </c:pt>
                <c:pt idx="2">
                  <c:v>7.2649569999999999</c:v>
                </c:pt>
                <c:pt idx="3">
                  <c:v>12.56545</c:v>
                </c:pt>
                <c:pt idx="5">
                  <c:v>3.0567690000000001</c:v>
                </c:pt>
                <c:pt idx="6">
                  <c:v>7.2289159999999999</c:v>
                </c:pt>
                <c:pt idx="7">
                  <c:v>9.4017090000000003</c:v>
                </c:pt>
                <c:pt idx="8">
                  <c:v>7.7777779999999996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C-4679-82E1-0B22555C4A5E}"/>
            </c:ext>
          </c:extLst>
        </c:ser>
        <c:ser>
          <c:idx val="1"/>
          <c:order val="3"/>
          <c:tx>
            <c:strRef>
              <c:f>Sheet1!$A$5</c:f>
              <c:strCache>
                <c:ptCount val="1"/>
                <c:pt idx="0">
                  <c:v>IV.</c:v>
                </c:pt>
              </c:strCache>
            </c:strRef>
          </c:tx>
          <c:spPr>
            <a:pattFill prst="pct90">
              <a:fgClr>
                <a:srgbClr val="FFCC99"/>
              </a:fgClr>
              <a:bgClr>
                <a:schemeClr val="bg1"/>
              </a:bgClr>
            </a:pattFill>
            <a:ln w="12700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Sheet1!$B$5:$J$5</c:f>
              <c:numCache>
                <c:formatCode>General</c:formatCode>
                <c:ptCount val="9"/>
                <c:pt idx="0">
                  <c:v>4.1758240000000004</c:v>
                </c:pt>
                <c:pt idx="1">
                  <c:v>6.2322949999999997</c:v>
                </c:pt>
                <c:pt idx="2">
                  <c:v>6.8376070000000002</c:v>
                </c:pt>
                <c:pt idx="3">
                  <c:v>6.2827229999999998</c:v>
                </c:pt>
                <c:pt idx="5">
                  <c:v>13.53712</c:v>
                </c:pt>
                <c:pt idx="6">
                  <c:v>18.072289999999999</c:v>
                </c:pt>
                <c:pt idx="7">
                  <c:v>15.38462</c:v>
                </c:pt>
                <c:pt idx="8">
                  <c:v>18.88889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C-4679-82E1-0B22555C4A5E}"/>
            </c:ext>
          </c:extLst>
        </c:ser>
        <c:ser>
          <c:idx val="2"/>
          <c:order val="4"/>
          <c:tx>
            <c:strRef>
              <c:f>Sheet1!$A$6</c:f>
              <c:strCache>
                <c:ptCount val="1"/>
                <c:pt idx="0">
                  <c:v>V.</c:v>
                </c:pt>
              </c:strCache>
            </c:strRef>
          </c:tx>
          <c:spPr>
            <a:pattFill prst="pct90">
              <a:fgClr>
                <a:srgbClr val="FFCC00"/>
              </a:fgClr>
              <a:bgClr>
                <a:schemeClr val="bg1"/>
              </a:bgClr>
            </a:pattFill>
            <a:ln w="12700">
              <a:noFill/>
              <a:prstDash val="solid"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Sheet1!$B$6:$J$6</c:f>
              <c:numCache>
                <c:formatCode>General</c:formatCode>
                <c:ptCount val="9"/>
                <c:pt idx="0">
                  <c:v>6.3736259999999998</c:v>
                </c:pt>
                <c:pt idx="1">
                  <c:v>4.532578</c:v>
                </c:pt>
                <c:pt idx="2">
                  <c:v>2.9914529999999999</c:v>
                </c:pt>
                <c:pt idx="3">
                  <c:v>3.1413609999999998</c:v>
                </c:pt>
                <c:pt idx="5">
                  <c:v>10.48035</c:v>
                </c:pt>
                <c:pt idx="6">
                  <c:v>3.6144579999999999</c:v>
                </c:pt>
                <c:pt idx="7">
                  <c:v>2.5641029999999998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BC-4679-82E1-0B22555C4A5E}"/>
            </c:ext>
          </c:extLst>
        </c:ser>
        <c:ser>
          <c:idx val="6"/>
          <c:order val="5"/>
          <c:tx>
            <c:strRef>
              <c:f>Sheet1!$A$7</c:f>
              <c:strCache>
                <c:ptCount val="1"/>
                <c:pt idx="0">
                  <c:v>VI.</c:v>
                </c:pt>
              </c:strCache>
            </c:strRef>
          </c:tx>
          <c:spPr>
            <a:pattFill prst="pct90">
              <a:fgClr>
                <a:schemeClr val="bg1"/>
              </a:fgClr>
              <a:bgClr>
                <a:schemeClr val="tx1"/>
              </a:bgClr>
            </a:pattFill>
            <a:ln w="12700">
              <a:solidFill>
                <a:schemeClr val="bg2"/>
              </a:solidFill>
              <a:prstDash val="solid"/>
            </a:ln>
          </c:spPr>
          <c:invertIfNegative val="0"/>
          <c:dLbls>
            <c:numFmt formatCode="0" sourceLinked="0"/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1994–1998</c:v>
                </c:pt>
                <c:pt idx="1">
                  <c:v>1999–2004</c:v>
                </c:pt>
                <c:pt idx="2">
                  <c:v>2005–2010</c:v>
                </c:pt>
                <c:pt idx="3">
                  <c:v>2011–2016</c:v>
                </c:pt>
                <c:pt idx="5">
                  <c:v>1994–1998</c:v>
                </c:pt>
                <c:pt idx="6">
                  <c:v>1999–2004</c:v>
                </c:pt>
                <c:pt idx="7">
                  <c:v>2005–2010</c:v>
                </c:pt>
                <c:pt idx="8">
                  <c:v>2011–2016</c:v>
                </c:pt>
              </c:strCache>
            </c:strRef>
          </c:cat>
          <c:val>
            <c:numRef>
              <c:f>Sheet1!$B$7:$J$7</c:f>
              <c:numCache>
                <c:formatCode>General</c:formatCode>
                <c:ptCount val="9"/>
                <c:pt idx="0">
                  <c:v>21.758240000000001</c:v>
                </c:pt>
                <c:pt idx="1">
                  <c:v>23.51275</c:v>
                </c:pt>
                <c:pt idx="2">
                  <c:v>18.376069999999999</c:v>
                </c:pt>
                <c:pt idx="3">
                  <c:v>23.036650000000002</c:v>
                </c:pt>
                <c:pt idx="5">
                  <c:v>30.567689999999999</c:v>
                </c:pt>
                <c:pt idx="6">
                  <c:v>29.518070000000002</c:v>
                </c:pt>
                <c:pt idx="7">
                  <c:v>25.641030000000001</c:v>
                </c:pt>
                <c:pt idx="8">
                  <c:v>22.22222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BC-4679-82E1-0B22555C4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511880192"/>
        <c:axId val="511886080"/>
      </c:barChart>
      <c:catAx>
        <c:axId val="51188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5F5F5F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511886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1886080"/>
        <c:scaling>
          <c:orientation val="minMax"/>
          <c:max val="1"/>
        </c:scaling>
        <c:delete val="0"/>
        <c:axPos val="l"/>
        <c:numFmt formatCode="0\ %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5F5F5F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511880192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4829931972789"/>
          <c:y val="5.9782608695652176E-2"/>
          <c:w val="0.85204081632653061"/>
          <c:h val="0.85869565217391308"/>
        </c:manualLayout>
      </c:layout>
      <c:scatterChart>
        <c:scatterStyle val="lineMarker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1999–2004</c:v>
                </c:pt>
              </c:strCache>
            </c:strRef>
          </c:tx>
          <c:spPr>
            <a:ln w="25400">
              <a:solidFill>
                <a:srgbClr val="662506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662506"/>
              </a:solidFill>
              <a:ln>
                <a:solidFill>
                  <a:srgbClr val="662506"/>
                </a:solidFill>
                <a:prstDash val="solid"/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0.91490000000000005</c:v>
                </c:pt>
                <c:pt idx="2">
                  <c:v>0.86150000000000004</c:v>
                </c:pt>
                <c:pt idx="3">
                  <c:v>0.83160000000000001</c:v>
                </c:pt>
                <c:pt idx="4">
                  <c:v>0.81120000000000003</c:v>
                </c:pt>
                <c:pt idx="5">
                  <c:v>0.80330000000000001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AA-4E8A-B158-F2A9D28638F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2005–2010</c:v>
                </c:pt>
              </c:strCache>
            </c:strRef>
          </c:tx>
          <c:spPr>
            <a:ln w="25400">
              <a:solidFill>
                <a:srgbClr val="CC66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CC6600"/>
              </a:solidFill>
              <a:ln>
                <a:solidFill>
                  <a:srgbClr val="CC6600"/>
                </a:solidFill>
                <a:prstDash val="solid"/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0.93089999999999995</c:v>
                </c:pt>
                <c:pt idx="2">
                  <c:v>0.88829999999999998</c:v>
                </c:pt>
                <c:pt idx="3">
                  <c:v>0.86370000000000002</c:v>
                </c:pt>
                <c:pt idx="4">
                  <c:v>0.84550000000000003</c:v>
                </c:pt>
                <c:pt idx="5">
                  <c:v>0.83599999999999997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AA-4E8A-B158-F2A9D28638F5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2011–2016</c:v>
                </c:pt>
              </c:strCache>
            </c:strRef>
          </c:tx>
          <c:spPr>
            <a:ln w="25400">
              <a:solidFill>
                <a:srgbClr val="FFCC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1</c:v>
                </c:pt>
                <c:pt idx="1">
                  <c:v>0.95009999999999994</c:v>
                </c:pt>
                <c:pt idx="2">
                  <c:v>0.91220000000000001</c:v>
                </c:pt>
                <c:pt idx="3">
                  <c:v>0.8931</c:v>
                </c:pt>
                <c:pt idx="4">
                  <c:v>0.88319999999999999</c:v>
                </c:pt>
                <c:pt idx="5">
                  <c:v>0.87519999999999998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AA-4E8A-B158-F2A9D2863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309632"/>
        <c:axId val="528320000"/>
      </c:scatterChart>
      <c:valAx>
        <c:axId val="528309632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528320000"/>
        <c:crosses val="autoZero"/>
        <c:crossBetween val="midCat"/>
        <c:majorUnit val="1"/>
      </c:valAx>
      <c:valAx>
        <c:axId val="528320000"/>
        <c:scaling>
          <c:orientation val="minMax"/>
          <c:max val="1"/>
        </c:scaling>
        <c:delete val="0"/>
        <c:axPos val="l"/>
        <c:numFmt formatCode="#,##0\ %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528309632"/>
        <c:crosses val="autoZero"/>
        <c:crossBetween val="midCat"/>
        <c:majorUnit val="0.2"/>
      </c:valAx>
      <c:spPr>
        <a:noFill/>
        <a:ln w="255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cs-CZ" sz="1000" b="0" i="0" u="none" strike="noStrike" kern="1200" baseline="0">
          <a:solidFill>
            <a:srgbClr val="5F5F5F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FFADE-BBDA-9249-BF53-533AAE213EB1}" type="doc">
      <dgm:prSet loTypeId="urn:microsoft.com/office/officeart/2005/8/layout/venn1" loCatId="" qsTypeId="urn:microsoft.com/office/officeart/2005/8/quickstyle/simple4" qsCatId="simple" csTypeId="urn:microsoft.com/office/officeart/2005/8/colors/colorful5" csCatId="colorful" phldr="1"/>
      <dgm:spPr/>
    </dgm:pt>
    <dgm:pt modelId="{A04A291D-D551-BD46-BF1E-B66F6E3DA825}">
      <dgm:prSet phldrT="[Text]" custT="1"/>
      <dgm:spPr>
        <a:solidFill>
          <a:srgbClr val="FF4C00">
            <a:alpha val="69804"/>
          </a:srgbClr>
        </a:solidFill>
      </dgm:spPr>
      <dgm:t>
        <a:bodyPr/>
        <a:lstStyle/>
        <a:p>
          <a:pPr algn="ctr"/>
          <a:endParaRPr lang="en-US" sz="1400" b="1" dirty="0">
            <a:solidFill>
              <a:schemeClr val="bg1"/>
            </a:solidFill>
            <a:latin typeface="+mn-lt"/>
          </a:endParaRPr>
        </a:p>
      </dgm:t>
    </dgm:pt>
    <dgm:pt modelId="{2745597A-1245-4440-AB85-126CE0B00DE1}" type="parTrans" cxnId="{BA6780AD-759F-2B42-9A8B-69E64CD9F9B2}">
      <dgm:prSet/>
      <dgm:spPr/>
      <dgm:t>
        <a:bodyPr/>
        <a:lstStyle/>
        <a:p>
          <a:endParaRPr lang="en-US" sz="1400" b="1">
            <a:solidFill>
              <a:schemeClr val="bg1"/>
            </a:solidFill>
            <a:latin typeface="+mn-lt"/>
          </a:endParaRPr>
        </a:p>
      </dgm:t>
    </dgm:pt>
    <dgm:pt modelId="{5F796E12-51C0-AE4B-A385-A12D886857D6}" type="sibTrans" cxnId="{BA6780AD-759F-2B42-9A8B-69E64CD9F9B2}">
      <dgm:prSet/>
      <dgm:spPr/>
      <dgm:t>
        <a:bodyPr/>
        <a:lstStyle/>
        <a:p>
          <a:endParaRPr lang="en-US" sz="1400" b="1">
            <a:solidFill>
              <a:schemeClr val="bg1"/>
            </a:solidFill>
            <a:latin typeface="+mn-lt"/>
          </a:endParaRPr>
        </a:p>
      </dgm:t>
    </dgm:pt>
    <dgm:pt modelId="{F5EB57E4-271F-AC45-ACFD-651EBE4B34F4}">
      <dgm:prSet phldrT="[Text]" custT="1"/>
      <dgm:spPr>
        <a:solidFill>
          <a:schemeClr val="accent2"/>
        </a:solidFill>
      </dgm:spPr>
      <dgm:t>
        <a:bodyPr/>
        <a:lstStyle/>
        <a:p>
          <a:endParaRPr lang="en-US" sz="1400" b="1" dirty="0">
            <a:solidFill>
              <a:schemeClr val="bg1"/>
            </a:solidFill>
            <a:latin typeface="+mn-lt"/>
          </a:endParaRPr>
        </a:p>
      </dgm:t>
    </dgm:pt>
    <dgm:pt modelId="{B119BD97-60F2-4744-BE83-C97BA20F1447}" type="sibTrans" cxnId="{7CB49F39-CA24-3F44-A67F-33A8671D8877}">
      <dgm:prSet/>
      <dgm:spPr/>
      <dgm:t>
        <a:bodyPr/>
        <a:lstStyle/>
        <a:p>
          <a:endParaRPr lang="en-US" sz="1400" b="1">
            <a:solidFill>
              <a:schemeClr val="bg1"/>
            </a:solidFill>
            <a:latin typeface="+mn-lt"/>
          </a:endParaRPr>
        </a:p>
      </dgm:t>
    </dgm:pt>
    <dgm:pt modelId="{EECAC5CB-C119-974F-9F97-262DB575A433}" type="parTrans" cxnId="{7CB49F39-CA24-3F44-A67F-33A8671D8877}">
      <dgm:prSet/>
      <dgm:spPr/>
      <dgm:t>
        <a:bodyPr/>
        <a:lstStyle/>
        <a:p>
          <a:endParaRPr lang="en-US" sz="1400" b="1">
            <a:solidFill>
              <a:schemeClr val="bg1"/>
            </a:solidFill>
            <a:latin typeface="+mn-lt"/>
          </a:endParaRPr>
        </a:p>
      </dgm:t>
    </dgm:pt>
    <dgm:pt modelId="{B67FBD36-3929-BC4C-A4FB-3B5F050CB00F}" type="pres">
      <dgm:prSet presAssocID="{7C1FFADE-BBDA-9249-BF53-533AAE213EB1}" presName="compositeShape" presStyleCnt="0">
        <dgm:presLayoutVars>
          <dgm:chMax val="7"/>
          <dgm:dir/>
          <dgm:resizeHandles val="exact"/>
        </dgm:presLayoutVars>
      </dgm:prSet>
      <dgm:spPr/>
    </dgm:pt>
    <dgm:pt modelId="{6ADD6A10-ABEE-4DD8-9EDD-E77FFE60D4A7}" type="pres">
      <dgm:prSet presAssocID="{F5EB57E4-271F-AC45-ACFD-651EBE4B34F4}" presName="circ1" presStyleLbl="vennNode1" presStyleIdx="0" presStyleCnt="2" custLinFactNeighborY="3512"/>
      <dgm:spPr/>
      <dgm:t>
        <a:bodyPr/>
        <a:lstStyle/>
        <a:p>
          <a:endParaRPr lang="cs-CZ"/>
        </a:p>
      </dgm:t>
    </dgm:pt>
    <dgm:pt modelId="{BBD14DF7-C037-4D3C-AB7C-B2CC078B5A29}" type="pres">
      <dgm:prSet presAssocID="{F5EB57E4-271F-AC45-ACFD-651EBE4B34F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B241E8-7157-42D2-84E7-09023D8B434D}" type="pres">
      <dgm:prSet presAssocID="{A04A291D-D551-BD46-BF1E-B66F6E3DA825}" presName="circ2" presStyleLbl="vennNode1" presStyleIdx="1" presStyleCnt="2" custLinFactNeighborY="3512"/>
      <dgm:spPr/>
      <dgm:t>
        <a:bodyPr/>
        <a:lstStyle/>
        <a:p>
          <a:endParaRPr lang="cs-CZ"/>
        </a:p>
      </dgm:t>
    </dgm:pt>
    <dgm:pt modelId="{0A78FE93-C80A-4FF6-824A-5C7423380056}" type="pres">
      <dgm:prSet presAssocID="{A04A291D-D551-BD46-BF1E-B66F6E3DA8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6EF5E5F-2A3F-4C83-B092-4F670C23867C}" type="presOf" srcId="{F5EB57E4-271F-AC45-ACFD-651EBE4B34F4}" destId="{BBD14DF7-C037-4D3C-AB7C-B2CC078B5A29}" srcOrd="1" destOrd="0" presId="urn:microsoft.com/office/officeart/2005/8/layout/venn1"/>
    <dgm:cxn modelId="{7CB49F39-CA24-3F44-A67F-33A8671D8877}" srcId="{7C1FFADE-BBDA-9249-BF53-533AAE213EB1}" destId="{F5EB57E4-271F-AC45-ACFD-651EBE4B34F4}" srcOrd="0" destOrd="0" parTransId="{EECAC5CB-C119-974F-9F97-262DB575A433}" sibTransId="{B119BD97-60F2-4744-BE83-C97BA20F1447}"/>
    <dgm:cxn modelId="{8AD6D455-46CC-4632-B569-05B7CF04644D}" type="presOf" srcId="{F5EB57E4-271F-AC45-ACFD-651EBE4B34F4}" destId="{6ADD6A10-ABEE-4DD8-9EDD-E77FFE60D4A7}" srcOrd="0" destOrd="0" presId="urn:microsoft.com/office/officeart/2005/8/layout/venn1"/>
    <dgm:cxn modelId="{2D32CEBD-1A10-4ACF-8129-F386AC5CD405}" type="presOf" srcId="{A04A291D-D551-BD46-BF1E-B66F6E3DA825}" destId="{0A78FE93-C80A-4FF6-824A-5C7423380056}" srcOrd="1" destOrd="0" presId="urn:microsoft.com/office/officeart/2005/8/layout/venn1"/>
    <dgm:cxn modelId="{C60CF283-035D-0E4B-B030-CD729C1749D6}" type="presOf" srcId="{7C1FFADE-BBDA-9249-BF53-533AAE213EB1}" destId="{B67FBD36-3929-BC4C-A4FB-3B5F050CB00F}" srcOrd="0" destOrd="0" presId="urn:microsoft.com/office/officeart/2005/8/layout/venn1"/>
    <dgm:cxn modelId="{48644D8C-6679-489A-B284-B6E4C22B85D2}" type="presOf" srcId="{A04A291D-D551-BD46-BF1E-B66F6E3DA825}" destId="{EAB241E8-7157-42D2-84E7-09023D8B434D}" srcOrd="0" destOrd="0" presId="urn:microsoft.com/office/officeart/2005/8/layout/venn1"/>
    <dgm:cxn modelId="{BA6780AD-759F-2B42-9A8B-69E64CD9F9B2}" srcId="{7C1FFADE-BBDA-9249-BF53-533AAE213EB1}" destId="{A04A291D-D551-BD46-BF1E-B66F6E3DA825}" srcOrd="1" destOrd="0" parTransId="{2745597A-1245-4440-AB85-126CE0B00DE1}" sibTransId="{5F796E12-51C0-AE4B-A385-A12D886857D6}"/>
    <dgm:cxn modelId="{B8E174D6-F3EB-4D1A-B92B-518E28FB5897}" type="presParOf" srcId="{B67FBD36-3929-BC4C-A4FB-3B5F050CB00F}" destId="{6ADD6A10-ABEE-4DD8-9EDD-E77FFE60D4A7}" srcOrd="0" destOrd="0" presId="urn:microsoft.com/office/officeart/2005/8/layout/venn1"/>
    <dgm:cxn modelId="{BCBDAE46-299F-484A-8B49-5BD29D2A2F2A}" type="presParOf" srcId="{B67FBD36-3929-BC4C-A4FB-3B5F050CB00F}" destId="{BBD14DF7-C037-4D3C-AB7C-B2CC078B5A29}" srcOrd="1" destOrd="0" presId="urn:microsoft.com/office/officeart/2005/8/layout/venn1"/>
    <dgm:cxn modelId="{725A515B-535E-4E54-965D-D90DDC9BAFC3}" type="presParOf" srcId="{B67FBD36-3929-BC4C-A4FB-3B5F050CB00F}" destId="{EAB241E8-7157-42D2-84E7-09023D8B434D}" srcOrd="2" destOrd="0" presId="urn:microsoft.com/office/officeart/2005/8/layout/venn1"/>
    <dgm:cxn modelId="{9DE695D3-838A-4CF9-A1CB-5AAE39F8118F}" type="presParOf" srcId="{B67FBD36-3929-BC4C-A4FB-3B5F050CB00F}" destId="{0A78FE93-C80A-4FF6-824A-5C742338005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D6A10-ABEE-4DD8-9EDD-E77FFE60D4A7}">
      <dsp:nvSpPr>
        <dsp:cNvPr id="0" name=""/>
        <dsp:cNvSpPr/>
      </dsp:nvSpPr>
      <dsp:spPr>
        <a:xfrm>
          <a:off x="164391" y="7912"/>
          <a:ext cx="1446571" cy="1446571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chemeClr val="bg1"/>
            </a:solidFill>
            <a:latin typeface="+mn-lt"/>
          </a:endParaRPr>
        </a:p>
      </dsp:txBody>
      <dsp:txXfrm>
        <a:off x="366389" y="178494"/>
        <a:ext cx="834059" cy="1105407"/>
      </dsp:txXfrm>
    </dsp:sp>
    <dsp:sp modelId="{EAB241E8-7157-42D2-84E7-09023D8B434D}">
      <dsp:nvSpPr>
        <dsp:cNvPr id="0" name=""/>
        <dsp:cNvSpPr/>
      </dsp:nvSpPr>
      <dsp:spPr>
        <a:xfrm>
          <a:off x="1206965" y="7912"/>
          <a:ext cx="1446571" cy="1446571"/>
        </a:xfrm>
        <a:prstGeom prst="ellipse">
          <a:avLst/>
        </a:prstGeom>
        <a:solidFill>
          <a:srgbClr val="FF4C00">
            <a:alpha val="69804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solidFill>
              <a:schemeClr val="bg1"/>
            </a:solidFill>
            <a:latin typeface="+mn-lt"/>
          </a:endParaRPr>
        </a:p>
      </dsp:txBody>
      <dsp:txXfrm>
        <a:off x="1617478" y="178494"/>
        <a:ext cx="834059" cy="1105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9C252-C8E7-4E44-917A-5BDD53376AC0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2D8F9-C63A-434A-891F-CB67078B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FEF71-B71E-4F34-99B1-BE9EAD3344B5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3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1979 the WHO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guidelines as to how  brain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should be classified and treated. 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2007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edition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2015/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mostly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has changed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markedly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E21F-5852-6E48-956C-4B973A4F524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17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 guidelines will need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advances in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 biology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rofiling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goes beyond brain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Wherever in the body, the only logical way to classify t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only logical way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treatments for them,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underlying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[Message 3]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let’s get back to our patient.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cancer, it’s never happily ever after, and of course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after a reasonably long response of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there was tumor progression.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DE21F-5852-6E48-956C-4B973A4F524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521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11EA62-BA98-4162-BE02-69AB0DF66512}" type="slidenum">
              <a:rPr lang="en-US" altLang="cs-CZ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cs-CZ" smtClean="0">
              <a:latin typeface="Arial" pitchFamily="34" charset="0"/>
            </a:endParaRPr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1B86E3-6E0F-4723-B36E-81CE83A76D3A}" type="slidenum">
              <a:rPr lang="en-US" altLang="cs-CZ">
                <a:latin typeface="Calibri" pitchFamily="34" charset="0"/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cs-CZ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cs-CZ" alt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178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CB7CF0-E041-490A-83BF-21FAAFF04890}" type="slidenum">
              <a:rPr lang="en-US" altLang="cs-CZ" sz="1200" b="0" smtClean="0">
                <a:latin typeface="Times New Roman" pitchFamily="18" charset="0"/>
              </a:rPr>
              <a:pPr/>
              <a:t>15</a:t>
            </a:fld>
            <a:endParaRPr lang="en-US" altLang="cs-CZ" sz="1200" b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0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090EC-CD76-4CE8-951B-3ECCC596269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99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0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6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0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Sl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 sz="1867"/>
            </a:lvl1pPr>
            <a:lvl2pPr>
              <a:buClr>
                <a:schemeClr val="tx2"/>
              </a:buClr>
              <a:defRPr sz="1867"/>
            </a:lvl2pPr>
            <a:lvl3pPr>
              <a:buClr>
                <a:schemeClr val="tx2"/>
              </a:buClr>
              <a:defRPr sz="1867"/>
            </a:lvl3pPr>
            <a:lvl4pPr>
              <a:buClr>
                <a:schemeClr val="tx2"/>
              </a:buClr>
              <a:defRPr sz="1867"/>
            </a:lvl4pPr>
            <a:lvl5pPr>
              <a:buClr>
                <a:schemeClr val="tx2"/>
              </a:buCl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30227" y="6294025"/>
            <a:ext cx="717493" cy="181475"/>
          </a:xfrm>
          <a:prstGeom prst="rect">
            <a:avLst/>
          </a:prstGeom>
        </p:spPr>
        <p:txBody>
          <a:bodyPr/>
          <a:lstStyle/>
          <a:p>
            <a:fld id="{7202D0CF-664C-0A4C-BD7E-20EAA7EADCC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r="15087" b="72549"/>
          <a:stretch/>
        </p:blipFill>
        <p:spPr>
          <a:xfrm rot="10800000">
            <a:off x="10837334" y="-1"/>
            <a:ext cx="1354668" cy="108908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0228" y="854301"/>
            <a:ext cx="9828937" cy="382731"/>
          </a:xfrm>
        </p:spPr>
        <p:txBody>
          <a:bodyPr/>
          <a:lstStyle>
            <a:lvl1pPr marL="0" indent="0">
              <a:buNone/>
              <a:defRPr sz="2133" b="0" i="1">
                <a:solidFill>
                  <a:schemeClr val="bg2"/>
                </a:solidFill>
                <a:latin typeface="+mj-lt"/>
                <a:ea typeface="Georgia" charset="0"/>
                <a:cs typeface="Georgia" charset="0"/>
              </a:defRPr>
            </a:lvl1pPr>
            <a:lvl2pPr marL="476225" indent="0">
              <a:buNone/>
              <a:defRPr sz="1867" b="1">
                <a:solidFill>
                  <a:schemeClr val="bg2"/>
                </a:solidFill>
              </a:defRPr>
            </a:lvl2pPr>
            <a:lvl3pPr marL="954039" indent="0">
              <a:buNone/>
              <a:defRPr sz="1867" b="1">
                <a:solidFill>
                  <a:schemeClr val="bg2"/>
                </a:solidFill>
              </a:defRPr>
            </a:lvl3pPr>
            <a:lvl4pPr marL="1431852" indent="0">
              <a:buNone/>
              <a:defRPr sz="1867" b="1">
                <a:solidFill>
                  <a:schemeClr val="bg2"/>
                </a:solidFill>
              </a:defRPr>
            </a:lvl4pPr>
            <a:lvl5pPr marL="1909667" indent="0">
              <a:buNone/>
              <a:defRPr sz="1867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9083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Fi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 sz="1867"/>
            </a:lvl1pPr>
            <a:lvl2pPr>
              <a:buClr>
                <a:schemeClr val="accent1"/>
              </a:buClr>
              <a:defRPr sz="1867"/>
            </a:lvl2pPr>
            <a:lvl3pPr>
              <a:buClr>
                <a:schemeClr val="accent1"/>
              </a:buClr>
              <a:defRPr sz="1867"/>
            </a:lvl3pPr>
            <a:lvl4pPr>
              <a:buClr>
                <a:schemeClr val="accent1"/>
              </a:buClr>
              <a:defRPr sz="1867"/>
            </a:lvl4pPr>
            <a:lvl5pPr>
              <a:buClr>
                <a:schemeClr val="accent1"/>
              </a:buCl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0226" y="854300"/>
            <a:ext cx="9828937" cy="382731"/>
          </a:xfrm>
        </p:spPr>
        <p:txBody>
          <a:bodyPr/>
          <a:lstStyle>
            <a:lvl1pPr marL="0" indent="0">
              <a:buNone/>
              <a:defRPr sz="2133" b="0" i="1">
                <a:solidFill>
                  <a:schemeClr val="bg2"/>
                </a:solidFill>
                <a:latin typeface="+mj-lt"/>
                <a:ea typeface="Georgia" charset="0"/>
                <a:cs typeface="Georgia" charset="0"/>
              </a:defRPr>
            </a:lvl1pPr>
            <a:lvl2pPr marL="476237" indent="0">
              <a:buNone/>
              <a:defRPr sz="1867" b="1">
                <a:solidFill>
                  <a:schemeClr val="bg2"/>
                </a:solidFill>
              </a:defRPr>
            </a:lvl2pPr>
            <a:lvl3pPr marL="954063" indent="0">
              <a:buNone/>
              <a:defRPr sz="1867" b="1">
                <a:solidFill>
                  <a:schemeClr val="bg2"/>
                </a:solidFill>
              </a:defRPr>
            </a:lvl3pPr>
            <a:lvl4pPr marL="1431888" indent="0">
              <a:buNone/>
              <a:defRPr sz="1867" b="1">
                <a:solidFill>
                  <a:schemeClr val="bg2"/>
                </a:solidFill>
              </a:defRPr>
            </a:lvl4pPr>
            <a:lvl5pPr marL="1909715" indent="0">
              <a:buNone/>
              <a:defRPr sz="1867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itle 12"/>
          <p:cNvSpPr>
            <a:spLocks noGrp="1"/>
          </p:cNvSpPr>
          <p:nvPr>
            <p:ph type="title" hasCustomPrompt="1"/>
          </p:nvPr>
        </p:nvSpPr>
        <p:spPr>
          <a:xfrm>
            <a:off x="517525" y="422883"/>
            <a:ext cx="9841639" cy="381000"/>
          </a:xfrm>
        </p:spPr>
        <p:txBody>
          <a:bodyPr/>
          <a:lstStyle>
            <a:lvl1pPr>
              <a:defRPr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r="15087" b="72549"/>
          <a:stretch/>
        </p:blipFill>
        <p:spPr>
          <a:xfrm rot="10800000">
            <a:off x="10837333" y="-2"/>
            <a:ext cx="1354668" cy="10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0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5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0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4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F87DB-3EEA-46C4-BB8E-70F461C8478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0153D-85EE-45E9-8073-5D35AD96C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url?sa=i&amp;source=images&amp;cd=&amp;ved=&amp;url=https://www.sciencedirect.com/science/article/pii/S1535610817302015&amp;psig=AOvVaw0SWiWoZdnZrKu_keeSaBbe&amp;ust=155482783392977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researchgate.net/figure/Graphical-Summary-of-the-12-Medulloblastoma-Subtypes-Schematic-representation-of-key_fig4_31755595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/url?sa=i&amp;source=images&amp;cd=&amp;ved=2ahUKEwjEwc3ypc7kAhVNITQIHfmPAlEQjRx6BAgBEAQ&amp;url=https%3A%2F%2Fclincancerres.aacrjournals.org%2Fcontent%2F25%2F11%2F3210&amp;psig=AOvVaw0cbTr25CZ8OgTceVPHc18b&amp;ust=1568481071186297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lungcancerinitiativenc.org/moleculartestin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dreads.com/author/show/5754446.Voltair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toplusjednicka.cz/sites/default/files/styles/full/public/obrazky/2018/10/contegran_profimedia-0057059012.jpg?itok=NI2J70M1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nature.com/leu/journal/v17/n9/fig_tab/2403068f1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hyperlink" Target="https://www.google.cz/url?sa=i&amp;rct=j&amp;q=&amp;esrc=s&amp;source=images&amp;cd=&amp;ved=0ahUKEwiS7qHq6ovWAhXDIJoKHcanBjkQjRwIBw&amp;url=http://worldartsme.com/pillar/&amp;psig=AFQjCNFVnZAFjW0QCIl-sF8t5CxHqblYwg&amp;ust=150462492701721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edding.tiltmedia.co/pic-of-wedding-couple/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s://www.google.com/url?sa=i&amp;source=images&amp;cd=&amp;ved=2ahUKEwiBjoSQhrjeAhXJzaQKHcR4DUoQjRx6BAgBEAU&amp;url=https://ecancer.org/video/4589/intrathecal-cytarabine-for-paediatric-brain-tumours.php&amp;psig=AOvVaw0_2PvpL82Vv5rlYu4EIafL&amp;ust=1541328463477668" TargetMode="External"/><Relationship Id="rId7" Type="http://schemas.openxmlformats.org/officeDocument/2006/relationships/hyperlink" Target="https://www.doximity.com/pub/giannoula-klement-md" TargetMode="External"/><Relationship Id="rId12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doximity-res.cloudinary.com/image/upload/t_public_profile_photo_320x320/z0vhpacfiggxexp3tyoj&amp;imgrefurl=https://www.doximity.com/pub/giannoula-klement-md&amp;docid=laQ1AeqDOGdzQM&amp;tbnid=980VHQOWqSRJYM:&amp;vet=10ahUKEwiJ0a3QhrjeAhXGWywKHYOoDRwQMwhBKAIwAg..i&amp;w=320&amp;h=320&amp;bih=610&amp;biw=1280&amp;q=giannoula%20lakka%20klement&amp;ved=0ahUKEwiJ0a3QhrjeAhXGWywKHYOoDRwQMwhBKAIwAg&amp;iact=mrc&amp;uact=8" TargetMode="External"/><Relationship Id="rId11" Type="http://schemas.openxmlformats.org/officeDocument/2006/relationships/hyperlink" Target="https://www.mou.cz/zamestnanec/doc-mudr-dalibor-valik-ph-d/pe653" TargetMode="External"/><Relationship Id="rId5" Type="http://schemas.openxmlformats.org/officeDocument/2006/relationships/image" Target="../media/image78.jpeg"/><Relationship Id="rId10" Type="http://schemas.openxmlformats.org/officeDocument/2006/relationships/image" Target="../media/image80.jpeg"/><Relationship Id="rId4" Type="http://schemas.openxmlformats.org/officeDocument/2006/relationships/image" Target="../media/image77.jpeg"/><Relationship Id="rId9" Type="http://schemas.openxmlformats.org/officeDocument/2006/relationships/hyperlink" Target="http://slabylab.ceitec.cz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Personalizovaná/precisní léčba v dětské onkologii – </a:t>
            </a:r>
            <a:r>
              <a:rPr lang="cs-CZ" dirty="0" err="1" smtClean="0"/>
              <a:t>cons</a:t>
            </a:r>
            <a:r>
              <a:rPr lang="cs-CZ" dirty="0" smtClean="0"/>
              <a:t> and pros</a:t>
            </a:r>
            <a:endParaRPr lang="en-US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Jaroslav Štěrba</a:t>
            </a:r>
          </a:p>
          <a:p>
            <a:r>
              <a:rPr lang="cs-CZ" dirty="0" smtClean="0"/>
              <a:t>Klinika dětské onkologie FN Brno a LF MU Brno</a:t>
            </a:r>
          </a:p>
          <a:p>
            <a:r>
              <a:rPr lang="cs-CZ" dirty="0" smtClean="0"/>
              <a:t>RECAMO MOÚ Brno, ICRC Brno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80D82-FBA6-4592-A846-675445EA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CNS: central nervous system; WHO: world health organisation.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2CF75-5913-4556-BB2A-B23285DF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92A6AE-3DD6-4F79-89B3-D3D3B28E8D14}"/>
              </a:ext>
            </a:extLst>
          </p:cNvPr>
          <p:cNvSpPr/>
          <p:nvPr/>
        </p:nvSpPr>
        <p:spPr bwMode="auto">
          <a:xfrm>
            <a:off x="2378076" y="1196974"/>
            <a:ext cx="7439025" cy="36933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>
              <a:latin typeface="Imag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6D41AF-C830-43AA-9E4B-7B262BE11458}"/>
              </a:ext>
            </a:extLst>
          </p:cNvPr>
          <p:cNvSpPr>
            <a:spLocks/>
          </p:cNvSpPr>
          <p:nvPr/>
        </p:nvSpPr>
        <p:spPr>
          <a:xfrm>
            <a:off x="2659061" y="1285521"/>
            <a:ext cx="6877050" cy="895705"/>
          </a:xfrm>
          <a:prstGeom prst="rect">
            <a:avLst/>
          </a:prstGeom>
          <a:solidFill>
            <a:schemeClr val="tx2"/>
          </a:solidFill>
          <a:ln>
            <a:noFill/>
            <a:prstDash val="dash"/>
          </a:ln>
        </p:spPr>
        <p:txBody>
          <a:bodyPr wrap="square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WHO </a:t>
            </a:r>
            <a:r>
              <a:rPr lang="cs-CZ" sz="2400" dirty="0">
                <a:solidFill>
                  <a:schemeClr val="bg1"/>
                </a:solidFill>
              </a:rPr>
              <a:t>klasifikace nádorů CNS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 (“blue books”)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C1462-DE00-46A3-A346-E55F19C9F7CF}"/>
              </a:ext>
            </a:extLst>
          </p:cNvPr>
          <p:cNvSpPr>
            <a:spLocks/>
          </p:cNvSpPr>
          <p:nvPr/>
        </p:nvSpPr>
        <p:spPr>
          <a:xfrm>
            <a:off x="2135561" y="4955900"/>
            <a:ext cx="7920879" cy="993380"/>
          </a:xfrm>
          <a:prstGeom prst="rect">
            <a:avLst/>
          </a:prstGeom>
          <a:solidFill>
            <a:schemeClr val="tx2"/>
          </a:solidFill>
          <a:ln>
            <a:noFill/>
            <a:prstDash val="dash"/>
          </a:ln>
        </p:spPr>
        <p:txBody>
          <a:bodyPr wrap="square" anchor="ctr"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Diagnos</a:t>
            </a:r>
            <a:r>
              <a:rPr lang="cs-CZ" sz="2000" b="1" dirty="0" err="1">
                <a:solidFill>
                  <a:schemeClr val="bg1"/>
                </a:solidFill>
              </a:rPr>
              <a:t>tika</a:t>
            </a:r>
            <a:r>
              <a:rPr lang="cs-CZ" sz="2000" b="1" dirty="0">
                <a:solidFill>
                  <a:schemeClr val="bg1"/>
                </a:solidFill>
              </a:rPr>
              <a:t> i klasifikace, vč. doporučení léčby založeno výhradně na morfologii…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5C93BE-C924-4506-9CD9-E0063726480F}"/>
              </a:ext>
            </a:extLst>
          </p:cNvPr>
          <p:cNvSpPr>
            <a:spLocks/>
          </p:cNvSpPr>
          <p:nvPr/>
        </p:nvSpPr>
        <p:spPr>
          <a:xfrm>
            <a:off x="2771893" y="2181224"/>
            <a:ext cx="6654910" cy="2729174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txBody>
          <a:bodyPr wrap="square" anchor="ctr">
            <a:noAutofit/>
          </a:bodyPr>
          <a:lstStyle/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FF4DC-DC6B-415F-98D2-741E1F3C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847" y="2319886"/>
            <a:ext cx="1414464" cy="20153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00993-8BCD-4203-A435-C985F081FC46}"/>
              </a:ext>
            </a:extLst>
          </p:cNvPr>
          <p:cNvGrpSpPr/>
          <p:nvPr/>
        </p:nvGrpSpPr>
        <p:grpSpPr>
          <a:xfrm>
            <a:off x="2895490" y="4362455"/>
            <a:ext cx="6338880" cy="400049"/>
            <a:chOff x="1143001" y="3505203"/>
            <a:chExt cx="6338880" cy="4000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7FD03E-D79A-489B-B9D1-4355A05FFCE5}"/>
                </a:ext>
              </a:extLst>
            </p:cNvPr>
            <p:cNvSpPr>
              <a:spLocks/>
            </p:cNvSpPr>
            <p:nvPr/>
          </p:nvSpPr>
          <p:spPr>
            <a:xfrm>
              <a:off x="1143001" y="3505203"/>
              <a:ext cx="1414464" cy="400049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1</a:t>
              </a:r>
              <a:r>
                <a:rPr lang="en-GB" sz="1200" baseline="30000" dirty="0">
                  <a:solidFill>
                    <a:schemeClr val="tx2"/>
                  </a:solidFill>
                </a:rPr>
                <a:t>st</a:t>
              </a:r>
              <a:r>
                <a:rPr lang="en-GB" sz="1200" dirty="0">
                  <a:solidFill>
                    <a:schemeClr val="tx2"/>
                  </a:solidFill>
                </a:rPr>
                <a:t> edition</a:t>
              </a:r>
            </a:p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1979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FBD763-B8EB-4728-B541-065AB37F9022}"/>
                </a:ext>
              </a:extLst>
            </p:cNvPr>
            <p:cNvSpPr>
              <a:spLocks/>
            </p:cNvSpPr>
            <p:nvPr/>
          </p:nvSpPr>
          <p:spPr>
            <a:xfrm>
              <a:off x="2709865" y="3505203"/>
              <a:ext cx="1414464" cy="400049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2</a:t>
              </a:r>
              <a:r>
                <a:rPr lang="en-GB" sz="1200" baseline="30000" dirty="0">
                  <a:solidFill>
                    <a:schemeClr val="tx2"/>
                  </a:solidFill>
                </a:rPr>
                <a:t>nd</a:t>
              </a:r>
              <a:r>
                <a:rPr lang="en-GB" sz="1200" dirty="0">
                  <a:solidFill>
                    <a:schemeClr val="tx2"/>
                  </a:solidFill>
                </a:rPr>
                <a:t> edition</a:t>
              </a:r>
            </a:p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1993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12225C-B8B3-4640-9DE2-3215749D85CF}"/>
                </a:ext>
              </a:extLst>
            </p:cNvPr>
            <p:cNvSpPr>
              <a:spLocks/>
            </p:cNvSpPr>
            <p:nvPr/>
          </p:nvSpPr>
          <p:spPr>
            <a:xfrm>
              <a:off x="4341016" y="3505203"/>
              <a:ext cx="1414464" cy="400049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3</a:t>
              </a:r>
              <a:r>
                <a:rPr lang="en-GB" sz="1200" baseline="30000" dirty="0">
                  <a:solidFill>
                    <a:schemeClr val="tx2"/>
                  </a:solidFill>
                </a:rPr>
                <a:t>rd</a:t>
              </a:r>
              <a:r>
                <a:rPr lang="en-GB" sz="1200" dirty="0">
                  <a:solidFill>
                    <a:schemeClr val="tx2"/>
                  </a:solidFill>
                </a:rPr>
                <a:t> edition</a:t>
              </a:r>
            </a:p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2000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8F0DB0-4FAB-45BA-AE03-69D1BFB293CF}"/>
                </a:ext>
              </a:extLst>
            </p:cNvPr>
            <p:cNvSpPr>
              <a:spLocks/>
            </p:cNvSpPr>
            <p:nvPr/>
          </p:nvSpPr>
          <p:spPr>
            <a:xfrm>
              <a:off x="6067417" y="3505203"/>
              <a:ext cx="1414464" cy="400049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4</a:t>
              </a:r>
              <a:r>
                <a:rPr lang="en-GB" sz="1200" baseline="30000" dirty="0">
                  <a:solidFill>
                    <a:schemeClr val="tx2"/>
                  </a:solidFill>
                </a:rPr>
                <a:t>th</a:t>
              </a:r>
              <a:r>
                <a:rPr lang="en-GB" sz="1200" dirty="0">
                  <a:solidFill>
                    <a:schemeClr val="tx2"/>
                  </a:solidFill>
                </a:rPr>
                <a:t> edition</a:t>
              </a:r>
            </a:p>
            <a:p>
              <a:pPr algn="ctr"/>
              <a:r>
                <a:rPr lang="en-GB" sz="1200" dirty="0">
                  <a:solidFill>
                    <a:schemeClr val="tx2"/>
                  </a:solidFill>
                </a:rPr>
                <a:t>2007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7E1C893-02D7-4D1F-BD11-2D669AA1B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88" y="2319886"/>
            <a:ext cx="1358351" cy="2015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55D061-D994-4A9C-968A-62E531AC3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344" y="2327045"/>
            <a:ext cx="1565344" cy="2008222"/>
          </a:xfrm>
          <a:prstGeom prst="rect">
            <a:avLst/>
          </a:prstGeom>
        </p:spPr>
      </p:pic>
      <p:pic>
        <p:nvPicPr>
          <p:cNvPr id="19" name="Picture 2" descr="http://ecx.images-amazon.com/images/I/51SNRHCJ%2BgL._SX399_BO1,204,203,200_.jpg">
            <a:extLst>
              <a:ext uri="{FF2B5EF4-FFF2-40B4-BE49-F238E27FC236}">
                <a16:creationId xmlns:a16="http://schemas.microsoft.com/office/drawing/2014/main" id="{59C3AB31-281D-4C45-8DD2-94150293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05" y="2327045"/>
            <a:ext cx="1610157" cy="20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3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EBF2A-66AD-4191-BB77-07012B62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WHO: world health organisation.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E7684-3227-4C3C-9738-9632780B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F6EC0F-2682-43C3-AB35-D1AA5F590DDE}"/>
              </a:ext>
            </a:extLst>
          </p:cNvPr>
          <p:cNvSpPr/>
          <p:nvPr/>
        </p:nvSpPr>
        <p:spPr bwMode="auto">
          <a:xfrm>
            <a:off x="2378076" y="836712"/>
            <a:ext cx="7439025" cy="36933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>
              <a:latin typeface="Imago" pitchFamily="2" charset="0"/>
            </a:endParaRPr>
          </a:p>
        </p:txBody>
      </p:sp>
      <p:pic>
        <p:nvPicPr>
          <p:cNvPr id="8" name="Picture 2" descr="http://ecx.images-amazon.com/images/I/51SNRHCJ%2BgL._SX399_BO1,204,203,200_.jpg">
            <a:extLst>
              <a:ext uri="{FF2B5EF4-FFF2-40B4-BE49-F238E27FC236}">
                <a16:creationId xmlns:a16="http://schemas.microsoft.com/office/drawing/2014/main" id="{B5D50A35-F69E-4844-AF4B-0F4D8EDE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88" y="1289226"/>
            <a:ext cx="326862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5DEC1462-DE00-46A3-A346-E55F19C9F7CF}"/>
              </a:ext>
            </a:extLst>
          </p:cNvPr>
          <p:cNvSpPr>
            <a:spLocks/>
          </p:cNvSpPr>
          <p:nvPr/>
        </p:nvSpPr>
        <p:spPr>
          <a:xfrm>
            <a:off x="2135561" y="5445224"/>
            <a:ext cx="7920879" cy="993380"/>
          </a:xfrm>
          <a:prstGeom prst="rect">
            <a:avLst/>
          </a:prstGeom>
          <a:solidFill>
            <a:schemeClr val="tx2"/>
          </a:solidFill>
          <a:ln>
            <a:noFill/>
            <a:prstDash val="dash"/>
          </a:ln>
        </p:spPr>
        <p:txBody>
          <a:bodyPr wrap="square" anchor="ctr">
            <a:no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2016 WHO klasifikace – významně zohledněna biologie tu, molekulární genetika „přebíjí“ morfologii…</a:t>
            </a:r>
          </a:p>
          <a:p>
            <a:pPr algn="ctr"/>
            <a:r>
              <a:rPr lang="cs-CZ" sz="2000" b="1" i="1" dirty="0">
                <a:solidFill>
                  <a:srgbClr val="FF0000"/>
                </a:solidFill>
              </a:rPr>
              <a:t>„Histologie dává pouze </a:t>
            </a:r>
            <a:r>
              <a:rPr lang="cs-CZ" sz="2000" b="1" i="1" dirty="0">
                <a:solidFill>
                  <a:srgbClr val="FF0000"/>
                </a:solidFill>
              </a:rPr>
              <a:t>p</a:t>
            </a:r>
            <a:r>
              <a:rPr lang="cs-CZ" sz="2000" b="1" i="1" dirty="0">
                <a:solidFill>
                  <a:srgbClr val="FF0000"/>
                </a:solidFill>
              </a:rPr>
              <a:t>ředběžnou dg…“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Meduloblastom 2019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ýsledek obrázku pro group 3 and 4 medulloblastom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70" y="1228877"/>
            <a:ext cx="3788229" cy="5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group 3 and 4 medulloblastom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12" y="1643097"/>
            <a:ext cx="5500797" cy="43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3"/>
          <p:cNvSpPr>
            <a:spLocks noChangeArrowheads="1"/>
          </p:cNvSpPr>
          <p:nvPr/>
        </p:nvSpPr>
        <p:spPr bwMode="auto">
          <a:xfrm>
            <a:off x="1852613" y="3000375"/>
            <a:ext cx="1676400" cy="16002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4800" b="1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881188" y="1339850"/>
            <a:ext cx="1416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itchFamily="34" charset="0"/>
                <a:cs typeface="Arial" pitchFamily="34" charset="0"/>
              </a:rPr>
              <a:t>Traditional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itchFamily="34" charset="0"/>
                <a:cs typeface="Arial" pitchFamily="34" charset="0"/>
              </a:rPr>
              <a:t>view</a:t>
            </a:r>
          </a:p>
        </p:txBody>
      </p:sp>
      <p:grpSp>
        <p:nvGrpSpPr>
          <p:cNvPr id="12292" name="Group 12"/>
          <p:cNvGrpSpPr>
            <a:grpSpLocks/>
          </p:cNvGrpSpPr>
          <p:nvPr/>
        </p:nvGrpSpPr>
        <p:grpSpPr bwMode="auto">
          <a:xfrm>
            <a:off x="4191000" y="2895601"/>
            <a:ext cx="1828800" cy="1831975"/>
            <a:chOff x="2352" y="1843"/>
            <a:chExt cx="1152" cy="1154"/>
          </a:xfrm>
        </p:grpSpPr>
        <p:graphicFrame>
          <p:nvGraphicFramePr>
            <p:cNvPr id="12329" name="Object 13"/>
            <p:cNvGraphicFramePr>
              <a:graphicFrameLocks noChangeAspect="1"/>
            </p:cNvGraphicFramePr>
            <p:nvPr/>
          </p:nvGraphicFramePr>
          <p:xfrm>
            <a:off x="2916" y="1843"/>
            <a:ext cx="588" cy="1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" name="CorelDRAW" r:id="rId4" imgW="806760" imgH="1583280" progId="CorelDRAW.Graphic.11">
                    <p:embed/>
                  </p:oleObj>
                </mc:Choice>
                <mc:Fallback>
                  <p:oleObj name="CorelDRAW" r:id="rId4" imgW="806760" imgH="1583280" progId="CorelDRAW.Graphic.11">
                    <p:embed/>
                    <p:pic>
                      <p:nvPicPr>
                        <p:cNvPr id="12329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6" y="1843"/>
                          <a:ext cx="588" cy="1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30" name="Object 14"/>
            <p:cNvGraphicFramePr>
              <a:graphicFrameLocks noChangeAspect="1"/>
            </p:cNvGraphicFramePr>
            <p:nvPr/>
          </p:nvGraphicFramePr>
          <p:xfrm>
            <a:off x="2352" y="1843"/>
            <a:ext cx="589" cy="1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" name="CorelDRAW" r:id="rId6" imgW="806760" imgH="1583280" progId="CorelDRAW.Graphic.11">
                    <p:embed/>
                  </p:oleObj>
                </mc:Choice>
                <mc:Fallback>
                  <p:oleObj name="CorelDRAW" r:id="rId6" imgW="806760" imgH="1583280" progId="CorelDRAW.Graphic.11">
                    <p:embed/>
                    <p:pic>
                      <p:nvPicPr>
                        <p:cNvPr id="1233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843"/>
                          <a:ext cx="589" cy="1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31" name="Rectangle 15"/>
            <p:cNvSpPr>
              <a:spLocks noChangeArrowheads="1"/>
            </p:cNvSpPr>
            <p:nvPr/>
          </p:nvSpPr>
          <p:spPr bwMode="auto">
            <a:xfrm>
              <a:off x="2496" y="2112"/>
              <a:ext cx="35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4800" b="1"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12332" name="Rectangle 16"/>
            <p:cNvSpPr>
              <a:spLocks noChangeArrowheads="1"/>
            </p:cNvSpPr>
            <p:nvPr/>
          </p:nvSpPr>
          <p:spPr bwMode="auto">
            <a:xfrm>
              <a:off x="2976" y="2112"/>
              <a:ext cx="37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48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sp>
        <p:nvSpPr>
          <p:cNvPr id="12293" name="Text Box 17"/>
          <p:cNvSpPr txBox="1">
            <a:spLocks noChangeArrowheads="1"/>
          </p:cNvSpPr>
          <p:nvPr/>
        </p:nvSpPr>
        <p:spPr bwMode="auto">
          <a:xfrm>
            <a:off x="4373563" y="133985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itchFamily="34" charset="0"/>
                <a:cs typeface="Arial" pitchFamily="34" charset="0"/>
              </a:rPr>
              <a:t>Folkman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itchFamily="34" charset="0"/>
                <a:cs typeface="Arial" pitchFamily="34" charset="0"/>
              </a:rPr>
              <a:t>1970s</a:t>
            </a:r>
          </a:p>
        </p:txBody>
      </p:sp>
      <p:grpSp>
        <p:nvGrpSpPr>
          <p:cNvPr id="12294" name="Group 19"/>
          <p:cNvGrpSpPr>
            <a:grpSpLocks/>
          </p:cNvGrpSpPr>
          <p:nvPr/>
        </p:nvGrpSpPr>
        <p:grpSpPr bwMode="auto">
          <a:xfrm>
            <a:off x="6953250" y="2836863"/>
            <a:ext cx="933450" cy="1797050"/>
            <a:chOff x="3696" y="1200"/>
            <a:chExt cx="588" cy="1132"/>
          </a:xfrm>
        </p:grpSpPr>
        <p:graphicFrame>
          <p:nvGraphicFramePr>
            <p:cNvPr id="12327" name="Object 20"/>
            <p:cNvGraphicFramePr>
              <a:graphicFrameLocks noChangeAspect="1"/>
            </p:cNvGraphicFramePr>
            <p:nvPr/>
          </p:nvGraphicFramePr>
          <p:xfrm>
            <a:off x="3696" y="1200"/>
            <a:ext cx="588" cy="1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4" name="CorelDRAW" r:id="rId8" imgW="806400" imgH="1552680" progId="CorelDRAW.Graphic.11">
                    <p:embed/>
                  </p:oleObj>
                </mc:Choice>
                <mc:Fallback>
                  <p:oleObj name="CorelDRAW" r:id="rId8" imgW="806400" imgH="1552680" progId="CorelDRAW.Graphic.11">
                    <p:embed/>
                    <p:pic>
                      <p:nvPicPr>
                        <p:cNvPr id="12327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200"/>
                          <a:ext cx="588" cy="1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28" name="Text Box 21"/>
            <p:cNvSpPr txBox="1">
              <a:spLocks noChangeArrowheads="1"/>
            </p:cNvSpPr>
            <p:nvPr/>
          </p:nvSpPr>
          <p:spPr bwMode="auto">
            <a:xfrm>
              <a:off x="3846" y="1591"/>
              <a:ext cx="2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b="1"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</p:grpSp>
      <p:grpSp>
        <p:nvGrpSpPr>
          <p:cNvPr id="12295" name="Group 22"/>
          <p:cNvGrpSpPr>
            <a:grpSpLocks/>
          </p:cNvGrpSpPr>
          <p:nvPr/>
        </p:nvGrpSpPr>
        <p:grpSpPr bwMode="auto">
          <a:xfrm>
            <a:off x="7943851" y="2760664"/>
            <a:ext cx="881063" cy="935037"/>
            <a:chOff x="4320" y="1152"/>
            <a:chExt cx="555" cy="589"/>
          </a:xfrm>
        </p:grpSpPr>
        <p:graphicFrame>
          <p:nvGraphicFramePr>
            <p:cNvPr id="12325" name="Object 23"/>
            <p:cNvGraphicFramePr>
              <a:graphicFrameLocks noChangeAspect="1"/>
            </p:cNvGraphicFramePr>
            <p:nvPr/>
          </p:nvGraphicFramePr>
          <p:xfrm>
            <a:off x="4320" y="1152"/>
            <a:ext cx="555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" name="CorelDRAW" r:id="rId10" imgW="761400" imgH="807480" progId="CorelDRAW.Graphic.11">
                    <p:embed/>
                  </p:oleObj>
                </mc:Choice>
                <mc:Fallback>
                  <p:oleObj name="CorelDRAW" r:id="rId10" imgW="761400" imgH="807480" progId="CorelDRAW.Graphic.11">
                    <p:embed/>
                    <p:pic>
                      <p:nvPicPr>
                        <p:cNvPr id="12325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1152"/>
                          <a:ext cx="555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26" name="Text Box 24"/>
            <p:cNvSpPr txBox="1">
              <a:spLocks noChangeArrowheads="1"/>
            </p:cNvSpPr>
            <p:nvPr/>
          </p:nvSpPr>
          <p:spPr bwMode="auto">
            <a:xfrm>
              <a:off x="4416" y="1293"/>
              <a:ext cx="2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grpSp>
        <p:nvGrpSpPr>
          <p:cNvPr id="12296" name="Group 25"/>
          <p:cNvGrpSpPr>
            <a:grpSpLocks/>
          </p:cNvGrpSpPr>
          <p:nvPr/>
        </p:nvGrpSpPr>
        <p:grpSpPr bwMode="auto">
          <a:xfrm>
            <a:off x="8132764" y="3457575"/>
            <a:ext cx="935037" cy="814388"/>
            <a:chOff x="4439" y="1591"/>
            <a:chExt cx="589" cy="513"/>
          </a:xfrm>
        </p:grpSpPr>
        <p:graphicFrame>
          <p:nvGraphicFramePr>
            <p:cNvPr id="12323" name="Object 26"/>
            <p:cNvGraphicFramePr>
              <a:graphicFrameLocks noChangeAspect="1"/>
            </p:cNvGraphicFramePr>
            <p:nvPr/>
          </p:nvGraphicFramePr>
          <p:xfrm>
            <a:off x="4439" y="1591"/>
            <a:ext cx="589" cy="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6" name="CorelDRAW" r:id="rId12" imgW="807480" imgH="703440" progId="CorelDRAW.Graphic.11">
                    <p:embed/>
                  </p:oleObj>
                </mc:Choice>
                <mc:Fallback>
                  <p:oleObj name="CorelDRAW" r:id="rId12" imgW="807480" imgH="703440" progId="CorelDRAW.Graphic.11">
                    <p:embed/>
                    <p:pic>
                      <p:nvPicPr>
                        <p:cNvPr id="12323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9" y="1591"/>
                          <a:ext cx="589" cy="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24" name="Text Box 27"/>
            <p:cNvSpPr txBox="1">
              <a:spLocks noChangeArrowheads="1"/>
            </p:cNvSpPr>
            <p:nvPr/>
          </p:nvSpPr>
          <p:spPr bwMode="auto">
            <a:xfrm>
              <a:off x="4700" y="1683"/>
              <a:ext cx="2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b="1"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12297" name="Group 28"/>
          <p:cNvGrpSpPr>
            <a:grpSpLocks/>
          </p:cNvGrpSpPr>
          <p:nvPr/>
        </p:nvGrpSpPr>
        <p:grpSpPr bwMode="auto">
          <a:xfrm>
            <a:off x="7966076" y="3886200"/>
            <a:ext cx="804863" cy="928688"/>
            <a:chOff x="4334" y="1861"/>
            <a:chExt cx="507" cy="585"/>
          </a:xfrm>
        </p:grpSpPr>
        <p:graphicFrame>
          <p:nvGraphicFramePr>
            <p:cNvPr id="12321" name="Object 29"/>
            <p:cNvGraphicFramePr>
              <a:graphicFrameLocks noChangeAspect="1"/>
            </p:cNvGraphicFramePr>
            <p:nvPr/>
          </p:nvGraphicFramePr>
          <p:xfrm>
            <a:off x="4334" y="1861"/>
            <a:ext cx="507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7" name="CorelDRAW" r:id="rId14" imgW="695520" imgH="802080" progId="CorelDRAW.Graphic.11">
                    <p:embed/>
                  </p:oleObj>
                </mc:Choice>
                <mc:Fallback>
                  <p:oleObj name="CorelDRAW" r:id="rId14" imgW="695520" imgH="802080" progId="CorelDRAW.Graphic.11">
                    <p:embed/>
                    <p:pic>
                      <p:nvPicPr>
                        <p:cNvPr id="12321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4" y="1861"/>
                          <a:ext cx="507" cy="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22" name="Text Box 30"/>
            <p:cNvSpPr txBox="1">
              <a:spLocks noChangeArrowheads="1"/>
            </p:cNvSpPr>
            <p:nvPr/>
          </p:nvSpPr>
          <p:spPr bwMode="auto">
            <a:xfrm>
              <a:off x="4436" y="2038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b="1"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</p:grpSp>
      <p:grpSp>
        <p:nvGrpSpPr>
          <p:cNvPr id="12298" name="Group 31"/>
          <p:cNvGrpSpPr>
            <a:grpSpLocks/>
          </p:cNvGrpSpPr>
          <p:nvPr/>
        </p:nvGrpSpPr>
        <p:grpSpPr bwMode="auto">
          <a:xfrm>
            <a:off x="6731000" y="2055814"/>
            <a:ext cx="2427288" cy="2776537"/>
            <a:chOff x="3273" y="1295"/>
            <a:chExt cx="1579" cy="1805"/>
          </a:xfrm>
        </p:grpSpPr>
        <p:sp>
          <p:nvSpPr>
            <p:cNvPr id="12319" name="Rectangle 32"/>
            <p:cNvSpPr>
              <a:spLocks noChangeArrowheads="1"/>
            </p:cNvSpPr>
            <p:nvPr/>
          </p:nvSpPr>
          <p:spPr bwMode="auto">
            <a:xfrm>
              <a:off x="3273" y="1592"/>
              <a:ext cx="1579" cy="1508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CA" altLang="cs-CZ" sz="18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20" name="Text Box 33"/>
            <p:cNvSpPr txBox="1">
              <a:spLocks noChangeArrowheads="1"/>
            </p:cNvSpPr>
            <p:nvPr/>
          </p:nvSpPr>
          <p:spPr bwMode="auto">
            <a:xfrm>
              <a:off x="3369" y="1295"/>
              <a:ext cx="1455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8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“ T u m o r “</a:t>
              </a:r>
            </a:p>
          </p:txBody>
        </p:sp>
      </p:grpSp>
      <p:grpSp>
        <p:nvGrpSpPr>
          <p:cNvPr id="12299" name="Group 34"/>
          <p:cNvGrpSpPr>
            <a:grpSpLocks/>
          </p:cNvGrpSpPr>
          <p:nvPr/>
        </p:nvGrpSpPr>
        <p:grpSpPr bwMode="auto">
          <a:xfrm>
            <a:off x="7512050" y="2708276"/>
            <a:ext cx="3155950" cy="3235326"/>
            <a:chOff x="3772" y="1777"/>
            <a:chExt cx="1988" cy="2038"/>
          </a:xfrm>
        </p:grpSpPr>
        <p:sp>
          <p:nvSpPr>
            <p:cNvPr id="12315" name="Text Box 35"/>
            <p:cNvSpPr txBox="1">
              <a:spLocks noChangeArrowheads="1"/>
            </p:cNvSpPr>
            <p:nvPr/>
          </p:nvSpPr>
          <p:spPr bwMode="auto">
            <a:xfrm>
              <a:off x="4829" y="2207"/>
              <a:ext cx="6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Stromal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cells</a:t>
              </a:r>
            </a:p>
          </p:txBody>
        </p:sp>
        <p:sp>
          <p:nvSpPr>
            <p:cNvPr id="12316" name="Text Box 36"/>
            <p:cNvSpPr txBox="1">
              <a:spLocks noChangeArrowheads="1"/>
            </p:cNvSpPr>
            <p:nvPr/>
          </p:nvSpPr>
          <p:spPr bwMode="auto">
            <a:xfrm>
              <a:off x="4806" y="2780"/>
              <a:ext cx="94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Immune /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Inflammation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system</a:t>
              </a:r>
            </a:p>
          </p:txBody>
        </p:sp>
        <p:sp>
          <p:nvSpPr>
            <p:cNvPr id="12317" name="Text Box 37"/>
            <p:cNvSpPr txBox="1">
              <a:spLocks noChangeArrowheads="1"/>
            </p:cNvSpPr>
            <p:nvPr/>
          </p:nvSpPr>
          <p:spPr bwMode="auto">
            <a:xfrm>
              <a:off x="4844" y="1777"/>
              <a:ext cx="9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>
                  <a:latin typeface="Arial" pitchFamily="34" charset="0"/>
                  <a:cs typeface="Arial" pitchFamily="34" charset="0"/>
                </a:rPr>
                <a:t>Endothelium</a:t>
              </a:r>
            </a:p>
          </p:txBody>
        </p:sp>
        <p:sp>
          <p:nvSpPr>
            <p:cNvPr id="12318" name="Text Box 38"/>
            <p:cNvSpPr txBox="1">
              <a:spLocks noChangeArrowheads="1"/>
            </p:cNvSpPr>
            <p:nvPr/>
          </p:nvSpPr>
          <p:spPr bwMode="auto">
            <a:xfrm>
              <a:off x="3772" y="3408"/>
              <a:ext cx="174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dirty="0">
                  <a:latin typeface="Arial" pitchFamily="34" charset="0"/>
                  <a:cs typeface="Arial" pitchFamily="34" charset="0"/>
                </a:rPr>
                <a:t>Circulating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dirty="0" smtClean="0">
                  <a:latin typeface="Arial" pitchFamily="34" charset="0"/>
                  <a:cs typeface="Arial" pitchFamily="34" charset="0"/>
                </a:rPr>
                <a:t>Progenitors</a:t>
              </a:r>
              <a:r>
                <a:rPr lang="cs-CZ" altLang="cs-CZ" sz="1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altLang="cs-CZ" sz="1800" dirty="0" err="1" smtClean="0">
                  <a:latin typeface="Arial" pitchFamily="34" charset="0"/>
                  <a:cs typeface="Arial" pitchFamily="34" charset="0"/>
                </a:rPr>
                <a:t>exosomes</a:t>
              </a:r>
              <a:r>
                <a:rPr lang="cs-CZ" altLang="cs-CZ" sz="1800" dirty="0" smtClean="0">
                  <a:latin typeface="Arial" pitchFamily="34" charset="0"/>
                  <a:cs typeface="Arial" pitchFamily="34" charset="0"/>
                </a:rPr>
                <a:t>…</a:t>
              </a:r>
              <a:endParaRPr lang="en-US" altLang="cs-CZ" sz="1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300" name="Text Box 39"/>
          <p:cNvSpPr txBox="1">
            <a:spLocks noChangeArrowheads="1"/>
          </p:cNvSpPr>
          <p:nvPr/>
        </p:nvSpPr>
        <p:spPr bwMode="auto">
          <a:xfrm>
            <a:off x="7361238" y="1339851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latin typeface="Arial" pitchFamily="34" charset="0"/>
                <a:cs typeface="Arial" pitchFamily="34" charset="0"/>
              </a:rPr>
              <a:t>Today</a:t>
            </a:r>
          </a:p>
        </p:txBody>
      </p:sp>
      <p:grpSp>
        <p:nvGrpSpPr>
          <p:cNvPr id="12301" name="Group 7"/>
          <p:cNvGrpSpPr>
            <a:grpSpLocks/>
          </p:cNvGrpSpPr>
          <p:nvPr/>
        </p:nvGrpSpPr>
        <p:grpSpPr bwMode="auto">
          <a:xfrm>
            <a:off x="7516813" y="4368801"/>
            <a:ext cx="520700" cy="931863"/>
            <a:chOff x="3775" y="2919"/>
            <a:chExt cx="328" cy="587"/>
          </a:xfrm>
        </p:grpSpPr>
        <p:graphicFrame>
          <p:nvGraphicFramePr>
            <p:cNvPr id="12313" name="Object 8"/>
            <p:cNvGraphicFramePr>
              <a:graphicFrameLocks noChangeAspect="1"/>
            </p:cNvGraphicFramePr>
            <p:nvPr/>
          </p:nvGraphicFramePr>
          <p:xfrm>
            <a:off x="3775" y="2919"/>
            <a:ext cx="328" cy="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8" name="CorelDRAW" r:id="rId16" imgW="449640" imgH="805320" progId="CorelDRAW.Graphic.11">
                    <p:embed/>
                  </p:oleObj>
                </mc:Choice>
                <mc:Fallback>
                  <p:oleObj name="CorelDRAW" r:id="rId16" imgW="449640" imgH="805320" progId="CorelDRAW.Graphic.11">
                    <p:embed/>
                    <p:pic>
                      <p:nvPicPr>
                        <p:cNvPr id="1231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5" y="2919"/>
                          <a:ext cx="328" cy="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14" name="Text Box 9"/>
            <p:cNvSpPr txBox="1">
              <a:spLocks noChangeArrowheads="1"/>
            </p:cNvSpPr>
            <p:nvPr/>
          </p:nvSpPr>
          <p:spPr bwMode="auto">
            <a:xfrm>
              <a:off x="3860" y="3190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</p:grpSp>
      <p:sp>
        <p:nvSpPr>
          <p:cNvPr id="12302" name="Rectangle 2"/>
          <p:cNvSpPr>
            <a:spLocks noChangeArrowheads="1"/>
          </p:cNvSpPr>
          <p:nvPr/>
        </p:nvSpPr>
        <p:spPr bwMode="auto">
          <a:xfrm>
            <a:off x="1205948" y="115888"/>
            <a:ext cx="9001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600" b="1" dirty="0">
              <a:cs typeface="Arial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 err="1" smtClean="0">
                <a:cs typeface="Arial" pitchFamily="34" charset="0"/>
              </a:rPr>
              <a:t>Cancer</a:t>
            </a:r>
            <a:endParaRPr lang="cs-CZ" altLang="cs-CZ" sz="3600" b="1" dirty="0" smtClean="0">
              <a:cs typeface="Arial" pitchFamily="34" charset="0"/>
            </a:endParaRPr>
          </a:p>
          <a:p>
            <a:pPr algn="ctr" eaLnBrk="1" hangingPunct="1"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 smtClean="0">
                <a:latin typeface="Arial" pitchFamily="34" charset="0"/>
                <a:cs typeface="Arial" pitchFamily="34" charset="0"/>
              </a:rPr>
              <a:t>We </a:t>
            </a:r>
            <a:r>
              <a:rPr lang="cs-CZ" altLang="cs-CZ" sz="2000" b="1" dirty="0" err="1" smtClean="0">
                <a:latin typeface="Arial" pitchFamily="34" charset="0"/>
                <a:cs typeface="Arial" pitchFamily="34" charset="0"/>
              </a:rPr>
              <a:t>often</a:t>
            </a:r>
            <a:r>
              <a:rPr lang="cs-CZ" altLang="cs-C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cs-CZ" sz="2000" b="1" dirty="0" smtClean="0">
                <a:latin typeface="Arial" pitchFamily="34" charset="0"/>
                <a:cs typeface="Arial" pitchFamily="34" charset="0"/>
              </a:rPr>
              <a:t>do not know what the right target is.. HD</a:t>
            </a:r>
            <a:r>
              <a:rPr lang="cs-CZ" altLang="cs-CZ" sz="2000" b="1" dirty="0" smtClean="0">
                <a:latin typeface="Arial" pitchFamily="34" charset="0"/>
                <a:cs typeface="Arial" pitchFamily="34" charset="0"/>
              </a:rPr>
              <a:t>?…</a:t>
            </a:r>
            <a:r>
              <a:rPr lang="cs-CZ" alt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303" name="Group 4"/>
          <p:cNvGrpSpPr>
            <a:grpSpLocks/>
          </p:cNvGrpSpPr>
          <p:nvPr/>
        </p:nvGrpSpPr>
        <p:grpSpPr bwMode="auto">
          <a:xfrm>
            <a:off x="1639888" y="5661026"/>
            <a:ext cx="8985250" cy="792163"/>
            <a:chOff x="-73" y="3752"/>
            <a:chExt cx="5660" cy="499"/>
          </a:xfrm>
        </p:grpSpPr>
        <p:sp>
          <p:nvSpPr>
            <p:cNvPr id="35845" name="Text Box 5"/>
            <p:cNvSpPr txBox="1">
              <a:spLocks noChangeArrowheads="1"/>
            </p:cNvSpPr>
            <p:nvPr/>
          </p:nvSpPr>
          <p:spPr bwMode="auto">
            <a:xfrm>
              <a:off x="-2" y="3792"/>
              <a:ext cx="1404" cy="40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charset="0"/>
                </a:rPr>
                <a:t>“ Cell-autonomous</a:t>
              </a:r>
            </a:p>
            <a:p>
              <a:pPr>
                <a:defRPr/>
              </a:pPr>
              <a:r>
                <a:rPr lang="en-US" b="1" dirty="0">
                  <a:latin typeface="Arial" charset="0"/>
                </a:rPr>
                <a:t>Disease ”</a:t>
              </a:r>
            </a:p>
          </p:txBody>
        </p:sp>
        <p:sp>
          <p:nvSpPr>
            <p:cNvPr id="35846" name="Text Box 6"/>
            <p:cNvSpPr txBox="1">
              <a:spLocks noChangeArrowheads="1"/>
            </p:cNvSpPr>
            <p:nvPr/>
          </p:nvSpPr>
          <p:spPr bwMode="auto">
            <a:xfrm>
              <a:off x="3146" y="3888"/>
              <a:ext cx="2372" cy="233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Arial" charset="0"/>
                </a:rPr>
                <a:t>“ Tissue/developmental disease”</a:t>
              </a:r>
            </a:p>
          </p:txBody>
        </p:sp>
      </p:grpSp>
      <p:sp>
        <p:nvSpPr>
          <p:cNvPr id="12304" name="AutoShape 43"/>
          <p:cNvSpPr>
            <a:spLocks noChangeArrowheads="1"/>
          </p:cNvSpPr>
          <p:nvPr/>
        </p:nvSpPr>
        <p:spPr bwMode="auto">
          <a:xfrm>
            <a:off x="4535489" y="5949950"/>
            <a:ext cx="1646237" cy="249238"/>
          </a:xfrm>
          <a:prstGeom prst="rightArrow">
            <a:avLst>
              <a:gd name="adj1" fmla="val 50000"/>
              <a:gd name="adj2" fmla="val 165127"/>
            </a:avLst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Rockwell"/>
              <a:cs typeface="Arial" pitchFamily="34" charset="0"/>
            </a:endParaRPr>
          </a:p>
        </p:txBody>
      </p:sp>
      <p:sp>
        <p:nvSpPr>
          <p:cNvPr id="12305" name="AutoShape 44"/>
          <p:cNvSpPr>
            <a:spLocks noChangeArrowheads="1"/>
          </p:cNvSpPr>
          <p:nvPr/>
        </p:nvSpPr>
        <p:spPr bwMode="auto">
          <a:xfrm>
            <a:off x="4832351" y="3162300"/>
            <a:ext cx="525463" cy="160338"/>
          </a:xfrm>
          <a:prstGeom prst="curvedDownArrow">
            <a:avLst>
              <a:gd name="adj1" fmla="val 65544"/>
              <a:gd name="adj2" fmla="val 131089"/>
              <a:gd name="adj3" fmla="val 33333"/>
            </a:avLst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Rockwell"/>
              <a:cs typeface="Arial" pitchFamily="34" charset="0"/>
            </a:endParaRPr>
          </a:p>
        </p:txBody>
      </p:sp>
      <p:sp>
        <p:nvSpPr>
          <p:cNvPr id="50194" name="Text Box 44"/>
          <p:cNvSpPr txBox="1">
            <a:spLocks noChangeArrowheads="1"/>
          </p:cNvSpPr>
          <p:nvPr/>
        </p:nvSpPr>
        <p:spPr bwMode="auto">
          <a:xfrm>
            <a:off x="1144033" y="6381750"/>
            <a:ext cx="10102830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Cancer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is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 not </a:t>
            </a: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only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an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 organ, </a:t>
            </a: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or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 single cell </a:t>
            </a:r>
            <a:r>
              <a:rPr lang="cs-CZ" altLang="cs-CZ" sz="2000" b="1" dirty="0" err="1">
                <a:solidFill>
                  <a:srgbClr val="FFFF00"/>
                </a:solidFill>
                <a:latin typeface="Times New Roman" pitchFamily="18" charset="0"/>
              </a:rPr>
              <a:t>disease</a:t>
            </a:r>
            <a:r>
              <a:rPr lang="cs-CZ" altLang="cs-CZ" sz="2000" b="1" dirty="0">
                <a:solidFill>
                  <a:srgbClr val="FFFF00"/>
                </a:solidFill>
                <a:latin typeface="Times New Roman" pitchFamily="18" charset="0"/>
              </a:rPr>
              <a:t>, but host </a:t>
            </a:r>
            <a:r>
              <a:rPr lang="cs-CZ" altLang="cs-CZ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disease</a:t>
            </a:r>
            <a:r>
              <a:rPr lang="cs-CZ" altLang="cs-CZ" sz="2000" b="1" dirty="0" smtClean="0">
                <a:solidFill>
                  <a:srgbClr val="FFFF00"/>
                </a:solidFill>
                <a:latin typeface="Times New Roman" pitchFamily="18" charset="0"/>
              </a:rPr>
              <a:t> as </a:t>
            </a:r>
            <a:r>
              <a:rPr lang="cs-CZ" altLang="cs-CZ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well</a:t>
            </a:r>
            <a:r>
              <a:rPr lang="cs-CZ" altLang="cs-CZ" sz="2000" b="1" dirty="0" smtClean="0">
                <a:solidFill>
                  <a:srgbClr val="FFFF00"/>
                </a:solidFill>
                <a:latin typeface="Times New Roman" pitchFamily="18" charset="0"/>
              </a:rPr>
              <a:t>…and </a:t>
            </a:r>
            <a:r>
              <a:rPr lang="cs-CZ" altLang="cs-CZ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dynamic</a:t>
            </a:r>
            <a:r>
              <a:rPr lang="cs-CZ" altLang="cs-CZ" sz="2000" b="1" dirty="0" smtClean="0">
                <a:solidFill>
                  <a:srgbClr val="FFFF00"/>
                </a:solidFill>
                <a:latin typeface="Times New Roman" pitchFamily="18" charset="0"/>
              </a:rPr>
              <a:t>…</a:t>
            </a:r>
            <a:endParaRPr lang="en-US" altLang="cs-CZ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ýsledek obrázku pro The rise of biomarker-driven treatment ROCH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16" y="-33200"/>
            <a:ext cx="8462027" cy="67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 flipH="1">
            <a:off x="1639915" y="5246911"/>
            <a:ext cx="192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Entrectinib</a:t>
            </a:r>
            <a:r>
              <a:rPr lang="cs-CZ" dirty="0"/>
              <a:t> </a:t>
            </a:r>
            <a:r>
              <a:rPr lang="cs-CZ" dirty="0" smtClean="0"/>
              <a:t>2019 </a:t>
            </a:r>
            <a:r>
              <a:rPr lang="cs-CZ" dirty="0" err="1" smtClean="0"/>
              <a:t>larotrectinib</a:t>
            </a:r>
            <a:r>
              <a:rPr lang="cs-CZ" dirty="0" smtClean="0"/>
              <a:t> 2018 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 flipH="1">
            <a:off x="4644394" y="4844143"/>
            <a:ext cx="192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2017 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 rot="19848733" flipH="1">
            <a:off x="1514919" y="2734309"/>
            <a:ext cx="798485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err="1" smtClean="0"/>
              <a:t>Indication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based</a:t>
            </a:r>
            <a:r>
              <a:rPr lang="cs-CZ" sz="2800" b="1" dirty="0" smtClean="0"/>
              <a:t> on </a:t>
            </a:r>
            <a:r>
              <a:rPr lang="cs-CZ" sz="2800" b="1" dirty="0" err="1" smtClean="0"/>
              <a:t>biomarkers</a:t>
            </a:r>
            <a:r>
              <a:rPr lang="cs-CZ" sz="2800" b="1" dirty="0" smtClean="0"/>
              <a:t>… MSI, NTRK </a:t>
            </a:r>
            <a:r>
              <a:rPr lang="cs-CZ" sz="2800" b="1" dirty="0" err="1" smtClean="0"/>
              <a:t>fusion</a:t>
            </a:r>
            <a:r>
              <a:rPr lang="cs-CZ" sz="2800" b="1" dirty="0" smtClean="0"/>
              <a:t>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1740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t="22295" r="24066" b="17564"/>
          <a:stretch>
            <a:fillRect/>
          </a:stretch>
        </p:blipFill>
        <p:spPr bwMode="auto">
          <a:xfrm>
            <a:off x="6192838" y="3144838"/>
            <a:ext cx="447516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t="17284" r="29002" b="29247"/>
          <a:stretch>
            <a:fillRect/>
          </a:stretch>
        </p:blipFill>
        <p:spPr bwMode="auto">
          <a:xfrm>
            <a:off x="1492251" y="2911475"/>
            <a:ext cx="483076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ovéPole 1"/>
          <p:cNvSpPr txBox="1">
            <a:spLocks noChangeArrowheads="1"/>
          </p:cNvSpPr>
          <p:nvPr/>
        </p:nvSpPr>
        <p:spPr bwMode="auto">
          <a:xfrm>
            <a:off x="3014567" y="2112963"/>
            <a:ext cx="130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8/2015</a:t>
            </a:r>
          </a:p>
        </p:txBody>
      </p:sp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7267479" y="2112963"/>
            <a:ext cx="130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1/2016</a:t>
            </a:r>
          </a:p>
        </p:txBody>
      </p:sp>
      <p:sp>
        <p:nvSpPr>
          <p:cNvPr id="92166" name="TextovéPole 2"/>
          <p:cNvSpPr txBox="1">
            <a:spLocks noChangeArrowheads="1"/>
          </p:cNvSpPr>
          <p:nvPr/>
        </p:nvSpPr>
        <p:spPr bwMode="auto">
          <a:xfrm>
            <a:off x="1912938" y="163513"/>
            <a:ext cx="83693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800">
                <a:latin typeface="Tahoma" pitchFamily="34" charset="0"/>
              </a:rPr>
              <a:t>Infantil</a:t>
            </a:r>
            <a:r>
              <a:rPr lang="cs-CZ" altLang="cs-CZ" sz="2800">
                <a:latin typeface="Tahoma" pitchFamily="34" charset="0"/>
              </a:rPr>
              <a:t>ní </a:t>
            </a:r>
            <a:r>
              <a:rPr lang="en-US" altLang="cs-CZ" sz="2800">
                <a:latin typeface="Tahoma" pitchFamily="34" charset="0"/>
              </a:rPr>
              <a:t>myofibromatos</a:t>
            </a:r>
            <a:r>
              <a:rPr lang="cs-CZ" altLang="cs-CZ" sz="2800">
                <a:latin typeface="Tahoma" pitchFamily="34" charset="0"/>
              </a:rPr>
              <a:t>a</a:t>
            </a:r>
            <a:r>
              <a:rPr lang="en-US" altLang="cs-CZ" sz="2800">
                <a:latin typeface="Tahoma" pitchFamily="34" charset="0"/>
              </a:rPr>
              <a:t> </a:t>
            </a:r>
            <a:r>
              <a:rPr lang="cs-CZ" altLang="cs-CZ" sz="2800">
                <a:latin typeface="Tahoma" pitchFamily="34" charset="0"/>
              </a:rPr>
              <a:t>s mnohočetným viscerálním postižením, progrese na 2 liniích s</a:t>
            </a:r>
            <a:r>
              <a:rPr lang="en-US" altLang="cs-CZ" sz="2800">
                <a:latin typeface="Tahoma" pitchFamily="34" charset="0"/>
              </a:rPr>
              <a:t>tandard</a:t>
            </a:r>
            <a:r>
              <a:rPr lang="cs-CZ" altLang="cs-CZ" sz="2800">
                <a:latin typeface="Tahoma" pitchFamily="34" charset="0"/>
              </a:rPr>
              <a:t>ní </a:t>
            </a:r>
            <a:r>
              <a:rPr lang="en-US" altLang="cs-CZ" sz="2800">
                <a:latin typeface="Tahoma" pitchFamily="34" charset="0"/>
              </a:rPr>
              <a:t>CHT</a:t>
            </a:r>
            <a:endParaRPr lang="cs-CZ" altLang="cs-CZ" sz="2800"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800">
              <a:latin typeface="Tahoma" pitchFamily="34" charset="0"/>
            </a:endParaRPr>
          </a:p>
        </p:txBody>
      </p:sp>
      <p:pic>
        <p:nvPicPr>
          <p:cNvPr id="921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20039" r="31393" b="11649"/>
          <a:stretch>
            <a:fillRect/>
          </a:stretch>
        </p:blipFill>
        <p:spPr bwMode="auto">
          <a:xfrm>
            <a:off x="6323014" y="1901826"/>
            <a:ext cx="434498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ovéPole 2"/>
          <p:cNvSpPr txBox="1">
            <a:spLocks noChangeArrowheads="1"/>
          </p:cNvSpPr>
          <p:nvPr/>
        </p:nvSpPr>
        <p:spPr bwMode="auto">
          <a:xfrm>
            <a:off x="1641475" y="454025"/>
            <a:ext cx="8631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ahoma" pitchFamily="34" charset="0"/>
              </a:rPr>
              <a:t> The relative phosphorylation of tyrosine kinases observed in the tumor tissue sample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000">
              <a:latin typeface="Tahoma" pitchFamily="34" charset="0"/>
            </a:endParaRPr>
          </a:p>
        </p:txBody>
      </p:sp>
      <p:pic>
        <p:nvPicPr>
          <p:cNvPr id="9318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4" y="1773239"/>
            <a:ext cx="89233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ovéPole 1"/>
          <p:cNvSpPr txBox="1">
            <a:spLocks noChangeArrowheads="1"/>
          </p:cNvSpPr>
          <p:nvPr/>
        </p:nvSpPr>
        <p:spPr bwMode="auto">
          <a:xfrm>
            <a:off x="2140733" y="5481639"/>
            <a:ext cx="53864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itchFamily="34" charset="0"/>
              </a:rPr>
              <a:t>Germinální mutace PDGFRB – 1F- c.1681C</a:t>
            </a:r>
            <a:r>
              <a:rPr lang="en-US" altLang="cs-CZ" sz="2000">
                <a:latin typeface="Tahoma" pitchFamily="34" charset="0"/>
              </a:rPr>
              <a:t>&gt;</a:t>
            </a:r>
            <a:r>
              <a:rPr lang="cs-CZ" altLang="cs-CZ" sz="2000">
                <a:latin typeface="Tahoma" pitchFamily="34" charset="0"/>
              </a:rPr>
              <a:t>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itchFamily="34" charset="0"/>
              </a:rPr>
              <a:t>Germinální heterozygot NBS mutace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itchFamily="34" charset="0"/>
              </a:rPr>
              <a:t>Stejný genotyp i sestra pacienta…</a:t>
            </a:r>
            <a:endParaRPr lang="en-US" altLang="cs-CZ" sz="20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t="22295" r="24066" b="17564"/>
          <a:stretch>
            <a:fillRect/>
          </a:stretch>
        </p:blipFill>
        <p:spPr bwMode="auto">
          <a:xfrm>
            <a:off x="6192838" y="3144838"/>
            <a:ext cx="447516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t="17284" r="29002" b="29247"/>
          <a:stretch>
            <a:fillRect/>
          </a:stretch>
        </p:blipFill>
        <p:spPr bwMode="auto">
          <a:xfrm>
            <a:off x="1492250" y="3144839"/>
            <a:ext cx="4541838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ovéPole 1"/>
          <p:cNvSpPr txBox="1">
            <a:spLocks noChangeArrowheads="1"/>
          </p:cNvSpPr>
          <p:nvPr/>
        </p:nvSpPr>
        <p:spPr bwMode="auto">
          <a:xfrm>
            <a:off x="3014567" y="2112963"/>
            <a:ext cx="130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8/2015</a:t>
            </a:r>
          </a:p>
        </p:txBody>
      </p:sp>
      <p:sp>
        <p:nvSpPr>
          <p:cNvPr id="94213" name="TextovéPole 4"/>
          <p:cNvSpPr txBox="1">
            <a:spLocks noChangeArrowheads="1"/>
          </p:cNvSpPr>
          <p:nvPr/>
        </p:nvSpPr>
        <p:spPr bwMode="auto">
          <a:xfrm>
            <a:off x="6187991" y="2112963"/>
            <a:ext cx="441659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             1/2016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ahoma" pitchFamily="34" charset="0"/>
              </a:rPr>
              <a:t>Ztráta pigmentu vlasů a obočí..</a:t>
            </a:r>
            <a:endParaRPr lang="cs-CZ" altLang="cs-CZ" sz="2000">
              <a:latin typeface="Tahoma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12938" y="163513"/>
            <a:ext cx="83693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Agresivní </a:t>
            </a:r>
            <a:r>
              <a:rPr lang="cs-CZ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fibromatosy</a:t>
            </a: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Infantile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myofibromatosis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multiple visceral involvement, progression on </a:t>
            </a: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lines </a:t>
            </a:r>
            <a:r>
              <a:rPr lang="cs-CZ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cs-CZ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CHT</a:t>
            </a:r>
            <a:endParaRPr lang="cs-CZ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/>
            </a:pPr>
            <a:r>
              <a:rPr lang="cs-CZ" sz="2800" dirty="0" err="1"/>
              <a:t>Sunitinib</a:t>
            </a:r>
            <a:r>
              <a:rPr lang="cs-CZ" sz="2800" dirty="0"/>
              <a:t> + </a:t>
            </a:r>
            <a:r>
              <a:rPr lang="cs-CZ" sz="2800" dirty="0" err="1"/>
              <a:t>metronomic</a:t>
            </a:r>
            <a:r>
              <a:rPr lang="cs-CZ" sz="2800" dirty="0"/>
              <a:t> VBL </a:t>
            </a:r>
            <a:r>
              <a:rPr lang="cs-CZ" sz="2800" dirty="0" err="1"/>
              <a:t>since</a:t>
            </a:r>
            <a:r>
              <a:rPr lang="cs-CZ" sz="2800" dirty="0"/>
              <a:t> 8/2015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72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20039" r="31393" b="11649"/>
          <a:stretch>
            <a:fillRect/>
          </a:stretch>
        </p:blipFill>
        <p:spPr bwMode="auto">
          <a:xfrm>
            <a:off x="1430337" y="1031875"/>
            <a:ext cx="4619626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8" t="28259" r="35585" b="18011"/>
          <a:stretch>
            <a:fillRect/>
          </a:stretch>
        </p:blipFill>
        <p:spPr bwMode="auto">
          <a:xfrm>
            <a:off x="5905501" y="1022350"/>
            <a:ext cx="4684713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ovéPole 3"/>
          <p:cNvSpPr txBox="1">
            <a:spLocks noChangeArrowheads="1"/>
          </p:cNvSpPr>
          <p:nvPr/>
        </p:nvSpPr>
        <p:spPr bwMode="auto">
          <a:xfrm>
            <a:off x="3335242" y="365125"/>
            <a:ext cx="130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8/2015</a:t>
            </a:r>
          </a:p>
        </p:txBody>
      </p:sp>
      <p:sp>
        <p:nvSpPr>
          <p:cNvPr id="95237" name="TextovéPole 4"/>
          <p:cNvSpPr txBox="1">
            <a:spLocks noChangeArrowheads="1"/>
          </p:cNvSpPr>
          <p:nvPr/>
        </p:nvSpPr>
        <p:spPr bwMode="auto">
          <a:xfrm>
            <a:off x="7588154" y="428625"/>
            <a:ext cx="1300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>
                <a:latin typeface="Tahoma" pitchFamily="34" charset="0"/>
              </a:rPr>
              <a:t>1/2016</a:t>
            </a:r>
          </a:p>
        </p:txBody>
      </p:sp>
      <p:sp>
        <p:nvSpPr>
          <p:cNvPr id="95238" name="TextovéPole 1"/>
          <p:cNvSpPr txBox="1">
            <a:spLocks noChangeArrowheads="1"/>
          </p:cNvSpPr>
          <p:nvPr/>
        </p:nvSpPr>
        <p:spPr bwMode="auto">
          <a:xfrm>
            <a:off x="1860171" y="6427788"/>
            <a:ext cx="8049384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ahoma" pitchFamily="34" charset="0"/>
              </a:rPr>
              <a:t>CAVE - po</a:t>
            </a:r>
            <a:r>
              <a:rPr lang="en-US" altLang="cs-CZ" sz="2000">
                <a:latin typeface="Tahoma" pitchFamily="34" charset="0"/>
              </a:rPr>
              <a:t> 6m sunitinib</a:t>
            </a:r>
            <a:r>
              <a:rPr lang="cs-CZ" altLang="cs-CZ" sz="2000">
                <a:latin typeface="Tahoma" pitchFamily="34" charset="0"/>
              </a:rPr>
              <a:t>u episoda těžké hypoglykemie</a:t>
            </a:r>
            <a:r>
              <a:rPr lang="en-US" altLang="cs-CZ" sz="2000">
                <a:latin typeface="Tahoma" pitchFamily="34" charset="0"/>
              </a:rPr>
              <a:t>…</a:t>
            </a:r>
            <a:r>
              <a:rPr lang="cs-CZ" altLang="cs-CZ" sz="2000">
                <a:latin typeface="Tahoma" pitchFamily="34" charset="0"/>
              </a:rPr>
              <a:t> snížena dávka</a:t>
            </a:r>
            <a:endParaRPr lang="en-US" altLang="cs-CZ" sz="2000">
              <a:latin typeface="Tahoma" pitchFamily="34" charset="0"/>
            </a:endParaRPr>
          </a:p>
        </p:txBody>
      </p:sp>
      <p:pic>
        <p:nvPicPr>
          <p:cNvPr id="95239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44981" r="70319" b="23099"/>
          <a:stretch>
            <a:fillRect/>
          </a:stretch>
        </p:blipFill>
        <p:spPr bwMode="auto">
          <a:xfrm>
            <a:off x="7277101" y="2874964"/>
            <a:ext cx="33131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25555" r="33749" b="14445"/>
          <a:stretch>
            <a:fillRect/>
          </a:stretch>
        </p:blipFill>
        <p:spPr bwMode="auto">
          <a:xfrm>
            <a:off x="1631951" y="1773238"/>
            <a:ext cx="43926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1847851" y="3068638"/>
            <a:ext cx="1800225" cy="12239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6260" name="Obráze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4445" r="32500" b="14445"/>
          <a:stretch>
            <a:fillRect/>
          </a:stretch>
        </p:blipFill>
        <p:spPr bwMode="auto">
          <a:xfrm>
            <a:off x="6383339" y="1773238"/>
            <a:ext cx="42497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ovéPole 4"/>
          <p:cNvSpPr txBox="1">
            <a:spLocks noChangeArrowheads="1"/>
          </p:cNvSpPr>
          <p:nvPr/>
        </p:nvSpPr>
        <p:spPr bwMode="auto">
          <a:xfrm flipH="1">
            <a:off x="3575051" y="574676"/>
            <a:ext cx="604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ahoma" pitchFamily="34" charset="0"/>
              </a:rPr>
              <a:t>6-2016                                       10-2016</a:t>
            </a:r>
          </a:p>
        </p:txBody>
      </p:sp>
    </p:spTree>
    <p:extLst>
      <p:ext uri="{BB962C8B-B14F-4D97-AF65-F5344CB8AC3E}">
        <p14:creationId xmlns:p14="http://schemas.microsoft.com/office/powerpoint/2010/main" val="20326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Disclosures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cs-CZ" dirty="0">
                <a:latin typeface="Arial" panose="020B0604020202020204" pitchFamily="34" charset="0"/>
              </a:rPr>
              <a:t>I have nothing else to declare except: </a:t>
            </a:r>
            <a:endParaRPr lang="cs-CZ" altLang="cs-CZ" dirty="0" smtClean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altLang="cs-CZ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cs-CZ" dirty="0">
                <a:latin typeface="Arial" panose="020B0604020202020204" pitchFamily="34" charset="0"/>
              </a:rPr>
              <a:t>Please do not confuse simple and </a:t>
            </a:r>
            <a:r>
              <a:rPr lang="en-US" altLang="cs-CZ" dirty="0" smtClean="0">
                <a:latin typeface="Arial" panose="020B0604020202020204" pitchFamily="34" charset="0"/>
              </a:rPr>
              <a:t>trivial</a:t>
            </a:r>
            <a:endParaRPr lang="cs-CZ" altLang="cs-CZ" dirty="0" smtClean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cs-CZ" altLang="cs-CZ" dirty="0" smtClean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cs-CZ" dirty="0" smtClean="0">
                <a:latin typeface="Arial" panose="020B0604020202020204" pitchFamily="34" charset="0"/>
              </a:rPr>
              <a:t>&amp; </a:t>
            </a:r>
            <a:r>
              <a:rPr lang="en-US" altLang="cs-CZ" dirty="0">
                <a:latin typeface="Arial" panose="020B0604020202020204" pitchFamily="34" charset="0"/>
              </a:rPr>
              <a:t>I will talk about non-approved drug(s</a:t>
            </a:r>
            <a:r>
              <a:rPr lang="en-US" altLang="cs-CZ" dirty="0" smtClean="0">
                <a:latin typeface="Arial" panose="020B0604020202020204" pitchFamily="34" charset="0"/>
              </a:rPr>
              <a:t>)</a:t>
            </a:r>
            <a:endParaRPr lang="cs-CZ" altLang="cs-CZ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74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25555" r="32500" b="14445"/>
          <a:stretch>
            <a:fillRect/>
          </a:stretch>
        </p:blipFill>
        <p:spPr bwMode="auto">
          <a:xfrm>
            <a:off x="1631950" y="44451"/>
            <a:ext cx="42481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2351088" y="1052513"/>
            <a:ext cx="1223962" cy="14398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728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4" y="115888"/>
            <a:ext cx="529113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9052" b="11018"/>
          <a:stretch>
            <a:fillRect/>
          </a:stretch>
        </p:blipFill>
        <p:spPr bwMode="auto">
          <a:xfrm>
            <a:off x="1568450" y="44450"/>
            <a:ext cx="918845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ovéPole 5"/>
          <p:cNvSpPr txBox="1">
            <a:spLocks noChangeArrowheads="1"/>
          </p:cNvSpPr>
          <p:nvPr/>
        </p:nvSpPr>
        <p:spPr bwMode="auto">
          <a:xfrm flipH="1">
            <a:off x="2325689" y="6308726"/>
            <a:ext cx="24018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ahoma" pitchFamily="34" charset="0"/>
              </a:rPr>
              <a:t>PR po 4m th </a:t>
            </a:r>
          </a:p>
        </p:txBody>
      </p:sp>
    </p:spTree>
    <p:extLst>
      <p:ext uri="{BB962C8B-B14F-4D97-AF65-F5344CB8AC3E}">
        <p14:creationId xmlns:p14="http://schemas.microsoft.com/office/powerpoint/2010/main" val="40376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/>
              <a:t>Germinální</a:t>
            </a:r>
            <a:r>
              <a:rPr lang="cs-CZ" sz="4000" b="1" dirty="0"/>
              <a:t> </a:t>
            </a:r>
            <a:r>
              <a:rPr lang="cs-CZ" sz="4000" b="1" dirty="0" err="1"/>
              <a:t>exom</a:t>
            </a:r>
            <a:endParaRPr lang="cs-CZ" sz="4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JZ1312</a:t>
            </a:r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t="20700" r="27535" b="25767"/>
          <a:stretch/>
        </p:blipFill>
        <p:spPr bwMode="auto">
          <a:xfrm>
            <a:off x="1991544" y="1268760"/>
            <a:ext cx="7488832" cy="515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 t="73857" r="51980" b="11429"/>
          <a:stretch/>
        </p:blipFill>
        <p:spPr bwMode="auto">
          <a:xfrm>
            <a:off x="6744072" y="2420889"/>
            <a:ext cx="3614348" cy="168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0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051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Somatický </a:t>
            </a:r>
            <a:r>
              <a:rPr lang="cs-CZ" sz="4000" b="1" dirty="0" err="1"/>
              <a:t>exom</a:t>
            </a:r>
            <a:r>
              <a:rPr lang="cs-CZ" sz="4000" b="1" dirty="0"/>
              <a:t> - 2015</a:t>
            </a:r>
            <a:endParaRPr lang="cs-CZ" sz="4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JZ1312</a:t>
            </a:r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1" t="21548" r="27613" b="25185"/>
          <a:stretch/>
        </p:blipFill>
        <p:spPr bwMode="auto">
          <a:xfrm>
            <a:off x="1847528" y="1168266"/>
            <a:ext cx="7704856" cy="51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8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Somatický </a:t>
            </a:r>
            <a:r>
              <a:rPr lang="cs-CZ" sz="4000" b="1" dirty="0" err="1"/>
              <a:t>Exom</a:t>
            </a:r>
            <a:r>
              <a:rPr lang="cs-CZ" sz="4000" b="1" dirty="0"/>
              <a:t> - 2018</a:t>
            </a:r>
            <a:endParaRPr lang="cs-CZ" sz="40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JZ1312</a:t>
            </a:r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t="12419" r="28601" b="22571"/>
          <a:stretch/>
        </p:blipFill>
        <p:spPr bwMode="auto">
          <a:xfrm>
            <a:off x="2606896" y="1196753"/>
            <a:ext cx="6185008" cy="529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2930648" y="4998924"/>
            <a:ext cx="547260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713" y="625343"/>
            <a:ext cx="4702024" cy="24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51562"/>
            <a:ext cx="10515600" cy="1325563"/>
          </a:xfrm>
        </p:spPr>
        <p:txBody>
          <a:bodyPr/>
          <a:lstStyle/>
          <a:p>
            <a:r>
              <a:rPr lang="cs-CZ" sz="4000" b="1" dirty="0"/>
              <a:t>Kinázy - 2018</a:t>
            </a:r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JZ1312</a:t>
            </a:r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t="26131" r="11253" b="35153"/>
          <a:stretch/>
        </p:blipFill>
        <p:spPr bwMode="auto">
          <a:xfrm>
            <a:off x="1512200" y="821803"/>
            <a:ext cx="8760264" cy="524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92" y="4364943"/>
            <a:ext cx="4465011" cy="24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ung cancer molecular distribu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93" y="3861048"/>
            <a:ext cx="350674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5270" y="188641"/>
            <a:ext cx="9108504" cy="1325563"/>
          </a:xfrm>
        </p:spPr>
        <p:txBody>
          <a:bodyPr>
            <a:noAutofit/>
          </a:bodyPr>
          <a:lstStyle/>
          <a:p>
            <a:r>
              <a:rPr lang="cs-CZ" sz="3600" dirty="0"/>
              <a:t>Cesta vpřed? Zůstat aktivní… opakované biopsie a analýzy nádorové biologie…</a:t>
            </a:r>
            <a:br>
              <a:rPr lang="cs-CZ" sz="3600" dirty="0"/>
            </a:br>
            <a:r>
              <a:rPr lang="cs-CZ" sz="3600" dirty="0"/>
              <a:t>Rozděl a panuj… jako u plicního ca?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775" y="1556792"/>
            <a:ext cx="5051161" cy="5293588"/>
          </a:xfrm>
        </p:spPr>
        <p:txBody>
          <a:bodyPr>
            <a:normAutofit lnSpcReduction="10000"/>
          </a:bodyPr>
          <a:lstStyle/>
          <a:p>
            <a:endParaRPr lang="cs-CZ" sz="3200" dirty="0"/>
          </a:p>
          <a:p>
            <a:r>
              <a:rPr lang="cs-CZ" sz="3200" dirty="0"/>
              <a:t>Léčba je určena klíčovými molekulárními aberacemi, které dávají tu buňce růstovou výhodu… a tato léčba je nabídnuta pouze pacientům, kteří mají v nádoru cílovou strukturu… bez ohledu na lokalizaci či histologii… takoví pacienti mají naději na léčebnou odpověď…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0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637" y="2852938"/>
            <a:ext cx="1437448" cy="1474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6610" y="1481819"/>
            <a:ext cx="142173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Surgery/biopsy</a:t>
            </a:r>
          </a:p>
          <a:p>
            <a:r>
              <a:rPr lang="en-US" sz="1400" b="1" dirty="0"/>
              <a:t>Peripheral blood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5720" y="1723201"/>
            <a:ext cx="1843774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DNA extraction </a:t>
            </a:r>
          </a:p>
          <a:p>
            <a:r>
              <a:rPr lang="en-US" sz="1400" dirty="0"/>
              <a:t>Tumor tissue (somatic)</a:t>
            </a:r>
          </a:p>
          <a:p>
            <a:r>
              <a:rPr lang="en-US" sz="1400" dirty="0"/>
              <a:t>Leukocytes (germinal)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6049" y="1723137"/>
            <a:ext cx="1312265" cy="738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/>
              <a:t>RNA extraction from tumor / </a:t>
            </a:r>
            <a:r>
              <a:rPr lang="en-US" sz="1400" dirty="0"/>
              <a:t>quality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3" y="2572978"/>
            <a:ext cx="2364237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2 X Whole </a:t>
            </a:r>
            <a:r>
              <a:rPr lang="en-US" sz="1400" b="1" dirty="0" err="1"/>
              <a:t>exome</a:t>
            </a:r>
            <a:r>
              <a:rPr lang="en-US" sz="1400" b="1" dirty="0"/>
              <a:t> sequencing</a:t>
            </a:r>
          </a:p>
          <a:p>
            <a:r>
              <a:rPr lang="en-US" sz="1400" b="1" dirty="0"/>
              <a:t>Germinal DNA / Tumor DNA</a:t>
            </a:r>
          </a:p>
          <a:p>
            <a:r>
              <a:rPr lang="en-US" sz="1400" dirty="0" err="1"/>
              <a:t>Illumina</a:t>
            </a:r>
            <a:r>
              <a:rPr lang="en-US" sz="1400" dirty="0"/>
              <a:t> </a:t>
            </a:r>
            <a:r>
              <a:rPr lang="en-US" sz="1400" dirty="0" err="1"/>
              <a:t>TruSeq</a:t>
            </a:r>
            <a:r>
              <a:rPr lang="en-US" sz="1400" dirty="0"/>
              <a:t> </a:t>
            </a:r>
            <a:r>
              <a:rPr lang="en-US" sz="1400" dirty="0" err="1"/>
              <a:t>Exome</a:t>
            </a:r>
            <a:r>
              <a:rPr lang="en-US" sz="1400" dirty="0"/>
              <a:t> Kit</a:t>
            </a:r>
          </a:p>
          <a:p>
            <a:r>
              <a:rPr lang="en-US" sz="1400" dirty="0" err="1"/>
              <a:t>Ilumina</a:t>
            </a:r>
            <a:r>
              <a:rPr lang="en-US" sz="1400" dirty="0"/>
              <a:t> </a:t>
            </a:r>
            <a:r>
              <a:rPr lang="en-US" sz="1400" dirty="0" err="1"/>
              <a:t>NextSeq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923793" y="3635147"/>
            <a:ext cx="2067554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/>
              <a:t>Bioinformatic</a:t>
            </a:r>
            <a:r>
              <a:rPr lang="en-US" sz="1400" b="1" dirty="0"/>
              <a:t> analysis</a:t>
            </a:r>
          </a:p>
          <a:p>
            <a:r>
              <a:rPr lang="en-US" sz="1400" dirty="0"/>
              <a:t>Identification of somatic </a:t>
            </a:r>
          </a:p>
          <a:p>
            <a:r>
              <a:rPr lang="en-US" sz="1400" dirty="0"/>
              <a:t>mutations in tumor tissue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487249"/>
            <a:ext cx="1033619" cy="1263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648" y="5172808"/>
            <a:ext cx="854599" cy="7382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1102" y="2415700"/>
            <a:ext cx="3205173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/>
              <a:t>Transcriptome</a:t>
            </a:r>
            <a:r>
              <a:rPr lang="en-US" sz="1400" b="1" dirty="0"/>
              <a:t> analysis</a:t>
            </a:r>
          </a:p>
          <a:p>
            <a:r>
              <a:rPr lang="en-US" sz="1400" dirty="0" err="1"/>
              <a:t>Affymetrix</a:t>
            </a:r>
            <a:r>
              <a:rPr lang="en-US" sz="1400" dirty="0"/>
              <a:t> </a:t>
            </a:r>
            <a:r>
              <a:rPr lang="en-US" sz="1400" dirty="0" err="1"/>
              <a:t>GeneChip</a:t>
            </a:r>
            <a:r>
              <a:rPr lang="en-US" sz="1400" dirty="0"/>
              <a:t> ST</a:t>
            </a:r>
            <a:r>
              <a:rPr lang="cs-CZ" sz="1400" dirty="0"/>
              <a:t>/</a:t>
            </a:r>
            <a:r>
              <a:rPr lang="cs-CZ" sz="1400" dirty="0" err="1"/>
              <a:t>RNAseq</a:t>
            </a:r>
            <a:r>
              <a:rPr lang="cs-CZ" sz="1400" dirty="0"/>
              <a:t> - </a:t>
            </a:r>
            <a:r>
              <a:rPr lang="cs-CZ" sz="1400" dirty="0" err="1"/>
              <a:t>fusions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 děláme v rámci programu personalizované dětské onkologie v Brně:</a:t>
            </a:r>
            <a:endParaRPr lang="cs-CZ" sz="1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WORKFLOW OF MOLECULAR CHARACTERIZATION OF INDIVIDUAL TUMOR</a:t>
            </a:r>
            <a:r>
              <a:rPr lang="cs-CZ" sz="1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cs-CZ" sz="1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</a:t>
            </a:r>
            <a:r>
              <a:rPr lang="cs-CZ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</a:t>
            </a:r>
            <a:r>
              <a:rPr lang="cs-CZ" sz="1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within</a:t>
            </a:r>
            <a:r>
              <a:rPr lang="cs-CZ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28days…</a:t>
            </a:r>
            <a:endParaRPr lang="en-US" sz="1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7729" y="1196753"/>
            <a:ext cx="2096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DNA </a:t>
            </a:r>
            <a:r>
              <a:rPr lang="en-US" sz="1400" b="1" dirty="0">
                <a:solidFill>
                  <a:srgbClr val="C00000"/>
                </a:solidFill>
              </a:rPr>
              <a:t>– EXOME</a:t>
            </a:r>
            <a:r>
              <a:rPr lang="cs-CZ" sz="1400" b="1" dirty="0">
                <a:solidFill>
                  <a:srgbClr val="C00000"/>
                </a:solidFill>
              </a:rPr>
              <a:t>, nově WGS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2862" y="1196753"/>
            <a:ext cx="19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RNA - TRANSCRIPTOME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6568" y="3106081"/>
            <a:ext cx="2361800" cy="738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/>
              <a:t>Reference </a:t>
            </a:r>
            <a:r>
              <a:rPr lang="en-US" sz="1400" b="1" dirty="0" err="1"/>
              <a:t>transcriptomes</a:t>
            </a:r>
            <a:endParaRPr lang="en-US" sz="1400" b="1" dirty="0"/>
          </a:p>
          <a:p>
            <a:r>
              <a:rPr lang="en-US" sz="1400" dirty="0"/>
              <a:t>Datasets from databases</a:t>
            </a:r>
          </a:p>
          <a:p>
            <a:r>
              <a:rPr lang="en-US" sz="1400" dirty="0" err="1"/>
              <a:t>ArrayExpress</a:t>
            </a:r>
            <a:r>
              <a:rPr lang="en-US" sz="1400" dirty="0"/>
              <a:t> / Gene Omnibus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2232" y="4004213"/>
            <a:ext cx="2208105" cy="738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1" dirty="0" err="1"/>
              <a:t>Bioinformatic</a:t>
            </a:r>
            <a:r>
              <a:rPr lang="en-US" sz="1400" b="1" dirty="0"/>
              <a:t> analysis</a:t>
            </a:r>
          </a:p>
          <a:p>
            <a:r>
              <a:rPr lang="en-US" sz="1400" dirty="0"/>
              <a:t>Identification of genes</a:t>
            </a:r>
          </a:p>
          <a:p>
            <a:r>
              <a:rPr lang="en-US" sz="1400" dirty="0"/>
              <a:t>deregulated in tumor tissue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5751" y="5154681"/>
            <a:ext cx="3677896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INTEGRATION OF </a:t>
            </a:r>
            <a:r>
              <a:rPr lang="en-US" sz="1400" b="1" dirty="0"/>
              <a:t>DNA/RNA</a:t>
            </a:r>
            <a:r>
              <a:rPr lang="cs-CZ" sz="1400" b="1" dirty="0"/>
              <a:t>, </a:t>
            </a:r>
            <a:r>
              <a:rPr lang="cs-CZ" sz="1400" b="1" dirty="0" err="1"/>
              <a:t>methylation</a:t>
            </a:r>
            <a:r>
              <a:rPr lang="cs-CZ" sz="1400" b="1" dirty="0"/>
              <a:t> + </a:t>
            </a:r>
            <a:r>
              <a:rPr lang="cs-CZ" sz="1400" b="1" dirty="0" err="1"/>
              <a:t>proteomic</a:t>
            </a:r>
            <a:r>
              <a:rPr lang="cs-CZ" sz="1400" b="1" dirty="0"/>
              <a:t> </a:t>
            </a:r>
            <a:r>
              <a:rPr lang="en-US" sz="1400" b="1" dirty="0"/>
              <a:t> INFORMATION</a:t>
            </a:r>
          </a:p>
          <a:p>
            <a:r>
              <a:rPr lang="en-US" sz="1400" b="1" dirty="0"/>
              <a:t>AND IDENTIFICATION OF SUSPECTED TARGETS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REPORT TO BE DISCUSSED AND APPROVED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MOLECULAR ONCOLOGY TUMOR BOARD</a:t>
            </a:r>
          </a:p>
        </p:txBody>
      </p:sp>
      <p:cxnSp>
        <p:nvCxnSpPr>
          <p:cNvPr id="23" name="Straight Arrow Connector 22"/>
          <p:cNvCxnSpPr>
            <a:endCxn id="21" idx="0"/>
          </p:cNvCxnSpPr>
          <p:nvPr/>
        </p:nvCxnSpPr>
        <p:spPr>
          <a:xfrm>
            <a:off x="4588493" y="4327648"/>
            <a:ext cx="1216207" cy="827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2"/>
            <a:endCxn id="21" idx="0"/>
          </p:cNvCxnSpPr>
          <p:nvPr/>
        </p:nvCxnSpPr>
        <p:spPr>
          <a:xfrm flipH="1">
            <a:off x="5804700" y="4742878"/>
            <a:ext cx="2211585" cy="41180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3620" y="4879690"/>
            <a:ext cx="1521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PATHWAYS/GENES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0086" y="4659381"/>
            <a:ext cx="67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GENES</a:t>
            </a:r>
          </a:p>
        </p:txBody>
      </p:sp>
      <p:cxnSp>
        <p:nvCxnSpPr>
          <p:cNvPr id="30" name="Straight Arrow Connector 29"/>
          <p:cNvCxnSpPr>
            <a:stCxn id="4" idx="3"/>
            <a:endCxn id="6" idx="1"/>
          </p:cNvCxnSpPr>
          <p:nvPr/>
        </p:nvCxnSpPr>
        <p:spPr>
          <a:xfrm>
            <a:off x="6958346" y="1743429"/>
            <a:ext cx="17702" cy="3490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14" idx="0"/>
          </p:cNvCxnSpPr>
          <p:nvPr/>
        </p:nvCxnSpPr>
        <p:spPr>
          <a:xfrm flipV="1">
            <a:off x="7632182" y="2415701"/>
            <a:ext cx="221507" cy="4610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531931" y="2927902"/>
            <a:ext cx="8333" cy="10534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1"/>
          </p:cNvCxnSpPr>
          <p:nvPr/>
        </p:nvCxnSpPr>
        <p:spPr>
          <a:xfrm flipH="1" flipV="1">
            <a:off x="6781684" y="3452333"/>
            <a:ext cx="264884" cy="2308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" idx="1"/>
            <a:endCxn id="5" idx="3"/>
          </p:cNvCxnSpPr>
          <p:nvPr/>
        </p:nvCxnSpPr>
        <p:spPr>
          <a:xfrm flipH="1">
            <a:off x="5419494" y="1743429"/>
            <a:ext cx="117116" cy="34910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2"/>
          </p:cNvCxnSpPr>
          <p:nvPr/>
        </p:nvCxnSpPr>
        <p:spPr>
          <a:xfrm flipH="1">
            <a:off x="4160069" y="2461865"/>
            <a:ext cx="337538" cy="11576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7" idx="2"/>
          </p:cNvCxnSpPr>
          <p:nvPr/>
        </p:nvCxnSpPr>
        <p:spPr>
          <a:xfrm flipH="1">
            <a:off x="3623051" y="3527084"/>
            <a:ext cx="342701" cy="10341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/>
        </p:nvSpPr>
        <p:spPr>
          <a:xfrm>
            <a:off x="3647728" y="5752312"/>
            <a:ext cx="4104456" cy="62901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1801810" y="6453336"/>
            <a:ext cx="580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160 dětí z 5 zemí, žádní 2 molekulárně identičtí pacienti…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4247" r="-13763" b="23918"/>
          <a:stretch/>
        </p:blipFill>
        <p:spPr bwMode="auto">
          <a:xfrm>
            <a:off x="1775521" y="751562"/>
            <a:ext cx="10012153" cy="368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01636" y="304801"/>
            <a:ext cx="1168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dg (01/2018)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31906" y="305251"/>
            <a:ext cx="1353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nivo 04/2018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41603" y="30480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08/2018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3989766" y="3158970"/>
            <a:ext cx="594066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6287070" y="3266982"/>
            <a:ext cx="702078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8526270" y="3448710"/>
            <a:ext cx="540060" cy="513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746828" y="4371800"/>
            <a:ext cx="69643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 err="1"/>
              <a:t>diff</a:t>
            </a:r>
            <a:r>
              <a:rPr lang="cs-CZ" sz="1500" dirty="0"/>
              <a:t>. </a:t>
            </a:r>
            <a:r>
              <a:rPr lang="cs-CZ" sz="1500" dirty="0" err="1"/>
              <a:t>midline</a:t>
            </a:r>
            <a:r>
              <a:rPr lang="cs-CZ" sz="1500" dirty="0"/>
              <a:t> </a:t>
            </a:r>
            <a:r>
              <a:rPr lang="cs-CZ" sz="1500" dirty="0" err="1"/>
              <a:t>glioma</a:t>
            </a:r>
            <a:r>
              <a:rPr lang="cs-CZ" sz="1500" dirty="0"/>
              <a:t>/ </a:t>
            </a:r>
            <a:r>
              <a:rPr lang="en-US" sz="1500" dirty="0"/>
              <a:t>H3K27M </a:t>
            </a:r>
            <a:r>
              <a:rPr lang="cs-CZ" sz="1500" dirty="0"/>
              <a:t>+</a:t>
            </a:r>
          </a:p>
          <a:p>
            <a:r>
              <a:rPr lang="cs-CZ" sz="1500" dirty="0"/>
              <a:t>02/2018 </a:t>
            </a:r>
            <a:r>
              <a:rPr lang="cs-CZ" sz="1500" dirty="0" err="1"/>
              <a:t>biopsy</a:t>
            </a:r>
            <a:r>
              <a:rPr lang="cs-CZ" sz="1500" dirty="0"/>
              <a:t> + </a:t>
            </a:r>
            <a:r>
              <a:rPr lang="cs-CZ" sz="1500" dirty="0" err="1"/>
              <a:t>molecular</a:t>
            </a:r>
            <a:r>
              <a:rPr lang="cs-CZ" sz="1500" dirty="0"/>
              <a:t> </a:t>
            </a:r>
            <a:r>
              <a:rPr lang="cs-CZ" sz="1500" dirty="0" err="1"/>
              <a:t>analyses</a:t>
            </a:r>
            <a:endParaRPr lang="cs-CZ" sz="1500" dirty="0"/>
          </a:p>
          <a:p>
            <a:r>
              <a:rPr lang="cs-CZ" sz="1500" dirty="0"/>
              <a:t>02-03/2018 </a:t>
            </a:r>
            <a:r>
              <a:rPr lang="cs-CZ" sz="1500" dirty="0" err="1"/>
              <a:t>local</a:t>
            </a:r>
            <a:r>
              <a:rPr lang="cs-CZ" sz="1500" dirty="0"/>
              <a:t> RT + </a:t>
            </a:r>
            <a:r>
              <a:rPr lang="cs-CZ" sz="1500" dirty="0" err="1"/>
              <a:t>concomitant</a:t>
            </a:r>
            <a:r>
              <a:rPr lang="cs-CZ" sz="1500" dirty="0"/>
              <a:t> </a:t>
            </a:r>
            <a:r>
              <a:rPr lang="cs-CZ" sz="1500" dirty="0" err="1"/>
              <a:t>nimotuzumab</a:t>
            </a:r>
            <a:r>
              <a:rPr lang="cs-CZ" sz="1500" dirty="0"/>
              <a:t>/</a:t>
            </a:r>
            <a:r>
              <a:rPr lang="cs-CZ" sz="1500" dirty="0" err="1"/>
              <a:t>vinorelbin</a:t>
            </a:r>
            <a:r>
              <a:rPr lang="cs-CZ" sz="1500" dirty="0"/>
              <a:t> („Milano“ ) + </a:t>
            </a:r>
            <a:r>
              <a:rPr lang="cs-CZ" sz="1500" dirty="0" err="1"/>
              <a:t>valproic</a:t>
            </a:r>
            <a:r>
              <a:rPr lang="cs-CZ" sz="1500" dirty="0"/>
              <a:t> acid</a:t>
            </a:r>
          </a:p>
          <a:p>
            <a:r>
              <a:rPr lang="cs-CZ" sz="1500" dirty="0"/>
              <a:t>6/2018 + </a:t>
            </a:r>
            <a:r>
              <a:rPr lang="cs-CZ" sz="1500" dirty="0" err="1"/>
              <a:t>nivolumab</a:t>
            </a:r>
            <a:endParaRPr lang="cs-CZ" sz="1500" dirty="0"/>
          </a:p>
          <a:p>
            <a:r>
              <a:rPr lang="cs-CZ" sz="1500" dirty="0"/>
              <a:t>8/2018 – </a:t>
            </a:r>
            <a:r>
              <a:rPr lang="cs-CZ" sz="1500" dirty="0" err="1"/>
              <a:t>complete</a:t>
            </a:r>
            <a:r>
              <a:rPr lang="cs-CZ" sz="1500" dirty="0"/>
              <a:t> </a:t>
            </a:r>
            <a:r>
              <a:rPr lang="cs-CZ" sz="1500" dirty="0" err="1"/>
              <a:t>remission</a:t>
            </a:r>
            <a:r>
              <a:rPr lang="cs-CZ" sz="1500" dirty="0"/>
              <a:t>, FLT PET negative</a:t>
            </a:r>
          </a:p>
          <a:p>
            <a:r>
              <a:rPr lang="cs-CZ" sz="1500" dirty="0"/>
              <a:t>12/2018 – severe </a:t>
            </a:r>
            <a:r>
              <a:rPr lang="cs-CZ" sz="1500" dirty="0" err="1"/>
              <a:t>autoimmune</a:t>
            </a:r>
            <a:r>
              <a:rPr lang="cs-CZ" sz="1500" dirty="0"/>
              <a:t> </a:t>
            </a:r>
            <a:r>
              <a:rPr lang="cs-CZ" sz="1500" dirty="0" err="1"/>
              <a:t>encephalitis</a:t>
            </a:r>
            <a:r>
              <a:rPr lang="cs-CZ" sz="1500" dirty="0"/>
              <a:t>…, nivo </a:t>
            </a:r>
            <a:r>
              <a:rPr lang="cs-CZ" sz="1500" dirty="0" err="1"/>
              <a:t>stopped</a:t>
            </a:r>
            <a:r>
              <a:rPr lang="cs-CZ" sz="1500" dirty="0"/>
              <a:t>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452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31184" r="9862" b="18245"/>
          <a:stretch/>
        </p:blipFill>
        <p:spPr bwMode="auto">
          <a:xfrm>
            <a:off x="1769609" y="1592796"/>
            <a:ext cx="8956290" cy="43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1755" y="998731"/>
            <a:ext cx="409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FLT-PET 04/2018                                                    08/2018</a:t>
            </a:r>
          </a:p>
        </p:txBody>
      </p:sp>
    </p:spTree>
    <p:extLst>
      <p:ext uri="{BB962C8B-B14F-4D97-AF65-F5344CB8AC3E}">
        <p14:creationId xmlns:p14="http://schemas.microsoft.com/office/powerpoint/2010/main" val="18289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5913"/>
          <a:stretch/>
        </p:blipFill>
        <p:spPr>
          <a:xfrm>
            <a:off x="3872123" y="76201"/>
            <a:ext cx="6577734" cy="34474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3581400"/>
            <a:ext cx="6563656" cy="310568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42942" y="890719"/>
            <a:ext cx="76014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b="1" dirty="0"/>
              <a:t>CSF – H3K27M</a:t>
            </a:r>
            <a:endParaRPr lang="en-US" sz="750" b="1" dirty="0"/>
          </a:p>
        </p:txBody>
      </p:sp>
      <p:sp>
        <p:nvSpPr>
          <p:cNvPr id="5" name="TextovéPole 4"/>
          <p:cNvSpPr txBox="1"/>
          <p:nvPr/>
        </p:nvSpPr>
        <p:spPr>
          <a:xfrm flipH="1">
            <a:off x="1891792" y="4485576"/>
            <a:ext cx="2113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Liquid biopsy??</a:t>
            </a:r>
          </a:p>
          <a:p>
            <a:endParaRPr lang="en-US" sz="2400" b="1" dirty="0"/>
          </a:p>
          <a:p>
            <a:r>
              <a:rPr lang="en-US" dirty="0"/>
              <a:t>Immune suppression tapered down </a:t>
            </a:r>
            <a:endParaRPr lang="en-US" sz="24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31651" r="53286" b="29854"/>
          <a:stretch/>
        </p:blipFill>
        <p:spPr bwMode="auto">
          <a:xfrm>
            <a:off x="1631504" y="116632"/>
            <a:ext cx="2384358" cy="292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8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9" y="404813"/>
            <a:ext cx="8421687" cy="950912"/>
          </a:xfrm>
        </p:spPr>
        <p:txBody>
          <a:bodyPr/>
          <a:lstStyle/>
          <a:p>
            <a:pPr eaLnBrk="1" hangingPunct="1"/>
            <a:r>
              <a:rPr lang="en-US" altLang="cs-CZ" sz="5400" b="1">
                <a:latin typeface="Arial" panose="020B0604020202020204" pitchFamily="34" charset="0"/>
              </a:rPr>
              <a:t>Motto: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47851" y="1773239"/>
            <a:ext cx="8569325" cy="66246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cs-CZ" smtClean="0"/>
              <a:t>Doctors pour drugs of which they know little, to cure diseases of which they know less, into patients of whom they know nothing.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cs-CZ" sz="3600"/>
              <a:t>Voltaire</a:t>
            </a:r>
            <a:r>
              <a:rPr lang="cs-CZ" altLang="cs-CZ" sz="3600"/>
              <a:t>, </a:t>
            </a:r>
            <a:r>
              <a:rPr lang="cs-CZ" altLang="cs-CZ" smtClean="0"/>
              <a:t>(1694-1778)</a:t>
            </a:r>
            <a:endParaRPr lang="en-US" altLang="cs-CZ" sz="3600"/>
          </a:p>
        </p:txBody>
      </p:sp>
      <p:pic>
        <p:nvPicPr>
          <p:cNvPr id="5124" name="Picture 2" descr="Voltai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724401"/>
            <a:ext cx="190976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8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41275"/>
            <a:ext cx="10515600" cy="1325563"/>
          </a:xfrm>
        </p:spPr>
        <p:txBody>
          <a:bodyPr/>
          <a:lstStyle/>
          <a:p>
            <a:r>
              <a:rPr lang="cs-CZ" b="1" dirty="0"/>
              <a:t>PO </a:t>
            </a:r>
            <a:r>
              <a:rPr lang="cs-CZ" b="1" dirty="0" err="1"/>
              <a:t>Dpt</a:t>
            </a:r>
            <a:r>
              <a:rPr lang="cs-CZ" b="1" dirty="0"/>
              <a:t> Brno, Czech Republic - MOTB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2200" y="1168400"/>
            <a:ext cx="10586656" cy="5689600"/>
          </a:xfrm>
        </p:spPr>
        <p:txBody>
          <a:bodyPr/>
          <a:lstStyle/>
          <a:p>
            <a:r>
              <a:rPr lang="en-US" dirty="0" smtClean="0"/>
              <a:t>16</a:t>
            </a:r>
            <a:r>
              <a:rPr lang="cs-CZ" dirty="0" smtClean="0"/>
              <a:t>0</a:t>
            </a:r>
            <a:r>
              <a:rPr lang="en-US" dirty="0" smtClean="0"/>
              <a:t> </a:t>
            </a:r>
            <a:r>
              <a:rPr lang="en-US" dirty="0"/>
              <a:t>children and AYA since June 6th, 2016</a:t>
            </a:r>
          </a:p>
          <a:p>
            <a:r>
              <a:rPr lang="en-US" dirty="0"/>
              <a:t>Czech Republic, Austria, </a:t>
            </a:r>
            <a:r>
              <a:rPr lang="en-US" dirty="0" err="1"/>
              <a:t>Slovenina</a:t>
            </a:r>
            <a:r>
              <a:rPr lang="en-US" dirty="0"/>
              <a:t>, Slovakia, Hungary, Poland</a:t>
            </a:r>
          </a:p>
          <a:p>
            <a:r>
              <a:rPr lang="en-US" b="1" dirty="0">
                <a:solidFill>
                  <a:srgbClr val="FF0000"/>
                </a:solidFill>
              </a:rPr>
              <a:t>Cohort of </a:t>
            </a:r>
            <a:r>
              <a:rPr lang="en-US" b="1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children assessed in parallel by our WES +  </a:t>
            </a:r>
            <a:r>
              <a:rPr lang="en-US" b="1" dirty="0" err="1">
                <a:solidFill>
                  <a:srgbClr val="FF0000"/>
                </a:solidFill>
              </a:rPr>
              <a:t>FoundationOne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Heme</a:t>
            </a:r>
            <a:r>
              <a:rPr lang="en-US" b="1" dirty="0">
                <a:solidFill>
                  <a:srgbClr val="FF0000"/>
                </a:solidFill>
              </a:rPr>
              <a:t> panel (Foundation Medicine, Inc., MA, USA) as QC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en-GB" b="1" dirty="0">
                <a:solidFill>
                  <a:srgbClr val="FF0000"/>
                </a:solidFill>
              </a:rPr>
              <a:t>100% match </a:t>
            </a:r>
            <a:r>
              <a:rPr lang="en-GB" dirty="0"/>
              <a:t>in detection of SNVs using both WES and FO </a:t>
            </a:r>
            <a:r>
              <a:rPr lang="en-GB" dirty="0" err="1"/>
              <a:t>Heme</a:t>
            </a:r>
            <a:r>
              <a:rPr lang="en-GB" dirty="0"/>
              <a:t> panel</a:t>
            </a:r>
            <a:endParaRPr lang="en-US" dirty="0"/>
          </a:p>
          <a:p>
            <a:r>
              <a:rPr lang="en-US" dirty="0"/>
              <a:t>WES - Clinically relevant aberrations in 37% samples</a:t>
            </a:r>
          </a:p>
          <a:p>
            <a:r>
              <a:rPr lang="en-US" dirty="0" err="1"/>
              <a:t>RNAseq</a:t>
            </a:r>
            <a:r>
              <a:rPr lang="en-US" dirty="0"/>
              <a:t> fusion analysis – another 11% patients</a:t>
            </a:r>
          </a:p>
          <a:p>
            <a:r>
              <a:rPr lang="en-US" dirty="0" err="1"/>
              <a:t>Tra</a:t>
            </a:r>
            <a:r>
              <a:rPr lang="cs-CZ" dirty="0"/>
              <a:t>n</a:t>
            </a:r>
            <a:r>
              <a:rPr lang="en-US" dirty="0" err="1"/>
              <a:t>scriptomic</a:t>
            </a:r>
            <a:r>
              <a:rPr lang="en-US" dirty="0"/>
              <a:t> + </a:t>
            </a:r>
            <a:r>
              <a:rPr lang="en-US" dirty="0" err="1"/>
              <a:t>phosphoproteomic</a:t>
            </a:r>
            <a:r>
              <a:rPr lang="en-US" dirty="0"/>
              <a:t> results – less strong</a:t>
            </a:r>
            <a:endParaRPr lang="cs-CZ" dirty="0"/>
          </a:p>
          <a:p>
            <a:r>
              <a:rPr lang="cs-CZ" dirty="0" err="1"/>
              <a:t>Together</a:t>
            </a:r>
            <a:r>
              <a:rPr lang="cs-CZ" dirty="0"/>
              <a:t> – 67%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proposed</a:t>
            </a:r>
            <a:r>
              <a:rPr lang="cs-CZ" dirty="0"/>
              <a:t> </a:t>
            </a:r>
            <a:r>
              <a:rPr lang="cs-CZ" dirty="0" err="1" smtClean="0"/>
              <a:t>treatment</a:t>
            </a:r>
            <a:endParaRPr lang="cs-CZ" dirty="0" smtClean="0"/>
          </a:p>
          <a:p>
            <a:r>
              <a:rPr lang="cs-CZ" sz="3200" b="1" dirty="0" smtClean="0">
                <a:solidFill>
                  <a:srgbClr val="FF0000"/>
                </a:solidFill>
              </a:rPr>
              <a:t>No 2 </a:t>
            </a:r>
            <a:r>
              <a:rPr lang="cs-CZ" sz="3200" b="1" dirty="0" err="1" smtClean="0">
                <a:solidFill>
                  <a:srgbClr val="FF0000"/>
                </a:solidFill>
              </a:rPr>
              <a:t>molecularly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identical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  <a:r>
              <a:rPr lang="cs-CZ" sz="3200" b="1" dirty="0" err="1" smtClean="0">
                <a:solidFill>
                  <a:srgbClr val="FF0000"/>
                </a:solidFill>
              </a:rPr>
              <a:t>patients</a:t>
            </a:r>
            <a:r>
              <a:rPr lang="cs-CZ" sz="3200" b="1" dirty="0" smtClean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4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76028E2F-F117-403D-82EE-3E17D4A1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7245" y="6296463"/>
            <a:ext cx="7746569" cy="476871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3483F76-86E0-4BAA-B02A-26D14453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42C25-0F19-45BA-BBC1-9FE9467E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2883"/>
            <a:ext cx="12084051" cy="381000"/>
          </a:xfrm>
        </p:spPr>
        <p:txBody>
          <a:bodyPr>
            <a:normAutofit fontScale="90000"/>
          </a:bodyPr>
          <a:lstStyle/>
          <a:p>
            <a:r>
              <a:rPr lang="cs-CZ" noProof="0" dirty="0" err="1"/>
              <a:t>Personalized</a:t>
            </a:r>
            <a:r>
              <a:rPr lang="cs-CZ" noProof="0" dirty="0"/>
              <a:t> </a:t>
            </a:r>
            <a:r>
              <a:rPr lang="cs-CZ" noProof="0" dirty="0" err="1"/>
              <a:t>oncology</a:t>
            </a:r>
            <a:r>
              <a:rPr lang="cs-CZ" noProof="0" dirty="0"/>
              <a:t>? </a:t>
            </a:r>
            <a:r>
              <a:rPr lang="en-GB" sz="4000" noProof="0" dirty="0"/>
              <a:t>Patient case: </a:t>
            </a:r>
            <a:r>
              <a:rPr lang="cs-CZ" sz="4000" noProof="0" dirty="0" err="1"/>
              <a:t>Bowel</a:t>
            </a:r>
            <a:r>
              <a:rPr lang="cs-CZ" sz="4000" noProof="0" dirty="0"/>
              <a:t> ca + s</a:t>
            </a:r>
            <a:r>
              <a:rPr lang="en-GB" sz="4000" noProof="0" dirty="0" err="1"/>
              <a:t>ec</a:t>
            </a:r>
            <a:r>
              <a:rPr lang="cs-CZ" sz="4000" noProof="0" dirty="0"/>
              <a:t>. GBM…</a:t>
            </a:r>
            <a:endParaRPr lang="en-GB" sz="4000" noProof="0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C4F7277-C46B-46DD-AA5E-147C6757E7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5430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presentation, initial diagnosis and treatment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779B59-3A71-4902-9736-F406AC9313B9}"/>
              </a:ext>
            </a:extLst>
          </p:cNvPr>
          <p:cNvCxnSpPr>
            <a:cxnSpLocks/>
          </p:cNvCxnSpPr>
          <p:nvPr/>
        </p:nvCxnSpPr>
        <p:spPr bwMode="auto">
          <a:xfrm>
            <a:off x="518085" y="1783897"/>
            <a:ext cx="5577916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CF08F80-1B41-4A68-B349-7816DE1C99C3}"/>
              </a:ext>
            </a:extLst>
          </p:cNvPr>
          <p:cNvSpPr/>
          <p:nvPr/>
        </p:nvSpPr>
        <p:spPr bwMode="auto">
          <a:xfrm>
            <a:off x="84030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B87E551-0898-4F51-9FD4-C92F9428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765" y="2159419"/>
            <a:ext cx="4451235" cy="269970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defRPr/>
            </a:pPr>
            <a:r>
              <a:rPr lang="en-GB" sz="1467" b="1" dirty="0">
                <a:solidFill>
                  <a:schemeClr val="accent1"/>
                </a:solidFill>
              </a:rPr>
              <a:t>Diagnosis: </a:t>
            </a:r>
            <a:r>
              <a:rPr lang="cs-CZ" sz="1467" dirty="0"/>
              <a:t>bifocal invasive colon adenoca</a:t>
            </a:r>
            <a:r>
              <a:rPr lang="en-GB" sz="1467" dirty="0" err="1"/>
              <a:t>rcinoma</a:t>
            </a:r>
            <a:r>
              <a:rPr lang="en-GB" sz="1467" dirty="0"/>
              <a:t> (</a:t>
            </a:r>
            <a:r>
              <a:rPr lang="cs-CZ" sz="1467" dirty="0"/>
              <a:t>G2, pT2, pN1a, pM0, IIIA</a:t>
            </a:r>
            <a:r>
              <a:rPr lang="en-GB" sz="1467" dirty="0"/>
              <a:t>)</a:t>
            </a:r>
          </a:p>
          <a:p>
            <a:pPr>
              <a:spcBef>
                <a:spcPts val="800"/>
              </a:spcBef>
              <a:defRPr/>
            </a:pPr>
            <a:r>
              <a:rPr lang="en-GB" sz="1467" b="1" dirty="0">
                <a:solidFill>
                  <a:schemeClr val="accent1"/>
                </a:solidFill>
              </a:rPr>
              <a:t>Mutations:</a:t>
            </a:r>
            <a:r>
              <a:rPr lang="en-GB" sz="1467" dirty="0"/>
              <a:t> </a:t>
            </a:r>
            <a:r>
              <a:rPr lang="cs-CZ" sz="1467" i="1" dirty="0"/>
              <a:t>KRAS</a:t>
            </a:r>
            <a:r>
              <a:rPr lang="cs-CZ" sz="1467" dirty="0"/>
              <a:t> </a:t>
            </a:r>
            <a:endParaRPr lang="en-GB" sz="1467" dirty="0"/>
          </a:p>
          <a:p>
            <a:pPr>
              <a:spcBef>
                <a:spcPts val="800"/>
              </a:spcBef>
              <a:defRPr/>
            </a:pPr>
            <a:r>
              <a:rPr lang="en-GB" sz="1467" b="1" dirty="0">
                <a:solidFill>
                  <a:schemeClr val="accent1"/>
                </a:solidFill>
              </a:rPr>
              <a:t>Treatment:</a:t>
            </a:r>
            <a:r>
              <a:rPr lang="en-GB" sz="1467" dirty="0"/>
              <a:t> h</a:t>
            </a:r>
            <a:r>
              <a:rPr lang="cs-CZ" sz="1467" dirty="0"/>
              <a:t>emicolectomy + FOLFOX</a:t>
            </a:r>
            <a:r>
              <a:rPr lang="de-CH" sz="1467" dirty="0"/>
              <a:t> </a:t>
            </a:r>
            <a:br>
              <a:rPr lang="de-CH" sz="1467" dirty="0"/>
            </a:br>
            <a:r>
              <a:rPr lang="cs-CZ" sz="1467" dirty="0">
                <a:solidFill>
                  <a:srgbClr val="FF0000"/>
                </a:solidFill>
              </a:rPr>
              <a:t>1.</a:t>
            </a:r>
            <a:r>
              <a:rPr lang="en-GB" sz="1467" dirty="0">
                <a:solidFill>
                  <a:srgbClr val="FF0000"/>
                </a:solidFill>
              </a:rPr>
              <a:t> </a:t>
            </a:r>
            <a:r>
              <a:rPr lang="cs-CZ" sz="1467" dirty="0">
                <a:solidFill>
                  <a:srgbClr val="FF0000"/>
                </a:solidFill>
              </a:rPr>
              <a:t>CCR OS 58 months</a:t>
            </a:r>
            <a:endParaRPr lang="de-CH" sz="1467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cs-CZ" sz="1467" dirty="0">
              <a:solidFill>
                <a:srgbClr val="00B050"/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de-CH" i="1" dirty="0">
                <a:latin typeface="+mj-lt"/>
              </a:rPr>
              <a:t>…</a:t>
            </a:r>
            <a:r>
              <a:rPr lang="cs-CZ" i="1" dirty="0">
                <a:latin typeface="+mj-lt"/>
              </a:rPr>
              <a:t>but </a:t>
            </a:r>
            <a:r>
              <a:rPr lang="en-GB" i="1" dirty="0">
                <a:latin typeface="+mj-lt"/>
              </a:rPr>
              <a:t>a </a:t>
            </a:r>
            <a:r>
              <a:rPr lang="cs-CZ" i="1" dirty="0">
                <a:latin typeface="+mj-lt"/>
              </a:rPr>
              <a:t>very strange </a:t>
            </a:r>
            <a:r>
              <a:rPr lang="en-GB" i="1" dirty="0">
                <a:latin typeface="+mj-lt"/>
              </a:rPr>
              <a:t>tumour </a:t>
            </a:r>
            <a:r>
              <a:rPr lang="cs-CZ" i="1" dirty="0">
                <a:latin typeface="+mj-lt"/>
              </a:rPr>
              <a:t>for a child...</a:t>
            </a:r>
            <a:endParaRPr lang="de-CH" i="1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DF461A-3976-4466-8CC5-1FF5175FA0C1}"/>
              </a:ext>
            </a:extLst>
          </p:cNvPr>
          <p:cNvSpPr txBox="1"/>
          <p:nvPr/>
        </p:nvSpPr>
        <p:spPr>
          <a:xfrm>
            <a:off x="422879" y="1392396"/>
            <a:ext cx="7954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Jan 2014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88CCCE-5962-4DE0-9288-0A7D1219444C}"/>
              </a:ext>
            </a:extLst>
          </p:cNvPr>
          <p:cNvGrpSpPr/>
          <p:nvPr/>
        </p:nvGrpSpPr>
        <p:grpSpPr>
          <a:xfrm>
            <a:off x="914400" y="1834755"/>
            <a:ext cx="528320" cy="1449495"/>
            <a:chOff x="666729" y="3241043"/>
            <a:chExt cx="1132598" cy="36111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F6F6CBC-1808-43A8-9B1E-2F9C044F4C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C68EFC3-CBE2-4FB1-8373-EF40A4F80A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8595FE-7BF9-4014-AEE4-D3EF6480DB42}"/>
              </a:ext>
            </a:extLst>
          </p:cNvPr>
          <p:cNvCxnSpPr>
            <a:cxnSpLocks/>
          </p:cNvCxnSpPr>
          <p:nvPr/>
        </p:nvCxnSpPr>
        <p:spPr bwMode="auto">
          <a:xfrm>
            <a:off x="1449140" y="2068435"/>
            <a:ext cx="0" cy="1920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D183A58-8561-4614-88E3-F90D93C4ABA4}"/>
              </a:ext>
            </a:extLst>
          </p:cNvPr>
          <p:cNvSpPr txBox="1">
            <a:spLocks/>
          </p:cNvSpPr>
          <p:nvPr/>
        </p:nvSpPr>
        <p:spPr bwMode="auto">
          <a:xfrm>
            <a:off x="8386021" y="2012680"/>
            <a:ext cx="2021519" cy="28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14313" indent="-2143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1400">
                <a:solidFill>
                  <a:schemeClr val="tx2"/>
                </a:solidFill>
                <a:latin typeface="+mn-lt"/>
                <a:ea typeface="ヒラギノ角ゴ Pro W3" charset="-128"/>
                <a:cs typeface="Arial" panose="020B0604020202020204" pitchFamily="34" charset="0"/>
              </a:defRPr>
            </a:lvl1pPr>
            <a:lvl2pPr marL="572691" indent="-215504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2"/>
                </a:solidFill>
                <a:latin typeface="+mn-lt"/>
                <a:ea typeface="ヒラギノ角ゴ Pro W3" charset="-128"/>
                <a:cs typeface="Arial" panose="020B0604020202020204" pitchFamily="34" charset="0"/>
              </a:defRPr>
            </a:lvl2pPr>
            <a:lvl3pPr marL="931069" indent="-2155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1400">
                <a:solidFill>
                  <a:schemeClr val="tx2"/>
                </a:solidFill>
                <a:latin typeface="+mn-lt"/>
                <a:ea typeface="ヒラギノ角ゴ Pro W3" pitchFamily="-112" charset="-128"/>
                <a:cs typeface="Arial" panose="020B0604020202020204" pitchFamily="34" charset="0"/>
              </a:defRPr>
            </a:lvl3pPr>
            <a:lvl4pPr marL="1289447" indent="-21550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400">
                <a:solidFill>
                  <a:schemeClr val="tx2"/>
                </a:solidFill>
                <a:latin typeface="+mn-lt"/>
                <a:ea typeface="ヒラギノ角ゴ Pro W3" pitchFamily="-112" charset="-128"/>
                <a:cs typeface="Arial" panose="020B0604020202020204" pitchFamily="34" charset="0"/>
              </a:defRPr>
            </a:lvl4pPr>
            <a:lvl5pPr marL="16466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400">
                <a:solidFill>
                  <a:schemeClr val="tx2"/>
                </a:solidFill>
                <a:latin typeface="+mn-lt"/>
                <a:ea typeface="ヒラギノ角ゴ Pro W3" charset="-128"/>
                <a:cs typeface="Arial" panose="020B0604020202020204" pitchFamily="34" charset="0"/>
              </a:defRPr>
            </a:lvl5pPr>
            <a:lvl6pPr marL="19895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3324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6753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0182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>
              <a:spcBef>
                <a:spcPts val="533"/>
              </a:spcBef>
              <a:buClr>
                <a:schemeClr val="accent1"/>
              </a:buClr>
            </a:pPr>
            <a:r>
              <a:rPr lang="en-US" sz="1333" dirty="0"/>
              <a:t>Male, </a:t>
            </a:r>
            <a:r>
              <a:rPr lang="cs-CZ" sz="1333" dirty="0"/>
              <a:t>14</a:t>
            </a:r>
            <a:r>
              <a:rPr lang="de-CH" sz="1333" dirty="0"/>
              <a:t> </a:t>
            </a:r>
            <a:r>
              <a:rPr lang="cs-CZ" sz="1333" dirty="0"/>
              <a:t>y</a:t>
            </a:r>
            <a:r>
              <a:rPr lang="de-CH" sz="1333" dirty="0" err="1"/>
              <a:t>ears</a:t>
            </a:r>
            <a:r>
              <a:rPr lang="de-CH" sz="1333" dirty="0"/>
              <a:t> </a:t>
            </a:r>
            <a:r>
              <a:rPr lang="cs-CZ" sz="1333" dirty="0"/>
              <a:t>old </a:t>
            </a:r>
            <a:endParaRPr lang="de-CH" sz="1333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7059BE-C1B9-4D8E-A893-7236ED61B23F}"/>
              </a:ext>
            </a:extLst>
          </p:cNvPr>
          <p:cNvSpPr/>
          <p:nvPr/>
        </p:nvSpPr>
        <p:spPr bwMode="auto">
          <a:xfrm>
            <a:off x="7622260" y="1520280"/>
            <a:ext cx="2880000" cy="492443"/>
          </a:xfrm>
          <a:prstGeom prst="rect">
            <a:avLst/>
          </a:prstGeom>
          <a:noFill/>
          <a:ln w="31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48FC89-A12C-42BC-9441-3AA04EC5E3A6}"/>
              </a:ext>
            </a:extLst>
          </p:cNvPr>
          <p:cNvGrpSpPr/>
          <p:nvPr/>
        </p:nvGrpSpPr>
        <p:grpSpPr>
          <a:xfrm>
            <a:off x="7685470" y="2018595"/>
            <a:ext cx="564565" cy="565212"/>
            <a:chOff x="512365" y="1296053"/>
            <a:chExt cx="603555" cy="60424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0425888-B463-4F92-B141-EB8549E86048}"/>
                </a:ext>
              </a:extLst>
            </p:cNvPr>
            <p:cNvGrpSpPr/>
            <p:nvPr/>
          </p:nvGrpSpPr>
          <p:grpSpPr>
            <a:xfrm>
              <a:off x="512365" y="1296053"/>
              <a:ext cx="603555" cy="604247"/>
              <a:chOff x="462902" y="2244411"/>
              <a:chExt cx="677787" cy="67856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79F7525-5DFB-431F-AA33-44747F375512}"/>
                  </a:ext>
                </a:extLst>
              </p:cNvPr>
              <p:cNvGrpSpPr/>
              <p:nvPr/>
            </p:nvGrpSpPr>
            <p:grpSpPr>
              <a:xfrm>
                <a:off x="462902" y="2244413"/>
                <a:ext cx="677787" cy="678563"/>
                <a:chOff x="657079" y="1823639"/>
                <a:chExt cx="1429200" cy="1429200"/>
              </a:xfrm>
              <a:noFill/>
            </p:grpSpPr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33C0601E-779D-4E98-9CD9-4349F9826652}"/>
                    </a:ext>
                  </a:extLst>
                </p:cNvPr>
                <p:cNvSpPr/>
                <p:nvPr/>
              </p:nvSpPr>
              <p:spPr bwMode="auto">
                <a:xfrm rot="13263994">
                  <a:off x="657079" y="1823639"/>
                  <a:ext cx="1429200" cy="1429200"/>
                </a:xfrm>
                <a:prstGeom prst="arc">
                  <a:avLst>
                    <a:gd name="adj1" fmla="val 17043067"/>
                    <a:gd name="adj2" fmla="val 5934845"/>
                  </a:avLst>
                </a:prstGeom>
                <a:grpFill/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tx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0" tIns="60960" rIns="0" bIns="60960" numCol="1" rtlCol="0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49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073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6959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614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2637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39131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5680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2217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sz="2133">
                    <a:latin typeface="Imago" pitchFamily="2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4090F50-8C9A-4F01-A6B9-14F948645BB4}"/>
                    </a:ext>
                  </a:extLst>
                </p:cNvPr>
                <p:cNvSpPr/>
                <p:nvPr/>
              </p:nvSpPr>
              <p:spPr bwMode="auto">
                <a:xfrm>
                  <a:off x="737785" y="1905887"/>
                  <a:ext cx="1264701" cy="1264701"/>
                </a:xfrm>
                <a:prstGeom prst="ellipse">
                  <a:avLst/>
                </a:prstGeom>
                <a:grpFill/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tx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0" tIns="60960" rIns="0" bIns="60960" numCol="1" rtlCol="0" anchor="ctr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49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073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6959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6144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2637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39131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5680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2217" algn="l" defTabSz="91307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GB" sz="2133" dirty="0">
                    <a:latin typeface="Imago" pitchFamily="2" charset="0"/>
                  </a:endParaRPr>
                </a:p>
              </p:txBody>
            </p:sp>
          </p:grpSp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F5F6EF8F-05BD-4A5C-B76E-08F166C692A2}"/>
                  </a:ext>
                </a:extLst>
              </p:cNvPr>
              <p:cNvSpPr/>
              <p:nvPr/>
            </p:nvSpPr>
            <p:spPr bwMode="auto">
              <a:xfrm rot="13263994">
                <a:off x="462902" y="2244411"/>
                <a:ext cx="677787" cy="678562"/>
              </a:xfrm>
              <a:prstGeom prst="arc">
                <a:avLst>
                  <a:gd name="adj1" fmla="val 6305626"/>
                  <a:gd name="adj2" fmla="val 16683046"/>
                </a:avLst>
              </a:prstGeom>
              <a:noFill/>
              <a:ln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tx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0" tIns="60960" rIns="0" bIns="6096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494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073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69594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144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2637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39131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5680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2217" algn="l" defTabSz="913073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133">
                  <a:latin typeface="Imago" pitchFamily="2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0CA49FE-2F80-4BB8-BCC9-0C5683A24D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6978" y="1451718"/>
              <a:ext cx="206210" cy="400279"/>
              <a:chOff x="3186516" y="1499063"/>
              <a:chExt cx="1559236" cy="3026669"/>
            </a:xfrm>
          </p:grpSpPr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C43C019F-7952-40A2-A4C6-19FC5A13C4E0}"/>
                  </a:ext>
                </a:extLst>
              </p:cNvPr>
              <p:cNvSpPr/>
              <p:nvPr/>
            </p:nvSpPr>
            <p:spPr bwMode="auto">
              <a:xfrm>
                <a:off x="3439842" y="1499063"/>
                <a:ext cx="1044000" cy="1044000"/>
              </a:xfrm>
              <a:prstGeom prst="arc">
                <a:avLst>
                  <a:gd name="adj1" fmla="val 7184296"/>
                  <a:gd name="adj2" fmla="val 3557285"/>
                </a:avLst>
              </a:prstGeom>
              <a:noFill/>
              <a:ln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tx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400">
                  <a:latin typeface="Imago" pitchFamily="2" charset="0"/>
                </a:endParaRPr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30145179-8913-4DB7-AB75-811350EA2DD6}"/>
                  </a:ext>
                </a:extLst>
              </p:cNvPr>
              <p:cNvSpPr/>
              <p:nvPr/>
            </p:nvSpPr>
            <p:spPr bwMode="auto">
              <a:xfrm>
                <a:off x="3186516" y="2408663"/>
                <a:ext cx="1559236" cy="2117069"/>
              </a:xfrm>
              <a:prstGeom prst="arc">
                <a:avLst>
                  <a:gd name="adj1" fmla="val 17103067"/>
                  <a:gd name="adj2" fmla="val 21515608"/>
                </a:avLst>
              </a:prstGeom>
              <a:noFill/>
              <a:ln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tx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400">
                  <a:latin typeface="Imago" pitchFamily="2" charset="0"/>
                </a:endParaRPr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BAA5697D-C429-49F7-AACD-9F9AC7127943}"/>
                  </a:ext>
                </a:extLst>
              </p:cNvPr>
              <p:cNvSpPr/>
              <p:nvPr/>
            </p:nvSpPr>
            <p:spPr bwMode="auto">
              <a:xfrm flipH="1">
                <a:off x="3186516" y="2408663"/>
                <a:ext cx="1559236" cy="2117069"/>
              </a:xfrm>
              <a:prstGeom prst="arc">
                <a:avLst>
                  <a:gd name="adj1" fmla="val 17114142"/>
                  <a:gd name="adj2" fmla="val 21515608"/>
                </a:avLst>
              </a:prstGeom>
              <a:noFill/>
              <a:ln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tx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400">
                  <a:latin typeface="Imago" pitchFamily="2" charset="0"/>
                </a:endParaRPr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F21B388-CBFF-4BB2-8ED2-3317629FB749}"/>
              </a:ext>
            </a:extLst>
          </p:cNvPr>
          <p:cNvSpPr txBox="1"/>
          <p:nvPr/>
        </p:nvSpPr>
        <p:spPr>
          <a:xfrm>
            <a:off x="7563697" y="1502143"/>
            <a:ext cx="2959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Patient profile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35D091E-B828-4DB1-A4C1-786B39397B18}"/>
              </a:ext>
            </a:extLst>
          </p:cNvPr>
          <p:cNvCxnSpPr>
            <a:cxnSpLocks/>
          </p:cNvCxnSpPr>
          <p:nvPr/>
        </p:nvCxnSpPr>
        <p:spPr bwMode="auto">
          <a:xfrm>
            <a:off x="7688065" y="1868876"/>
            <a:ext cx="2704351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9" name="Picture 22">
            <a:extLst>
              <a:ext uri="{FF2B5EF4-FFF2-40B4-BE49-F238E27FC236}">
                <a16:creationId xmlns:a16="http://schemas.microsoft.com/office/drawing/2014/main" id="{B2DF721A-2D64-4FB7-856E-398CD66B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5"/>
          <a:stretch>
            <a:fillRect/>
          </a:stretch>
        </p:blipFill>
        <p:spPr bwMode="auto">
          <a:xfrm>
            <a:off x="7622260" y="3050231"/>
            <a:ext cx="2880000" cy="306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Arrow: Right 59">
            <a:extLst>
              <a:ext uri="{FF2B5EF4-FFF2-40B4-BE49-F238E27FC236}">
                <a16:creationId xmlns:a16="http://schemas.microsoft.com/office/drawing/2014/main" id="{F6278CD1-98A6-4041-8EAC-DC9A7294BA14}"/>
              </a:ext>
            </a:extLst>
          </p:cNvPr>
          <p:cNvSpPr/>
          <p:nvPr/>
        </p:nvSpPr>
        <p:spPr bwMode="auto">
          <a:xfrm>
            <a:off x="9463120" y="3429691"/>
            <a:ext cx="244304" cy="978218"/>
          </a:xfrm>
          <a:prstGeom prst="right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32" name="Arrow: Right 59">
            <a:extLst>
              <a:ext uri="{FF2B5EF4-FFF2-40B4-BE49-F238E27FC236}">
                <a16:creationId xmlns:a16="http://schemas.microsoft.com/office/drawing/2014/main" id="{F6278CD1-98A6-4041-8EAC-DC9A7294BA14}"/>
              </a:ext>
            </a:extLst>
          </p:cNvPr>
          <p:cNvSpPr/>
          <p:nvPr/>
        </p:nvSpPr>
        <p:spPr bwMode="auto">
          <a:xfrm>
            <a:off x="8796760" y="4719162"/>
            <a:ext cx="244304" cy="978218"/>
          </a:xfrm>
          <a:prstGeom prst="right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8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B92226-5B90-4F05-9216-D2FB1AF472EA}"/>
              </a:ext>
            </a:extLst>
          </p:cNvPr>
          <p:cNvGrpSpPr/>
          <p:nvPr/>
        </p:nvGrpSpPr>
        <p:grpSpPr>
          <a:xfrm>
            <a:off x="6335312" y="2072190"/>
            <a:ext cx="641637" cy="3256775"/>
            <a:chOff x="3694581" y="1570195"/>
            <a:chExt cx="481228" cy="3017675"/>
          </a:xfrm>
        </p:grpSpPr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C199118E-A233-4152-8AF4-FE534D773C5F}"/>
                </a:ext>
              </a:extLst>
            </p:cNvPr>
            <p:cNvSpPr/>
            <p:nvPr/>
          </p:nvSpPr>
          <p:spPr bwMode="auto">
            <a:xfrm rot="10800000" flipH="1">
              <a:off x="3747285" y="1600195"/>
              <a:ext cx="428524" cy="2987675"/>
            </a:xfrm>
            <a:prstGeom prst="homePlate">
              <a:avLst>
                <a:gd name="adj" fmla="val 77699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733" kern="0" dirty="0">
                <a:solidFill>
                  <a:srgbClr val="000000"/>
                </a:solidFill>
                <a:latin typeface="Imago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99A829-A7A8-454F-A28E-3C31B130A486}"/>
                </a:ext>
              </a:extLst>
            </p:cNvPr>
            <p:cNvSpPr/>
            <p:nvPr/>
          </p:nvSpPr>
          <p:spPr bwMode="auto">
            <a:xfrm>
              <a:off x="3694581" y="1570195"/>
              <a:ext cx="144000" cy="45629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3483F76-86E0-4BAA-B02A-26D14453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42C25-0F19-45BA-BBC1-9FE9467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cs-CZ" dirty="0"/>
              <a:t>:</a:t>
            </a:r>
            <a:r>
              <a:rPr lang="en-GB" noProof="0" dirty="0"/>
              <a:t> Secondary glioblastoma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0CA4C-B005-45A6-A10C-536A8B9491C0}"/>
              </a:ext>
            </a:extLst>
          </p:cNvPr>
          <p:cNvSpPr/>
          <p:nvPr/>
        </p:nvSpPr>
        <p:spPr bwMode="auto">
          <a:xfrm>
            <a:off x="7021531" y="1943254"/>
            <a:ext cx="4745859" cy="33186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</a:pPr>
            <a:r>
              <a:rPr lang="cs-CZ" sz="1867" b="1" dirty="0">
                <a:solidFill>
                  <a:schemeClr val="tx2"/>
                </a:solidFill>
              </a:rPr>
              <a:t>Constitutional mismatch repair-deficiency syndrome </a:t>
            </a:r>
            <a:r>
              <a:rPr lang="de-CH" sz="1867" b="1" dirty="0">
                <a:solidFill>
                  <a:schemeClr val="tx2"/>
                </a:solidFill>
              </a:rPr>
              <a:t>(</a:t>
            </a:r>
            <a:r>
              <a:rPr lang="cs-CZ" sz="1867" b="1" dirty="0">
                <a:solidFill>
                  <a:schemeClr val="tx2"/>
                </a:solidFill>
              </a:rPr>
              <a:t>CMMR-D</a:t>
            </a:r>
            <a:r>
              <a:rPr lang="de-CH" sz="1867" b="1" dirty="0">
                <a:solidFill>
                  <a:schemeClr val="tx2"/>
                </a:solidFill>
              </a:rPr>
              <a:t>)</a:t>
            </a:r>
            <a:endParaRPr lang="en-GB" sz="1867" dirty="0">
              <a:solidFill>
                <a:schemeClr val="tx2"/>
              </a:solidFill>
            </a:endParaRPr>
          </a:p>
          <a:p>
            <a:pPr marL="380990" indent="-38099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tx2"/>
                </a:solidFill>
              </a:rPr>
              <a:t>Syndrome</a:t>
            </a:r>
            <a:r>
              <a:rPr lang="cs-CZ" sz="1867" dirty="0">
                <a:solidFill>
                  <a:schemeClr val="tx2"/>
                </a:solidFill>
              </a:rPr>
              <a:t> </a:t>
            </a:r>
            <a:r>
              <a:rPr lang="en-US" sz="1867" dirty="0">
                <a:solidFill>
                  <a:schemeClr val="tx2"/>
                </a:solidFill>
              </a:rPr>
              <a:t>related to changes in </a:t>
            </a:r>
            <a:r>
              <a:rPr lang="en-US" sz="1867" i="1" dirty="0">
                <a:solidFill>
                  <a:schemeClr val="tx2"/>
                </a:solidFill>
              </a:rPr>
              <a:t>MLH1</a:t>
            </a:r>
            <a:r>
              <a:rPr lang="en-US" sz="1867" dirty="0">
                <a:solidFill>
                  <a:schemeClr val="tx2"/>
                </a:solidFill>
              </a:rPr>
              <a:t>, </a:t>
            </a:r>
            <a:r>
              <a:rPr lang="en-US" sz="1867" i="1" dirty="0">
                <a:solidFill>
                  <a:schemeClr val="tx2"/>
                </a:solidFill>
              </a:rPr>
              <a:t>MSH2</a:t>
            </a:r>
            <a:r>
              <a:rPr lang="en-US" sz="1867" dirty="0">
                <a:solidFill>
                  <a:schemeClr val="tx2"/>
                </a:solidFill>
              </a:rPr>
              <a:t>, </a:t>
            </a:r>
            <a:r>
              <a:rPr lang="en-US" sz="1867" i="1" dirty="0">
                <a:solidFill>
                  <a:schemeClr val="tx2"/>
                </a:solidFill>
              </a:rPr>
              <a:t>MSH6</a:t>
            </a:r>
            <a:r>
              <a:rPr lang="en-US" sz="1867" dirty="0">
                <a:solidFill>
                  <a:schemeClr val="tx2"/>
                </a:solidFill>
              </a:rPr>
              <a:t>, </a:t>
            </a:r>
            <a:r>
              <a:rPr lang="en-US" sz="1867" i="1" dirty="0">
                <a:solidFill>
                  <a:schemeClr val="tx2"/>
                </a:solidFill>
              </a:rPr>
              <a:t>PMS2</a:t>
            </a:r>
            <a:r>
              <a:rPr lang="en-US" sz="1867" dirty="0">
                <a:solidFill>
                  <a:schemeClr val="tx2"/>
                </a:solidFill>
              </a:rPr>
              <a:t> </a:t>
            </a:r>
            <a:r>
              <a:rPr lang="cs-CZ" sz="1867" dirty="0" err="1">
                <a:solidFill>
                  <a:schemeClr val="tx2"/>
                </a:solidFill>
              </a:rPr>
              <a:t>or</a:t>
            </a:r>
            <a:r>
              <a:rPr lang="cs-CZ" sz="1867" dirty="0">
                <a:solidFill>
                  <a:schemeClr val="tx2"/>
                </a:solidFill>
              </a:rPr>
              <a:t> </a:t>
            </a:r>
            <a:r>
              <a:rPr lang="en-US" sz="1867" i="1" dirty="0">
                <a:solidFill>
                  <a:schemeClr val="tx2"/>
                </a:solidFill>
              </a:rPr>
              <a:t>EPCAM</a:t>
            </a:r>
            <a:r>
              <a:rPr lang="cs-CZ" sz="1867" dirty="0">
                <a:solidFill>
                  <a:schemeClr val="tx2"/>
                </a:solidFill>
              </a:rPr>
              <a:t> genes </a:t>
            </a:r>
            <a:endParaRPr lang="en-GB" sz="1867" dirty="0">
              <a:solidFill>
                <a:schemeClr val="tx2"/>
              </a:solidFill>
            </a:endParaRPr>
          </a:p>
          <a:p>
            <a:pPr marL="380990" indent="-38099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chemeClr val="tx2"/>
                </a:solidFill>
              </a:rPr>
              <a:t>F</a:t>
            </a:r>
            <a:r>
              <a:rPr lang="cs-CZ" sz="1867" dirty="0">
                <a:solidFill>
                  <a:schemeClr val="tx2"/>
                </a:solidFill>
              </a:rPr>
              <a:t>requent and early occurence of colon cancer, h</a:t>
            </a:r>
            <a:r>
              <a:rPr lang="en-GB" sz="1867" dirty="0">
                <a:solidFill>
                  <a:schemeClr val="tx2"/>
                </a:solidFill>
              </a:rPr>
              <a:t>a</a:t>
            </a:r>
            <a:r>
              <a:rPr lang="cs-CZ" sz="1867" dirty="0">
                <a:solidFill>
                  <a:schemeClr val="tx2"/>
                </a:solidFill>
              </a:rPr>
              <a:t>ematological malignancies and brain tumors (malignant gliomas, </a:t>
            </a:r>
            <a:r>
              <a:rPr lang="en-GB" sz="1867" dirty="0">
                <a:solidFill>
                  <a:srgbClr val="FF0000"/>
                </a:solidFill>
              </a:rPr>
              <a:t>high grade glioma</a:t>
            </a:r>
            <a:r>
              <a:rPr lang="cs-CZ" sz="1867" dirty="0">
                <a:solidFill>
                  <a:schemeClr val="tx2"/>
                </a:solidFill>
              </a:rPr>
              <a:t>)</a:t>
            </a:r>
            <a:endParaRPr lang="en-GB" sz="1867" dirty="0">
              <a:solidFill>
                <a:schemeClr val="tx2"/>
              </a:solidFill>
            </a:endParaRPr>
          </a:p>
          <a:p>
            <a:pPr marL="380990" indent="-38099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schemeClr val="tx2"/>
                </a:solidFill>
              </a:rPr>
              <a:t>T</a:t>
            </a:r>
            <a:r>
              <a:rPr lang="cs-CZ" sz="1867" dirty="0">
                <a:solidFill>
                  <a:schemeClr val="tx2"/>
                </a:solidFill>
              </a:rPr>
              <a:t>ypically </a:t>
            </a:r>
            <a:r>
              <a:rPr lang="de-CH" sz="1867" dirty="0">
                <a:solidFill>
                  <a:schemeClr val="tx2"/>
                </a:solidFill>
              </a:rPr>
              <a:t>TMB-</a:t>
            </a:r>
            <a:r>
              <a:rPr lang="cs-CZ" sz="1867" dirty="0">
                <a:solidFill>
                  <a:schemeClr val="tx2"/>
                </a:solidFill>
              </a:rPr>
              <a:t>high</a:t>
            </a:r>
          </a:p>
          <a:p>
            <a:pPr>
              <a:buClr>
                <a:schemeClr val="accent1"/>
              </a:buClr>
            </a:pPr>
            <a:endParaRPr lang="en-US" sz="1467" kern="0" dirty="0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16B801-84A1-411E-8911-45CDA30B70F9}"/>
              </a:ext>
            </a:extLst>
          </p:cNvPr>
          <p:cNvSpPr txBox="1"/>
          <p:nvPr/>
        </p:nvSpPr>
        <p:spPr>
          <a:xfrm>
            <a:off x="519207" y="1943253"/>
            <a:ext cx="5765920" cy="954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spAutoFit/>
          </a:bodyPr>
          <a:lstStyle/>
          <a:p>
            <a:pPr defTabSz="1219170">
              <a:buClr>
                <a:schemeClr val="accent1"/>
              </a:buClr>
              <a:defRPr/>
            </a:pPr>
            <a:r>
              <a:rPr lang="cs-CZ" sz="1867" kern="0" dirty="0">
                <a:solidFill>
                  <a:schemeClr val="tx2"/>
                </a:solidFill>
              </a:rPr>
              <a:t>Germinal exome</a:t>
            </a:r>
            <a:r>
              <a:rPr lang="de-CH" sz="1867" kern="0" dirty="0">
                <a:solidFill>
                  <a:schemeClr val="tx2"/>
                </a:solidFill>
              </a:rPr>
              <a:t> sequencing identified biallelic CMMR-D: </a:t>
            </a:r>
            <a:endParaRPr lang="cs-CZ" sz="1867" kern="0" dirty="0">
              <a:solidFill>
                <a:schemeClr val="tx2"/>
              </a:solidFill>
            </a:endParaRPr>
          </a:p>
          <a:p>
            <a:pPr marL="380990" indent="-380990" defTabSz="121917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cs-CZ" sz="1867" kern="0" dirty="0">
                <a:solidFill>
                  <a:schemeClr val="tx2"/>
                </a:solidFill>
              </a:rPr>
              <a:t>Both parents</a:t>
            </a:r>
            <a:r>
              <a:rPr lang="de-CH" sz="1867" kern="0" dirty="0">
                <a:solidFill>
                  <a:schemeClr val="tx2"/>
                </a:solidFill>
              </a:rPr>
              <a:t>: </a:t>
            </a:r>
            <a:r>
              <a:rPr lang="cs-CZ" sz="1867" kern="0" dirty="0">
                <a:solidFill>
                  <a:schemeClr val="tx2"/>
                </a:solidFill>
              </a:rPr>
              <a:t>healthy carriers</a:t>
            </a:r>
          </a:p>
          <a:p>
            <a:pPr marL="380990" indent="-380990" defTabSz="121917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cs-CZ" sz="1867" kern="0" dirty="0">
                <a:solidFill>
                  <a:schemeClr val="tx2"/>
                </a:solidFill>
              </a:rPr>
              <a:t>Both sons</a:t>
            </a:r>
            <a:r>
              <a:rPr lang="de-CH" sz="1867" kern="0" dirty="0">
                <a:solidFill>
                  <a:schemeClr val="tx2"/>
                </a:solidFill>
              </a:rPr>
              <a:t>: </a:t>
            </a:r>
            <a:r>
              <a:rPr lang="cs-CZ" sz="1867" kern="0" dirty="0">
                <a:solidFill>
                  <a:schemeClr val="tx2"/>
                </a:solidFill>
              </a:rPr>
              <a:t>composed heterozygotes</a:t>
            </a:r>
            <a:endParaRPr lang="en-GB" sz="1867" kern="0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3F8DA-108E-49A6-8E36-043D88878AAE}"/>
              </a:ext>
            </a:extLst>
          </p:cNvPr>
          <p:cNvGrpSpPr/>
          <p:nvPr/>
        </p:nvGrpSpPr>
        <p:grpSpPr>
          <a:xfrm>
            <a:off x="3935091" y="3617053"/>
            <a:ext cx="2350036" cy="1534392"/>
            <a:chOff x="2951318" y="3049833"/>
            <a:chExt cx="1762527" cy="115079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A95B7E-55C5-4949-B911-390E7C708641}"/>
                </a:ext>
              </a:extLst>
            </p:cNvPr>
            <p:cNvSpPr/>
            <p:nvPr/>
          </p:nvSpPr>
          <p:spPr bwMode="auto">
            <a:xfrm>
              <a:off x="2951318" y="3050407"/>
              <a:ext cx="454122" cy="369332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B03BD7-6635-43FD-8C72-65242F55DA2A}"/>
                </a:ext>
              </a:extLst>
            </p:cNvPr>
            <p:cNvSpPr/>
            <p:nvPr/>
          </p:nvSpPr>
          <p:spPr bwMode="auto">
            <a:xfrm>
              <a:off x="2952222" y="3830374"/>
              <a:ext cx="454122" cy="36933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451D4E-97CF-4362-9745-13998140E8D5}"/>
                </a:ext>
              </a:extLst>
            </p:cNvPr>
            <p:cNvSpPr/>
            <p:nvPr/>
          </p:nvSpPr>
          <p:spPr bwMode="auto">
            <a:xfrm>
              <a:off x="4259723" y="3831295"/>
              <a:ext cx="454122" cy="36933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A3BD86DE-D9E2-478A-A82B-8346B55FBE46}"/>
                </a:ext>
              </a:extLst>
            </p:cNvPr>
            <p:cNvSpPr/>
            <p:nvPr/>
          </p:nvSpPr>
          <p:spPr bwMode="auto">
            <a:xfrm flipH="1">
              <a:off x="2952222" y="3054840"/>
              <a:ext cx="454122" cy="475881"/>
            </a:xfrm>
            <a:prstGeom prst="rtTriangl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79AE14-2CA0-4F24-B532-551744475FBB}"/>
                </a:ext>
              </a:extLst>
            </p:cNvPr>
            <p:cNvGrpSpPr/>
            <p:nvPr/>
          </p:nvGrpSpPr>
          <p:grpSpPr>
            <a:xfrm>
              <a:off x="4212321" y="3049833"/>
              <a:ext cx="501524" cy="520490"/>
              <a:chOff x="2873832" y="2737126"/>
              <a:chExt cx="760084" cy="71152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EC8406F-F2C1-44D7-896E-653813924DA2}"/>
                  </a:ext>
                </a:extLst>
              </p:cNvPr>
              <p:cNvSpPr/>
              <p:nvPr/>
            </p:nvSpPr>
            <p:spPr bwMode="auto">
              <a:xfrm>
                <a:off x="2945674" y="2738684"/>
                <a:ext cx="688242" cy="70996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400">
                  <a:latin typeface="Imago" pitchFamily="2" charset="0"/>
                </a:endParaRPr>
              </a:p>
            </p:txBody>
          </p:sp>
          <p:sp>
            <p:nvSpPr>
              <p:cNvPr id="45" name="Partial Circle 44">
                <a:extLst>
                  <a:ext uri="{FF2B5EF4-FFF2-40B4-BE49-F238E27FC236}">
                    <a16:creationId xmlns:a16="http://schemas.microsoft.com/office/drawing/2014/main" id="{1CFCE679-9804-4CA1-819D-ECA7D1E33EE7}"/>
                  </a:ext>
                </a:extLst>
              </p:cNvPr>
              <p:cNvSpPr/>
              <p:nvPr/>
            </p:nvSpPr>
            <p:spPr bwMode="auto">
              <a:xfrm flipH="1">
                <a:off x="2873832" y="2737126"/>
                <a:ext cx="760084" cy="709966"/>
              </a:xfrm>
              <a:prstGeom prst="pie">
                <a:avLst>
                  <a:gd name="adj1" fmla="val 5465626"/>
                  <a:gd name="adj2" fmla="val 16200000"/>
                </a:avLst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21917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GB" sz="2400" dirty="0">
                  <a:latin typeface="Imago" pitchFamily="2" charset="0"/>
                </a:endParaRP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745E3D-F12E-4019-9621-5148CC61E8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5440" y="3288348"/>
              <a:ext cx="854284" cy="569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EC2B7521-942C-4504-B675-5E2C6C0D4903}"/>
                </a:ext>
              </a:extLst>
            </p:cNvPr>
            <p:cNvCxnSpPr>
              <a:cxnSpLocks/>
              <a:stCxn id="37" idx="0"/>
            </p:cNvCxnSpPr>
            <p:nvPr/>
          </p:nvCxnSpPr>
          <p:spPr bwMode="auto">
            <a:xfrm rot="16200000" flipV="1">
              <a:off x="4020531" y="3365042"/>
              <a:ext cx="182313" cy="750194"/>
            </a:xfrm>
            <a:prstGeom prst="bentConnector2">
              <a:avLst/>
            </a:prstGeom>
            <a:ln w="127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5891C772-2068-493B-8C59-EB31400FB689}"/>
                </a:ext>
              </a:extLst>
            </p:cNvPr>
            <p:cNvCxnSpPr>
              <a:cxnSpLocks/>
              <a:stCxn id="36" idx="0"/>
            </p:cNvCxnSpPr>
            <p:nvPr/>
          </p:nvCxnSpPr>
          <p:spPr bwMode="auto">
            <a:xfrm rot="5400000" flipH="1" flipV="1">
              <a:off x="3415238" y="3413029"/>
              <a:ext cx="181390" cy="653301"/>
            </a:xfrm>
            <a:prstGeom prst="bentConnector2">
              <a:avLst/>
            </a:prstGeom>
            <a:ln w="127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63B72A-026B-461A-B0E8-4BB835B81313}"/>
                </a:ext>
              </a:extLst>
            </p:cNvPr>
            <p:cNvCxnSpPr/>
            <p:nvPr/>
          </p:nvCxnSpPr>
          <p:spPr bwMode="auto">
            <a:xfrm>
              <a:off x="3832582" y="3301155"/>
              <a:ext cx="0" cy="34782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Tabulka 14">
            <a:extLst>
              <a:ext uri="{FF2B5EF4-FFF2-40B4-BE49-F238E27FC236}">
                <a16:creationId xmlns:a16="http://schemas.microsoft.com/office/drawing/2014/main" id="{60F61DBD-6E30-44B1-B10D-DF2F053AB8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7053" y="3456022"/>
          <a:ext cx="2961703" cy="203897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17940">
                  <a:extLst>
                    <a:ext uri="{9D8B030D-6E8A-4147-A177-3AD203B41FA5}">
                      <a16:colId xmlns:a16="http://schemas.microsoft.com/office/drawing/2014/main" val="1426184388"/>
                    </a:ext>
                  </a:extLst>
                </a:gridCol>
                <a:gridCol w="2143763">
                  <a:extLst>
                    <a:ext uri="{9D8B030D-6E8A-4147-A177-3AD203B41FA5}">
                      <a16:colId xmlns:a16="http://schemas.microsoft.com/office/drawing/2014/main" val="1229869648"/>
                    </a:ext>
                  </a:extLst>
                </a:gridCol>
              </a:tblGrid>
              <a:tr h="2682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Variant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85589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1" i="1" kern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PMS2</a:t>
                      </a: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c.2521delT/p.W841fs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c.2T&gt;A/p.M1K</a:t>
                      </a:r>
                    </a:p>
                  </a:txBody>
                  <a:tcPr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8658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MET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</a:rPr>
                        <a:t>c.2975C&gt;T/p.T992I</a:t>
                      </a:r>
                      <a:endParaRPr lang="cs-CZ" sz="1500" b="0" i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20116"/>
                  </a:ext>
                </a:extLst>
              </a:tr>
              <a:tr h="4976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NTRK1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</a:rPr>
                        <a:t>c.1792C&gt;T/p.H598Y</a:t>
                      </a:r>
                      <a:endParaRPr lang="cs-CZ" sz="1500" b="0" i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</a:rPr>
                        <a:t>c.1820G&gt;T/p.G607V</a:t>
                      </a:r>
                      <a:endParaRPr lang="cs-CZ" sz="1500" b="0" i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02461"/>
                  </a:ext>
                </a:extLst>
              </a:tr>
              <a:tr h="40438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MYC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0" i="0" kern="1000" dirty="0">
                          <a:solidFill>
                            <a:schemeClr val="tx2"/>
                          </a:solidFill>
                          <a:effectLst/>
                        </a:rPr>
                        <a:t>c.1213G&gt;T/p.A405S</a:t>
                      </a:r>
                      <a:endParaRPr lang="cs-CZ" sz="1500" b="0" i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36805"/>
                  </a:ext>
                </a:extLst>
              </a:tr>
            </a:tbl>
          </a:graphicData>
        </a:graphic>
      </p:graphicFrame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D4A0A9-55E6-4F0B-A432-5A85F03875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6065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Medical background</a:t>
            </a:r>
          </a:p>
        </p:txBody>
      </p:sp>
    </p:spTree>
    <p:extLst>
      <p:ext uri="{BB962C8B-B14F-4D97-AF65-F5344CB8AC3E}">
        <p14:creationId xmlns:p14="http://schemas.microsoft.com/office/powerpoint/2010/main" val="74205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CMMR-D: </a:t>
            </a:r>
            <a:r>
              <a:rPr lang="en-GB" dirty="0"/>
              <a:t>constitutional mismatch repair deficiency syndrome</a:t>
            </a:r>
            <a:r>
              <a:rPr lang="de-CH" dirty="0"/>
              <a:t>;</a:t>
            </a:r>
            <a:r>
              <a:rPr lang="de-DE" dirty="0"/>
              <a:t> MRI: magnetic resonance imaging; 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PNET: </a:t>
            </a:r>
            <a:r>
              <a:rPr lang="en-GB" dirty="0">
                <a:solidFill>
                  <a:srgbClr val="FF0000"/>
                </a:solidFill>
              </a:rPr>
              <a:t>primitive neuroectodermal tumour.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en-GB" noProof="0" dirty="0"/>
              <a:t>: Secondary glioblastoma</a:t>
            </a:r>
          </a:p>
        </p:txBody>
      </p:sp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7"/>
          <a:stretch>
            <a:fillRect/>
          </a:stretch>
        </p:blipFill>
        <p:spPr bwMode="auto">
          <a:xfrm>
            <a:off x="4285036" y="3223117"/>
            <a:ext cx="2488377" cy="284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762B57-392E-4548-B003-BD940B87E016}"/>
              </a:ext>
            </a:extLst>
          </p:cNvPr>
          <p:cNvGrpSpPr/>
          <p:nvPr/>
        </p:nvGrpSpPr>
        <p:grpSpPr>
          <a:xfrm>
            <a:off x="7851645" y="3205149"/>
            <a:ext cx="3776215" cy="2867560"/>
            <a:chOff x="5235180" y="2208965"/>
            <a:chExt cx="2832161" cy="2150670"/>
          </a:xfrm>
        </p:grpSpPr>
        <p:pic>
          <p:nvPicPr>
            <p:cNvPr id="10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180" y="2224708"/>
              <a:ext cx="2832161" cy="2134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5916884" y="2208965"/>
              <a:ext cx="1976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</a:rPr>
                <a:t>PNET component 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280932" y="3991924"/>
              <a:ext cx="19768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</a:rPr>
                <a:t>Glial component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162E51-6D6A-4913-B325-1D3901602A85}"/>
              </a:ext>
            </a:extLst>
          </p:cNvPr>
          <p:cNvSpPr/>
          <p:nvPr/>
        </p:nvSpPr>
        <p:spPr>
          <a:xfrm>
            <a:off x="4708070" y="2801295"/>
            <a:ext cx="164230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cs-CZ" sz="1867" dirty="0">
                <a:solidFill>
                  <a:schemeClr val="tx2"/>
                </a:solidFill>
              </a:rPr>
              <a:t>Diagnostic MRI</a:t>
            </a:r>
            <a:endParaRPr lang="en-GB" sz="1867" b="1" dirty="0">
              <a:solidFill>
                <a:schemeClr val="tx2"/>
              </a:solidFill>
              <a:latin typeface="Imag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864B7-D6FE-4121-80AF-CB70F64FC29E}"/>
              </a:ext>
            </a:extLst>
          </p:cNvPr>
          <p:cNvSpPr/>
          <p:nvPr/>
        </p:nvSpPr>
        <p:spPr>
          <a:xfrm>
            <a:off x="8912056" y="2799863"/>
            <a:ext cx="1655389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cs-CZ" sz="1867" dirty="0">
                <a:solidFill>
                  <a:schemeClr val="tx2"/>
                </a:solidFill>
              </a:rPr>
              <a:t>Histopathology</a:t>
            </a:r>
            <a:endParaRPr lang="en-GB" sz="1867" b="1" dirty="0">
              <a:solidFill>
                <a:schemeClr val="tx2"/>
              </a:solidFill>
              <a:latin typeface="Imag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AFFB87-334B-4505-938D-53348F8CA061}"/>
              </a:ext>
            </a:extLst>
          </p:cNvPr>
          <p:cNvGrpSpPr/>
          <p:nvPr/>
        </p:nvGrpSpPr>
        <p:grpSpPr>
          <a:xfrm>
            <a:off x="6965306" y="3205149"/>
            <a:ext cx="591693" cy="2844891"/>
            <a:chOff x="3696890" y="1533192"/>
            <a:chExt cx="478919" cy="2962386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EB355F5E-FA55-487E-856D-D020FE24A917}"/>
                </a:ext>
              </a:extLst>
            </p:cNvPr>
            <p:cNvSpPr/>
            <p:nvPr/>
          </p:nvSpPr>
          <p:spPr bwMode="auto">
            <a:xfrm rot="10800000" flipH="1">
              <a:off x="3747285" y="1600194"/>
              <a:ext cx="428524" cy="2895384"/>
            </a:xfrm>
            <a:prstGeom prst="homePlate">
              <a:avLst>
                <a:gd name="adj" fmla="val 77699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3733" kern="0" dirty="0">
                <a:solidFill>
                  <a:srgbClr val="000000"/>
                </a:solidFill>
                <a:latin typeface="Imago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859FEA-E0FE-4B95-BC75-579BB59DD603}"/>
                </a:ext>
              </a:extLst>
            </p:cNvPr>
            <p:cNvSpPr/>
            <p:nvPr/>
          </p:nvSpPr>
          <p:spPr bwMode="auto">
            <a:xfrm>
              <a:off x="3696890" y="1533192"/>
              <a:ext cx="143999" cy="51278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917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400">
                <a:latin typeface="Imago" pitchFamily="2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5DD30D2-0BF4-46A1-953F-805DBE03CFB2}"/>
              </a:ext>
            </a:extLst>
          </p:cNvPr>
          <p:cNvSpPr/>
          <p:nvPr/>
        </p:nvSpPr>
        <p:spPr bwMode="auto">
          <a:xfrm>
            <a:off x="84030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AE593-AF87-4184-8A5A-BFE57ADDD729}"/>
              </a:ext>
            </a:extLst>
          </p:cNvPr>
          <p:cNvSpPr txBox="1"/>
          <p:nvPr/>
        </p:nvSpPr>
        <p:spPr>
          <a:xfrm>
            <a:off x="422879" y="1392396"/>
            <a:ext cx="7954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Jan 2014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5060E7-49F0-4555-A52C-3548DEA696AC}"/>
              </a:ext>
            </a:extLst>
          </p:cNvPr>
          <p:cNvCxnSpPr>
            <a:cxnSpLocks/>
          </p:cNvCxnSpPr>
          <p:nvPr/>
        </p:nvCxnSpPr>
        <p:spPr bwMode="auto">
          <a:xfrm>
            <a:off x="4121575" y="2433779"/>
            <a:ext cx="0" cy="364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774114E-5E79-4244-A34D-8719EA6DF748}"/>
              </a:ext>
            </a:extLst>
          </p:cNvPr>
          <p:cNvSpPr/>
          <p:nvPr/>
        </p:nvSpPr>
        <p:spPr bwMode="auto">
          <a:xfrm>
            <a:off x="349635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B57311-6E06-4766-8158-42A37E362B91}"/>
              </a:ext>
            </a:extLst>
          </p:cNvPr>
          <p:cNvSpPr txBox="1"/>
          <p:nvPr/>
        </p:nvSpPr>
        <p:spPr>
          <a:xfrm>
            <a:off x="3078928" y="1392397"/>
            <a:ext cx="101352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Mar 2017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FC8590-0CBA-4746-B000-981DA0C846CF}"/>
              </a:ext>
            </a:extLst>
          </p:cNvPr>
          <p:cNvGrpSpPr/>
          <p:nvPr/>
        </p:nvGrpSpPr>
        <p:grpSpPr>
          <a:xfrm>
            <a:off x="3560357" y="1885438"/>
            <a:ext cx="528320" cy="1449495"/>
            <a:chOff x="666729" y="3241043"/>
            <a:chExt cx="1132598" cy="36111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102E3B-ED53-48A5-A9E8-8081FB05B4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713774-86BB-42D9-860F-38AA25ED95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9436718-513E-45A2-AE96-6B114020C6A3}"/>
              </a:ext>
            </a:extLst>
          </p:cNvPr>
          <p:cNvSpPr/>
          <p:nvPr/>
        </p:nvSpPr>
        <p:spPr>
          <a:xfrm>
            <a:off x="2830528" y="3570383"/>
            <a:ext cx="1270885" cy="1898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chemeClr val="accent1"/>
              </a:buClr>
              <a:defRPr/>
            </a:pPr>
            <a:r>
              <a:rPr lang="cs-CZ" sz="1467" kern="0" dirty="0">
                <a:solidFill>
                  <a:schemeClr val="tx2"/>
                </a:solidFill>
              </a:rPr>
              <a:t>Based on proven </a:t>
            </a:r>
            <a:r>
              <a:rPr lang="de-CH" sz="1467" kern="0" dirty="0">
                <a:solidFill>
                  <a:schemeClr val="tx2"/>
                </a:solidFill>
              </a:rPr>
              <a:t/>
            </a:r>
            <a:br>
              <a:rPr lang="de-CH" sz="1467" kern="0" dirty="0">
                <a:solidFill>
                  <a:schemeClr val="tx2"/>
                </a:solidFill>
              </a:rPr>
            </a:br>
            <a:r>
              <a:rPr lang="cs-CZ" sz="1467" kern="0" dirty="0" err="1">
                <a:solidFill>
                  <a:schemeClr val="tx2"/>
                </a:solidFill>
              </a:rPr>
              <a:t>bCMMR</a:t>
            </a:r>
            <a:r>
              <a:rPr lang="de-CH" sz="1467" kern="0" dirty="0">
                <a:solidFill>
                  <a:schemeClr val="tx2"/>
                </a:solidFill>
              </a:rPr>
              <a:t>-</a:t>
            </a:r>
            <a:r>
              <a:rPr lang="cs-CZ" sz="1467" kern="0" dirty="0">
                <a:solidFill>
                  <a:schemeClr val="tx2"/>
                </a:solidFill>
              </a:rPr>
              <a:t>D </a:t>
            </a:r>
            <a:r>
              <a:rPr lang="de-CH" sz="1467" kern="0" dirty="0">
                <a:solidFill>
                  <a:srgbClr val="FF0000"/>
                </a:solidFill>
              </a:rPr>
              <a:t>follow-</a:t>
            </a:r>
            <a:r>
              <a:rPr lang="de-CH" sz="1467" kern="0" dirty="0" err="1">
                <a:solidFill>
                  <a:srgbClr val="FF0000"/>
                </a:solidFill>
              </a:rPr>
              <a:t>up</a:t>
            </a:r>
            <a:r>
              <a:rPr lang="de-CH" sz="1467" kern="0" dirty="0">
                <a:solidFill>
                  <a:srgbClr val="FF0000"/>
                </a:solidFill>
              </a:rPr>
              <a:t>,</a:t>
            </a:r>
            <a:r>
              <a:rPr lang="cs-CZ" sz="1467" kern="0" dirty="0">
                <a:solidFill>
                  <a:schemeClr val="tx2"/>
                </a:solidFill>
              </a:rPr>
              <a:t> paradigm changed to whole body MR</a:t>
            </a:r>
            <a:r>
              <a:rPr lang="de-CH" sz="1467" kern="0" dirty="0">
                <a:solidFill>
                  <a:schemeClr val="tx2"/>
                </a:solidFill>
              </a:rPr>
              <a:t>I</a:t>
            </a:r>
            <a:endParaRPr lang="cs-CZ" sz="1467" kern="0" dirty="0">
              <a:solidFill>
                <a:schemeClr val="tx2"/>
              </a:solidFill>
            </a:endParaRP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A7C9DA5-5F36-4B9A-AB7C-CF418B538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5430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Diagnostic work-up on proven CMMR-D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52A35F-158B-4442-B10A-D87840023583}"/>
              </a:ext>
            </a:extLst>
          </p:cNvPr>
          <p:cNvCxnSpPr>
            <a:cxnSpLocks/>
          </p:cNvCxnSpPr>
          <p:nvPr/>
        </p:nvCxnSpPr>
        <p:spPr bwMode="auto">
          <a:xfrm>
            <a:off x="518083" y="1783897"/>
            <a:ext cx="1392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0A8A02-601B-4CDD-A576-D0F93E3D913C}"/>
              </a:ext>
            </a:extLst>
          </p:cNvPr>
          <p:cNvCxnSpPr>
            <a:cxnSpLocks/>
          </p:cNvCxnSpPr>
          <p:nvPr/>
        </p:nvCxnSpPr>
        <p:spPr bwMode="auto">
          <a:xfrm>
            <a:off x="2771503" y="1783897"/>
            <a:ext cx="268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FA9E52-2779-4F7B-8FEB-99735A07654F}"/>
              </a:ext>
            </a:extLst>
          </p:cNvPr>
          <p:cNvCxnSpPr>
            <a:cxnSpLocks/>
          </p:cNvCxnSpPr>
          <p:nvPr/>
        </p:nvCxnSpPr>
        <p:spPr bwMode="auto">
          <a:xfrm>
            <a:off x="1876980" y="1783897"/>
            <a:ext cx="110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94FE4F-7ABB-4F67-8B6C-F25B3321B2CE}"/>
              </a:ext>
            </a:extLst>
          </p:cNvPr>
          <p:cNvSpPr/>
          <p:nvPr/>
        </p:nvSpPr>
        <p:spPr>
          <a:xfrm>
            <a:off x="4092453" y="2340826"/>
            <a:ext cx="5325860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kern="0" dirty="0">
                <a:solidFill>
                  <a:schemeClr val="tx2"/>
                </a:solidFill>
              </a:rPr>
              <a:t>S</a:t>
            </a:r>
            <a:r>
              <a:rPr lang="cs-CZ" sz="1467" kern="0" dirty="0">
                <a:solidFill>
                  <a:schemeClr val="tx2"/>
                </a:solidFill>
              </a:rPr>
              <a:t>econdary malignancy glioblastoma diagnosed</a:t>
            </a:r>
            <a:endParaRPr lang="en-CH" sz="1467" dirty="0"/>
          </a:p>
        </p:txBody>
      </p:sp>
    </p:spTree>
    <p:extLst>
      <p:ext uri="{BB962C8B-B14F-4D97-AF65-F5344CB8AC3E}">
        <p14:creationId xmlns:p14="http://schemas.microsoft.com/office/powerpoint/2010/main" val="6672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3483F76-86E0-4BAA-B02A-26D14453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42C25-0F19-45BA-BBC1-9FE9467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en-GB" noProof="0" dirty="0"/>
              <a:t>: Secondary glioblastoma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A74EA-45DD-489A-91E1-FEA81D763F7B}"/>
              </a:ext>
            </a:extLst>
          </p:cNvPr>
          <p:cNvSpPr txBox="1"/>
          <p:nvPr/>
        </p:nvSpPr>
        <p:spPr>
          <a:xfrm>
            <a:off x="7241173" y="2342506"/>
            <a:ext cx="3351988" cy="584775"/>
          </a:xfrm>
          <a:prstGeom prst="rect">
            <a:avLst/>
          </a:prstGeom>
          <a:noFill/>
          <a:ln>
            <a:noFill/>
          </a:ln>
        </p:spPr>
        <p:txBody>
          <a:bodyPr wrap="square" lIns="48000" rIns="48000" rtlCol="0" anchor="t" anchorCtr="0">
            <a:spAutoFit/>
          </a:bodyPr>
          <a:lstStyle/>
          <a:p>
            <a:pPr algn="ctr" defTabSz="1219170">
              <a:defRPr/>
            </a:pPr>
            <a:r>
              <a:rPr lang="en-GB" sz="1600" b="1" kern="0" dirty="0">
                <a:solidFill>
                  <a:srgbClr val="FF0000"/>
                </a:solidFill>
              </a:rPr>
              <a:t>MRI</a:t>
            </a:r>
            <a:r>
              <a:rPr lang="en-GB" sz="1600" b="1" kern="0" dirty="0">
                <a:solidFill>
                  <a:schemeClr val="tx2"/>
                </a:solidFill>
              </a:rPr>
              <a:t> scans revealed </a:t>
            </a:r>
            <a:br>
              <a:rPr lang="en-GB" sz="1600" b="1" kern="0" dirty="0">
                <a:solidFill>
                  <a:schemeClr val="tx2"/>
                </a:solidFill>
              </a:rPr>
            </a:br>
            <a:r>
              <a:rPr lang="en-GB" sz="1600" b="1" kern="0" dirty="0">
                <a:solidFill>
                  <a:schemeClr val="tx2"/>
                </a:solidFill>
              </a:rPr>
              <a:t>early progression</a:t>
            </a:r>
          </a:p>
        </p:txBody>
      </p:sp>
      <p:pic>
        <p:nvPicPr>
          <p:cNvPr id="15" name="Picture 27" descr="N:\KDO\KDO Soukrome\Pavelka\BOD 2018\case report Buš\abstrakt 11,3,2018\MR T1 před Rt Opdivo, po RT, po 6 měs, po 12 mě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28957" r="79288" b="26392"/>
          <a:stretch/>
        </p:blipFill>
        <p:spPr bwMode="auto">
          <a:xfrm>
            <a:off x="7636368" y="2976289"/>
            <a:ext cx="2643000" cy="31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708821-D3F5-4EF9-B509-3751A43C2DFC}"/>
              </a:ext>
            </a:extLst>
          </p:cNvPr>
          <p:cNvSpPr/>
          <p:nvPr/>
        </p:nvSpPr>
        <p:spPr bwMode="auto">
          <a:xfrm>
            <a:off x="4154474" y="2798789"/>
            <a:ext cx="2326133" cy="233212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594" indent="-228594" defTabSz="121917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cs-CZ" sz="1467" kern="0" dirty="0">
                <a:solidFill>
                  <a:schemeClr val="tx2"/>
                </a:solidFill>
              </a:rPr>
              <a:t>Subtotal </a:t>
            </a:r>
            <a:r>
              <a:rPr lang="de-CH" sz="1467" kern="0" dirty="0">
                <a:solidFill>
                  <a:schemeClr val="tx2"/>
                </a:solidFill>
              </a:rPr>
              <a:t>tumour</a:t>
            </a:r>
            <a:r>
              <a:rPr lang="cs-CZ" sz="1467" kern="0" dirty="0">
                <a:solidFill>
                  <a:schemeClr val="tx2"/>
                </a:solidFill>
              </a:rPr>
              <a:t> resection with early postoperative progression</a:t>
            </a:r>
            <a:endParaRPr lang="de-CH" sz="1467" kern="0" dirty="0">
              <a:solidFill>
                <a:schemeClr val="tx2"/>
              </a:solidFill>
            </a:endParaRPr>
          </a:p>
          <a:p>
            <a:pPr marL="228594" indent="-228594" defTabSz="121917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de-CH" sz="1467" kern="0" dirty="0">
                <a:solidFill>
                  <a:schemeClr val="tx2"/>
                </a:solidFill>
              </a:rPr>
              <a:t>R</a:t>
            </a:r>
            <a:r>
              <a:rPr lang="cs-CZ" sz="1467" kern="0" dirty="0">
                <a:solidFill>
                  <a:schemeClr val="tx2"/>
                </a:solidFill>
              </a:rPr>
              <a:t>adiotherapy + concomitant</a:t>
            </a:r>
            <a:r>
              <a:rPr lang="en-GB" sz="1467" kern="0" dirty="0">
                <a:solidFill>
                  <a:schemeClr val="tx2"/>
                </a:solidFill>
              </a:rPr>
              <a:t> </a:t>
            </a:r>
            <a:br>
              <a:rPr lang="en-GB" sz="1467" kern="0" dirty="0">
                <a:solidFill>
                  <a:schemeClr val="tx2"/>
                </a:solidFill>
              </a:rPr>
            </a:br>
            <a:r>
              <a:rPr lang="en-GB" sz="1467" kern="0" dirty="0">
                <a:solidFill>
                  <a:schemeClr val="tx2"/>
                </a:solidFill>
              </a:rPr>
              <a:t>alkylating chemotherapeutic agent</a:t>
            </a:r>
            <a:r>
              <a:rPr lang="cs-CZ" sz="1467" kern="0" dirty="0">
                <a:solidFill>
                  <a:schemeClr val="tx2"/>
                </a:solidFill>
              </a:rPr>
              <a:t> /</a:t>
            </a:r>
            <a:r>
              <a:rPr lang="cs-CZ" sz="1467" kern="0" dirty="0" err="1">
                <a:solidFill>
                  <a:schemeClr val="tx2"/>
                </a:solidFill>
              </a:rPr>
              <a:t>metronomic</a:t>
            </a:r>
            <a:r>
              <a:rPr lang="cs-CZ" sz="1467" kern="0" dirty="0">
                <a:solidFill>
                  <a:schemeClr val="tx2"/>
                </a:solidFill>
              </a:rPr>
              <a:t> </a:t>
            </a:r>
            <a:r>
              <a:rPr lang="cs-CZ" sz="1467" kern="0" dirty="0" err="1">
                <a:solidFill>
                  <a:schemeClr val="tx2"/>
                </a:solidFill>
              </a:rPr>
              <a:t>schedule</a:t>
            </a:r>
            <a:r>
              <a:rPr lang="cs-CZ" sz="1467" kern="0" dirty="0">
                <a:solidFill>
                  <a:schemeClr val="tx2"/>
                </a:solidFill>
              </a:rPr>
              <a:t>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4CE9E8-7E5C-486C-8BE3-0C0554E2EDE3}"/>
              </a:ext>
            </a:extLst>
          </p:cNvPr>
          <p:cNvSpPr/>
          <p:nvPr/>
        </p:nvSpPr>
        <p:spPr bwMode="auto">
          <a:xfrm>
            <a:off x="84030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C1012-D61A-40FE-90F1-DC73897A6892}"/>
              </a:ext>
            </a:extLst>
          </p:cNvPr>
          <p:cNvSpPr txBox="1"/>
          <p:nvPr/>
        </p:nvSpPr>
        <p:spPr>
          <a:xfrm>
            <a:off x="422879" y="1392396"/>
            <a:ext cx="7954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Jan 2014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A4DEA9-6E72-4776-900C-59BF7DAA7D63}"/>
              </a:ext>
            </a:extLst>
          </p:cNvPr>
          <p:cNvCxnSpPr>
            <a:cxnSpLocks/>
          </p:cNvCxnSpPr>
          <p:nvPr/>
        </p:nvCxnSpPr>
        <p:spPr bwMode="auto">
          <a:xfrm>
            <a:off x="4121575" y="2901139"/>
            <a:ext cx="0" cy="2160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E245FC-CD3D-4028-AD9E-A2D04F18FAC4}"/>
              </a:ext>
            </a:extLst>
          </p:cNvPr>
          <p:cNvGrpSpPr/>
          <p:nvPr/>
        </p:nvGrpSpPr>
        <p:grpSpPr>
          <a:xfrm>
            <a:off x="3560357" y="1885438"/>
            <a:ext cx="528320" cy="1449495"/>
            <a:chOff x="666729" y="3241043"/>
            <a:chExt cx="1132598" cy="36111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559328-C8B4-44FA-BF1C-186855C911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E9BF08-8A90-4553-B6DD-B6264CB187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6956C0F-ABAD-4C64-B83E-DA81E4F85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5430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Treatment decision and early progression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42019-BD29-421F-931C-801F15786F95}"/>
              </a:ext>
            </a:extLst>
          </p:cNvPr>
          <p:cNvCxnSpPr>
            <a:cxnSpLocks/>
          </p:cNvCxnSpPr>
          <p:nvPr/>
        </p:nvCxnSpPr>
        <p:spPr bwMode="auto">
          <a:xfrm>
            <a:off x="2812143" y="1783897"/>
            <a:ext cx="5040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BE26CFC-49B5-4F3A-8BD8-4B0E43AEC433}"/>
              </a:ext>
            </a:extLst>
          </p:cNvPr>
          <p:cNvCxnSpPr>
            <a:cxnSpLocks/>
          </p:cNvCxnSpPr>
          <p:nvPr/>
        </p:nvCxnSpPr>
        <p:spPr bwMode="auto">
          <a:xfrm>
            <a:off x="7506351" y="2436293"/>
            <a:ext cx="0" cy="364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89B0FD-1B62-4BD3-98DF-FCF590325CB9}"/>
              </a:ext>
            </a:extLst>
          </p:cNvPr>
          <p:cNvGrpSpPr/>
          <p:nvPr/>
        </p:nvGrpSpPr>
        <p:grpSpPr>
          <a:xfrm>
            <a:off x="6945133" y="1876255"/>
            <a:ext cx="528320" cy="1449495"/>
            <a:chOff x="666729" y="3241043"/>
            <a:chExt cx="1132598" cy="36111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B5B8D21-5662-4605-8EC6-8E651C912D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A88415-9ECE-4BAF-90E6-DE8BD08E737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3E75AD1-78C6-4660-BDCD-342BAD570AE4}"/>
              </a:ext>
            </a:extLst>
          </p:cNvPr>
          <p:cNvSpPr/>
          <p:nvPr/>
        </p:nvSpPr>
        <p:spPr bwMode="auto">
          <a:xfrm>
            <a:off x="6866687" y="1707968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7CE536-F8AA-4D43-9FA3-EC6BB832D017}"/>
              </a:ext>
            </a:extLst>
          </p:cNvPr>
          <p:cNvSpPr txBox="1"/>
          <p:nvPr/>
        </p:nvSpPr>
        <p:spPr>
          <a:xfrm>
            <a:off x="6449257" y="1386035"/>
            <a:ext cx="17085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3" dirty="0" err="1">
                <a:solidFill>
                  <a:schemeClr val="accent1"/>
                </a:solidFill>
                <a:highlight>
                  <a:srgbClr val="FFFF00"/>
                </a:highlight>
              </a:rPr>
              <a:t>April</a:t>
            </a:r>
            <a:r>
              <a:rPr lang="cs-CZ" sz="1333" dirty="0">
                <a:solidFill>
                  <a:schemeClr val="accent1"/>
                </a:solidFill>
                <a:highlight>
                  <a:srgbClr val="FFFF00"/>
                </a:highlight>
              </a:rPr>
              <a:t> 2017</a:t>
            </a:r>
            <a:endParaRPr lang="en-GB" sz="1333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406BA8-3685-45E0-9583-15057E826FEA}"/>
              </a:ext>
            </a:extLst>
          </p:cNvPr>
          <p:cNvSpPr/>
          <p:nvPr/>
        </p:nvSpPr>
        <p:spPr bwMode="auto">
          <a:xfrm>
            <a:off x="349635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17028E-8B2A-48F1-9491-64F3980F1E4F}"/>
              </a:ext>
            </a:extLst>
          </p:cNvPr>
          <p:cNvSpPr txBox="1"/>
          <p:nvPr/>
        </p:nvSpPr>
        <p:spPr>
          <a:xfrm>
            <a:off x="3078928" y="1392397"/>
            <a:ext cx="101352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  <a:highlight>
                  <a:srgbClr val="FFFF00"/>
                </a:highlight>
              </a:rPr>
              <a:t>Mar 2017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B579D1-6A16-488E-A3A6-1B1243662177}"/>
              </a:ext>
            </a:extLst>
          </p:cNvPr>
          <p:cNvCxnSpPr>
            <a:cxnSpLocks/>
          </p:cNvCxnSpPr>
          <p:nvPr/>
        </p:nvCxnSpPr>
        <p:spPr bwMode="auto">
          <a:xfrm>
            <a:off x="518083" y="1783897"/>
            <a:ext cx="1392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BB15D1-7896-4118-99DF-21E5EE7F7C6F}"/>
              </a:ext>
            </a:extLst>
          </p:cNvPr>
          <p:cNvCxnSpPr>
            <a:cxnSpLocks/>
          </p:cNvCxnSpPr>
          <p:nvPr/>
        </p:nvCxnSpPr>
        <p:spPr bwMode="auto">
          <a:xfrm>
            <a:off x="1876980" y="1783897"/>
            <a:ext cx="110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30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 animBg="1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7525" y="5307724"/>
            <a:ext cx="11137900" cy="809443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altLang="cs-CZ" sz="2133" dirty="0"/>
              <a:t>MSI-high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altLang="cs-CZ" sz="2133" b="1" dirty="0"/>
              <a:t>TMB-high (384.23 / MB)</a:t>
            </a:r>
            <a:endParaRPr lang="en-GB" altLang="cs-CZ" sz="2133" b="1" strike="sngStrik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en-GB" noProof="0" dirty="0"/>
              <a:t>: Secondary glioblastoma</a:t>
            </a:r>
          </a:p>
        </p:txBody>
      </p:sp>
      <p:graphicFrame>
        <p:nvGraphicFramePr>
          <p:cNvPr id="10" name="Tabulka 14">
            <a:extLst>
              <a:ext uri="{FF2B5EF4-FFF2-40B4-BE49-F238E27FC236}">
                <a16:creationId xmlns:a16="http://schemas.microsoft.com/office/drawing/2014/main" id="{02A6F105-6F99-4A2B-9BC6-CA5A994E85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0095" y="1738997"/>
          <a:ext cx="5232000" cy="323949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426184388"/>
                    </a:ext>
                  </a:extLst>
                </a:gridCol>
                <a:gridCol w="3360000">
                  <a:extLst>
                    <a:ext uri="{9D8B030D-6E8A-4147-A177-3AD203B41FA5}">
                      <a16:colId xmlns:a16="http://schemas.microsoft.com/office/drawing/2014/main" val="1229869648"/>
                    </a:ext>
                  </a:extLst>
                </a:gridCol>
              </a:tblGrid>
              <a:tr h="2571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Variant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85589"/>
                  </a:ext>
                </a:extLst>
              </a:tr>
              <a:tr h="7787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PIK3CA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c.1360G&gt;T/p.D454Y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c.2422C&gt;T/p.R808W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c.2746C&gt;T/p.R916C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86585"/>
                  </a:ext>
                </a:extLst>
              </a:tr>
              <a:tr h="480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PIK3R1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c.37G&gt;A/p.G13R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c.418C&gt;T/p.R140W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20116"/>
                  </a:ext>
                </a:extLst>
              </a:tr>
              <a:tr h="7787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PDGFRA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c.863A&gt;G/p.Y288C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c.1715A&gt;C/p.Y572S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c.3265C&gt;A/p.L1089M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02461"/>
                  </a:ext>
                </a:extLst>
              </a:tr>
              <a:tr h="38769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PDGFRB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c.2765G&gt;A/p.R922H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36805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KDR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c.3352C&gt;T/p.R1118X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c.2830C&gt;T/p.R944X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774520"/>
                  </a:ext>
                </a:extLst>
              </a:tr>
            </a:tbl>
          </a:graphicData>
        </a:graphic>
      </p:graphicFrame>
      <p:graphicFrame>
        <p:nvGraphicFramePr>
          <p:cNvPr id="11" name="Tabulka 14">
            <a:extLst>
              <a:ext uri="{FF2B5EF4-FFF2-40B4-BE49-F238E27FC236}">
                <a16:creationId xmlns:a16="http://schemas.microsoft.com/office/drawing/2014/main" id="{539279BB-3ABE-4F5D-8EA0-C14E38705D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52344" y="1738998"/>
          <a:ext cx="5232000" cy="328635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426184388"/>
                    </a:ext>
                  </a:extLst>
                </a:gridCol>
                <a:gridCol w="3360000">
                  <a:extLst>
                    <a:ext uri="{9D8B030D-6E8A-4147-A177-3AD203B41FA5}">
                      <a16:colId xmlns:a16="http://schemas.microsoft.com/office/drawing/2014/main" val="1229869648"/>
                    </a:ext>
                  </a:extLst>
                </a:gridCol>
              </a:tblGrid>
              <a:tr h="2545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b="1" i="0" kern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Variant</a:t>
                      </a:r>
                      <a:endParaRPr lang="en-GB" sz="1500" b="1" i="0" kern="1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285589"/>
                  </a:ext>
                </a:extLst>
              </a:tr>
              <a:tr h="771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BRCA2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c.52C&gt;T/p.R18C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c.5292dupA/p.S1764fs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b="0" kern="1000" dirty="0">
                          <a:solidFill>
                            <a:schemeClr val="tx2"/>
                          </a:solidFill>
                          <a:effectLst/>
                        </a:rPr>
                        <a:t>c.6952C&gt;T/p.R2318X</a:t>
                      </a:r>
                      <a:endParaRPr lang="cs-CZ" sz="1500" b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86585"/>
                  </a:ext>
                </a:extLst>
              </a:tr>
              <a:tr h="10281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DNMT3A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c.2162C&gt;T/p.A721V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c.1679G&gt;A/p.R560H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c.1492G&gt;A/p.V498I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c.233C&gt;T/ p.S78F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020116"/>
                  </a:ext>
                </a:extLst>
              </a:tr>
              <a:tr h="4051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TP53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c.448C&gt;T/p.R150W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02461"/>
                  </a:ext>
                </a:extLst>
              </a:tr>
              <a:tr h="3292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RET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c.2437C&gt;T/p.R813W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636805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500" i="1" kern="1000" dirty="0">
                          <a:solidFill>
                            <a:schemeClr val="tx2"/>
                          </a:solidFill>
                          <a:effectLst/>
                        </a:rPr>
                        <a:t>PTEN</a:t>
                      </a:r>
                      <a:endParaRPr lang="cs-CZ" sz="1500" i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c.180G&gt;T/p.K60N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500" kern="1000" dirty="0">
                          <a:solidFill>
                            <a:schemeClr val="tx2"/>
                          </a:solidFill>
                          <a:effectLst/>
                        </a:rPr>
                        <a:t>c.922C&gt;T/p.R308C</a:t>
                      </a:r>
                      <a:endParaRPr lang="cs-CZ" sz="15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9320" marR="6932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774520"/>
                  </a:ext>
                </a:extLst>
              </a:tr>
            </a:tbl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2B05A8-466C-4A5C-A7A2-EF87D1E5FE23}"/>
              </a:ext>
            </a:extLst>
          </p:cNvPr>
          <p:cNvSpPr txBox="1">
            <a:spLocks/>
          </p:cNvSpPr>
          <p:nvPr/>
        </p:nvSpPr>
        <p:spPr bwMode="auto">
          <a:xfrm>
            <a:off x="530226" y="859138"/>
            <a:ext cx="9828937" cy="3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75000"/>
              </a:spcBef>
              <a:spcAft>
                <a:spcPct val="0"/>
              </a:spcAft>
              <a:buSzPct val="100000"/>
              <a:buNone/>
              <a:defRPr sz="1600" b="0" i="1">
                <a:solidFill>
                  <a:schemeClr val="bg2"/>
                </a:solidFill>
                <a:latin typeface="+mj-lt"/>
                <a:ea typeface="Georgia" charset="0"/>
                <a:cs typeface="Georgia" charset="0"/>
              </a:defRPr>
            </a:lvl1pPr>
            <a:lvl2pPr marL="357187" indent="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1400" b="1">
                <a:solidFill>
                  <a:schemeClr val="bg2"/>
                </a:solidFill>
                <a:latin typeface="+mn-lt"/>
                <a:ea typeface="ヒラギノ角ゴ Pro W3" charset="-128"/>
                <a:cs typeface="Arial" panose="020B0604020202020204" pitchFamily="34" charset="0"/>
              </a:defRPr>
            </a:lvl2pPr>
            <a:lvl3pPr marL="71556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2"/>
                </a:solidFill>
                <a:latin typeface="+mn-lt"/>
                <a:ea typeface="ヒラギノ角ゴ Pro W3" pitchFamily="-112" charset="-128"/>
                <a:cs typeface="Arial" panose="020B0604020202020204" pitchFamily="34" charset="0"/>
              </a:defRPr>
            </a:lvl3pPr>
            <a:lvl4pPr marL="1073943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2"/>
                </a:solidFill>
                <a:latin typeface="+mn-lt"/>
                <a:ea typeface="ヒラギノ角ゴ Pro W3" pitchFamily="-112" charset="-128"/>
                <a:cs typeface="Arial" panose="020B0604020202020204" pitchFamily="34" charset="0"/>
              </a:defRPr>
            </a:lvl4pPr>
            <a:lvl5pPr marL="1432322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2"/>
                </a:solidFill>
                <a:latin typeface="+mn-lt"/>
                <a:ea typeface="ヒラギノ角ゴ Pro W3" charset="-128"/>
                <a:cs typeface="Arial" panose="020B0604020202020204" pitchFamily="34" charset="0"/>
              </a:defRPr>
            </a:lvl5pPr>
            <a:lvl6pPr marL="19895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3324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6753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018235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defTabSz="1219170"/>
            <a:r>
              <a:rPr lang="en-GB" sz="2133" kern="0" dirty="0">
                <a:solidFill>
                  <a:srgbClr val="FF0000"/>
                </a:solidFill>
              </a:rPr>
              <a:t>Somatic mutations in glioblastoma sample</a:t>
            </a:r>
            <a:r>
              <a:rPr lang="cs-CZ" sz="2133" kern="0" dirty="0">
                <a:solidFill>
                  <a:srgbClr val="FF0000"/>
                </a:solidFill>
              </a:rPr>
              <a:t> - WES</a:t>
            </a:r>
            <a:endParaRPr lang="en-GB" sz="2133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36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76028E2F-F117-403D-82EE-3E17D4A1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* </a:t>
            </a:r>
            <a:r>
              <a:rPr lang="cs-CZ" dirty="0"/>
              <a:t>EudraCT number 2014-003388-39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TMB: tumour mutational burden.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3483F76-86E0-4BAA-B02A-26D14453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1962" y="6294025"/>
            <a:ext cx="717493" cy="181475"/>
          </a:xfrm>
        </p:spPr>
        <p:txBody>
          <a:bodyPr/>
          <a:lstStyle/>
          <a:p>
            <a:fld id="{7202D0CF-664C-0A4C-BD7E-20EAA7EADCC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42C25-0F19-45BA-BBC1-9FE9467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en-GB" noProof="0" dirty="0"/>
              <a:t>: Secondary glioblastoma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0CA4C-B005-45A6-A10C-536A8B9491C0}"/>
              </a:ext>
            </a:extLst>
          </p:cNvPr>
          <p:cNvSpPr/>
          <p:nvPr/>
        </p:nvSpPr>
        <p:spPr bwMode="auto">
          <a:xfrm>
            <a:off x="1179049" y="1767937"/>
            <a:ext cx="2368833" cy="159158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cs-CZ" sz="1467" dirty="0">
                <a:solidFill>
                  <a:schemeClr val="tx2"/>
                </a:solidFill>
              </a:rPr>
              <a:t>Based on high</a:t>
            </a:r>
            <a:r>
              <a:rPr lang="en-GB" sz="1467" dirty="0">
                <a:solidFill>
                  <a:schemeClr val="tx2"/>
                </a:solidFill>
              </a:rPr>
              <a:t> TMB:</a:t>
            </a:r>
            <a:r>
              <a:rPr lang="cs-CZ" sz="1467" dirty="0">
                <a:solidFill>
                  <a:schemeClr val="tx2"/>
                </a:solidFill>
              </a:rPr>
              <a:t> immune checkpoin</a:t>
            </a:r>
            <a:r>
              <a:rPr lang="en-GB" sz="1467" dirty="0">
                <a:solidFill>
                  <a:schemeClr val="tx2"/>
                </a:solidFill>
              </a:rPr>
              <a:t>t</a:t>
            </a:r>
            <a:r>
              <a:rPr lang="cs-CZ" sz="1467" dirty="0">
                <a:solidFill>
                  <a:schemeClr val="tx2"/>
                </a:solidFill>
              </a:rPr>
              <a:t> </a:t>
            </a:r>
            <a:r>
              <a:rPr lang="en-GB" sz="1467" dirty="0">
                <a:solidFill>
                  <a:schemeClr val="tx2"/>
                </a:solidFill>
              </a:rPr>
              <a:t>inhibitor </a:t>
            </a:r>
            <a:r>
              <a:rPr lang="de-CH" sz="1467" dirty="0">
                <a:solidFill>
                  <a:schemeClr val="tx2"/>
                </a:solidFill>
              </a:rPr>
              <a:t>(anti PD-1) </a:t>
            </a:r>
            <a:r>
              <a:rPr lang="cs-CZ" sz="1467" dirty="0">
                <a:solidFill>
                  <a:schemeClr val="tx2"/>
                </a:solidFill>
              </a:rPr>
              <a:t>+ autologous dendritic cell vaccine</a:t>
            </a:r>
            <a:r>
              <a:rPr lang="de-CH" sz="1467" dirty="0">
                <a:solidFill>
                  <a:schemeClr val="tx2"/>
                </a:solidFill>
              </a:rPr>
              <a:t>*</a:t>
            </a:r>
            <a:r>
              <a:rPr lang="cs-CZ" sz="1467" dirty="0">
                <a:solidFill>
                  <a:schemeClr val="tx2"/>
                </a:solidFill>
              </a:rPr>
              <a:t> producing IL-12 + </a:t>
            </a:r>
            <a:r>
              <a:rPr lang="cs-CZ" sz="1467" dirty="0" err="1">
                <a:solidFill>
                  <a:schemeClr val="tx2"/>
                </a:solidFill>
              </a:rPr>
              <a:t>valproic</a:t>
            </a:r>
            <a:r>
              <a:rPr lang="cs-CZ" sz="1467" dirty="0">
                <a:solidFill>
                  <a:schemeClr val="tx2"/>
                </a:solidFill>
              </a:rPr>
              <a:t> acid + </a:t>
            </a:r>
            <a:r>
              <a:rPr lang="cs-CZ" sz="1467" dirty="0" err="1">
                <a:solidFill>
                  <a:schemeClr val="tx2"/>
                </a:solidFill>
              </a:rPr>
              <a:t>metronomic</a:t>
            </a:r>
            <a:r>
              <a:rPr lang="cs-CZ" sz="1467" dirty="0">
                <a:solidFill>
                  <a:schemeClr val="tx2"/>
                </a:solidFill>
              </a:rPr>
              <a:t> </a:t>
            </a:r>
            <a:r>
              <a:rPr lang="cs-CZ" sz="1467" dirty="0" err="1">
                <a:solidFill>
                  <a:schemeClr val="tx2"/>
                </a:solidFill>
              </a:rPr>
              <a:t>low</a:t>
            </a:r>
            <a:r>
              <a:rPr lang="cs-CZ" sz="1467" dirty="0">
                <a:solidFill>
                  <a:schemeClr val="tx2"/>
                </a:solidFill>
              </a:rPr>
              <a:t> dose </a:t>
            </a:r>
            <a:r>
              <a:rPr lang="cs-CZ" sz="1467" dirty="0" err="1">
                <a:solidFill>
                  <a:schemeClr val="tx2"/>
                </a:solidFill>
              </a:rPr>
              <a:t>alkylating</a:t>
            </a:r>
            <a:r>
              <a:rPr lang="cs-CZ" sz="1467" dirty="0">
                <a:solidFill>
                  <a:schemeClr val="tx2"/>
                </a:solidFill>
              </a:rPr>
              <a:t> agent</a:t>
            </a:r>
            <a:endParaRPr lang="en-GB" sz="1467" dirty="0">
              <a:solidFill>
                <a:schemeClr val="tx2"/>
              </a:solidFill>
            </a:endParaRPr>
          </a:p>
        </p:txBody>
      </p:sp>
      <p:pic>
        <p:nvPicPr>
          <p:cNvPr id="18" name="Picture 17" descr="N:\KDO\KDO Soukrome\Pavelka\BOD 2018\case report Buš\abstrakt 11,3,2018\MR T1 před Rt Opdivo, po RT, po 6 měs, po 12 měs.jpg">
            <a:extLst>
              <a:ext uri="{FF2B5EF4-FFF2-40B4-BE49-F238E27FC236}">
                <a16:creationId xmlns:a16="http://schemas.microsoft.com/office/drawing/2014/main" id="{DC67C64D-E2DA-4850-8492-7067698E1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29838" r="77311" b="25709"/>
          <a:stretch/>
        </p:blipFill>
        <p:spPr bwMode="auto">
          <a:xfrm>
            <a:off x="1230195" y="3670556"/>
            <a:ext cx="2256000" cy="24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N:\KDO\KDO Soukrome\Pavelka\BOD 2018\case report Buš\abstrakt 11,3,2018\MR T1 před Rt Opdivo, po RT, po 6 měs, po 12 měs.jpg">
            <a:extLst>
              <a:ext uri="{FF2B5EF4-FFF2-40B4-BE49-F238E27FC236}">
                <a16:creationId xmlns:a16="http://schemas.microsoft.com/office/drawing/2014/main" id="{20F40D79-1EC1-4E11-84FC-F33585E1A835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29838" r="53235" b="25709"/>
          <a:stretch/>
        </p:blipFill>
        <p:spPr bwMode="auto">
          <a:xfrm>
            <a:off x="3907656" y="3613127"/>
            <a:ext cx="2256000" cy="253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N:\KDO\KDO Soukrome\Pavelka\BOD 2018\case report Buš\abstrakt 11,3,2018\MR T1 před Rt Opdivo, po RT, po 6 měs, po 12 měs.jpg">
            <a:extLst>
              <a:ext uri="{FF2B5EF4-FFF2-40B4-BE49-F238E27FC236}">
                <a16:creationId xmlns:a16="http://schemas.microsoft.com/office/drawing/2014/main" id="{91B95703-1FAF-4586-90D4-F842FDFCD36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4" t="29838" r="27723" b="25709"/>
          <a:stretch/>
        </p:blipFill>
        <p:spPr bwMode="auto">
          <a:xfrm>
            <a:off x="6642269" y="3613127"/>
            <a:ext cx="2256000" cy="253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:\KDO\KDO Soukrome\Pavelka\BOD 2018\case report Buš\abstrakt 11,3,2018\MR T1 před Rt Opdivo, po RT, po 6 měs, po 12 měs.jpg">
            <a:extLst>
              <a:ext uri="{FF2B5EF4-FFF2-40B4-BE49-F238E27FC236}">
                <a16:creationId xmlns:a16="http://schemas.microsoft.com/office/drawing/2014/main" id="{A1436256-D18B-4F0E-9CA3-BE88E2CD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6" t="29838" r="2864" b="25709"/>
          <a:stretch/>
        </p:blipFill>
        <p:spPr bwMode="auto">
          <a:xfrm>
            <a:off x="9310205" y="3582605"/>
            <a:ext cx="2256000" cy="25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E0155-7CAB-4D9F-949E-4E08FF884C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5430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Molecularly-guided</a:t>
            </a:r>
            <a:r>
              <a:rPr lang="de-CH" dirty="0">
                <a:solidFill>
                  <a:srgbClr val="FF0000"/>
                </a:solidFill>
              </a:rPr>
              <a:t> </a:t>
            </a:r>
            <a:r>
              <a:rPr lang="de-CH" dirty="0" err="1">
                <a:solidFill>
                  <a:srgbClr val="FF0000"/>
                </a:solidFill>
              </a:rPr>
              <a:t>therapy</a:t>
            </a:r>
            <a:endParaRPr lang="de-CH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3AE41C-D879-4A0E-A3FD-CE94DA879D79}"/>
              </a:ext>
            </a:extLst>
          </p:cNvPr>
          <p:cNvCxnSpPr>
            <a:cxnSpLocks/>
          </p:cNvCxnSpPr>
          <p:nvPr/>
        </p:nvCxnSpPr>
        <p:spPr bwMode="auto">
          <a:xfrm>
            <a:off x="518083" y="1783897"/>
            <a:ext cx="1108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17BDBBB-9BED-4380-AF22-5396E998EF63}"/>
              </a:ext>
            </a:extLst>
          </p:cNvPr>
          <p:cNvSpPr/>
          <p:nvPr/>
        </p:nvSpPr>
        <p:spPr bwMode="auto">
          <a:xfrm>
            <a:off x="84030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143279-3D9A-4B9F-8CD8-D5B5E5417E78}"/>
              </a:ext>
            </a:extLst>
          </p:cNvPr>
          <p:cNvSpPr txBox="1"/>
          <p:nvPr/>
        </p:nvSpPr>
        <p:spPr>
          <a:xfrm>
            <a:off x="411221" y="1366035"/>
            <a:ext cx="17127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Prior immunotherapy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6FC5B7-B14E-45E0-BB20-E508D3F7DA56}"/>
              </a:ext>
            </a:extLst>
          </p:cNvPr>
          <p:cNvSpPr/>
          <p:nvPr/>
        </p:nvSpPr>
        <p:spPr bwMode="auto">
          <a:xfrm>
            <a:off x="3542383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F714E4-190E-479F-9928-868BC269187F}"/>
              </a:ext>
            </a:extLst>
          </p:cNvPr>
          <p:cNvSpPr txBox="1"/>
          <p:nvPr/>
        </p:nvSpPr>
        <p:spPr>
          <a:xfrm>
            <a:off x="3049145" y="1366035"/>
            <a:ext cx="11756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3 months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0891E7-650E-4184-8F87-42332849223C}"/>
              </a:ext>
            </a:extLst>
          </p:cNvPr>
          <p:cNvSpPr/>
          <p:nvPr/>
        </p:nvSpPr>
        <p:spPr bwMode="auto">
          <a:xfrm>
            <a:off x="6244458" y="1687968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551063-A923-4D23-8CF4-770FA8431A71}"/>
              </a:ext>
            </a:extLst>
          </p:cNvPr>
          <p:cNvSpPr txBox="1"/>
          <p:nvPr/>
        </p:nvSpPr>
        <p:spPr>
          <a:xfrm>
            <a:off x="5752520" y="1366035"/>
            <a:ext cx="11756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6 months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72B9AC-FD28-4CEE-A852-FC9C1C403A80}"/>
              </a:ext>
            </a:extLst>
          </p:cNvPr>
          <p:cNvSpPr/>
          <p:nvPr/>
        </p:nvSpPr>
        <p:spPr bwMode="auto">
          <a:xfrm>
            <a:off x="8946531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DF9FB5-958C-40A4-883A-2585E4583AAC}"/>
              </a:ext>
            </a:extLst>
          </p:cNvPr>
          <p:cNvSpPr txBox="1"/>
          <p:nvPr/>
        </p:nvSpPr>
        <p:spPr>
          <a:xfrm>
            <a:off x="8448477" y="1366036"/>
            <a:ext cx="117564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3" dirty="0">
                <a:solidFill>
                  <a:schemeClr val="accent1"/>
                </a:solidFill>
              </a:rPr>
              <a:t>24</a:t>
            </a:r>
            <a:r>
              <a:rPr lang="en-GB" sz="1333" dirty="0">
                <a:solidFill>
                  <a:schemeClr val="accent1"/>
                </a:solidFill>
              </a:rPr>
              <a:t> months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B802A28-2C8F-4D10-86DC-2DF763803157}"/>
              </a:ext>
            </a:extLst>
          </p:cNvPr>
          <p:cNvGrpSpPr/>
          <p:nvPr/>
        </p:nvGrpSpPr>
        <p:grpSpPr>
          <a:xfrm>
            <a:off x="914401" y="1834755"/>
            <a:ext cx="230860" cy="1449495"/>
            <a:chOff x="666729" y="3241043"/>
            <a:chExt cx="617407" cy="3611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257BE6-0494-4926-BD96-BD254DB2C46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617407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FBE2137-ACE9-4F86-A94F-162E2DE20A7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171FB15-5326-4647-AF77-FB028EDD8140}"/>
              </a:ext>
            </a:extLst>
          </p:cNvPr>
          <p:cNvCxnSpPr>
            <a:cxnSpLocks/>
          </p:cNvCxnSpPr>
          <p:nvPr/>
        </p:nvCxnSpPr>
        <p:spPr bwMode="auto">
          <a:xfrm>
            <a:off x="1141272" y="2068435"/>
            <a:ext cx="0" cy="4032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3CAA0C-C870-4F13-A83A-360840F9D20B}"/>
              </a:ext>
            </a:extLst>
          </p:cNvPr>
          <p:cNvGrpSpPr/>
          <p:nvPr/>
        </p:nvGrpSpPr>
        <p:grpSpPr>
          <a:xfrm>
            <a:off x="3624798" y="1837751"/>
            <a:ext cx="194284" cy="2718808"/>
            <a:chOff x="666729" y="3241043"/>
            <a:chExt cx="617407" cy="36111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984964-189A-4466-A6B2-F1A1FFB64B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617407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099817-28B7-48D6-96AB-0F52248D131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A17906-629C-4A05-A359-F8011B16F179}"/>
              </a:ext>
            </a:extLst>
          </p:cNvPr>
          <p:cNvCxnSpPr>
            <a:cxnSpLocks/>
          </p:cNvCxnSpPr>
          <p:nvPr/>
        </p:nvCxnSpPr>
        <p:spPr bwMode="auto">
          <a:xfrm>
            <a:off x="3815103" y="3604435"/>
            <a:ext cx="0" cy="25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805ABD-7F42-4DA7-B0DD-291CEAEF19EE}"/>
              </a:ext>
            </a:extLst>
          </p:cNvPr>
          <p:cNvCxnSpPr>
            <a:cxnSpLocks/>
          </p:cNvCxnSpPr>
          <p:nvPr/>
        </p:nvCxnSpPr>
        <p:spPr bwMode="auto">
          <a:xfrm>
            <a:off x="6563288" y="3604435"/>
            <a:ext cx="0" cy="25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4F9626-DB99-4FB9-B8BA-7FE4C0DCFC74}"/>
              </a:ext>
            </a:extLst>
          </p:cNvPr>
          <p:cNvCxnSpPr>
            <a:cxnSpLocks/>
          </p:cNvCxnSpPr>
          <p:nvPr/>
        </p:nvCxnSpPr>
        <p:spPr bwMode="auto">
          <a:xfrm>
            <a:off x="9221619" y="3604435"/>
            <a:ext cx="0" cy="2544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DEBB3D-88B2-4B88-8014-41E9C5533C08}"/>
              </a:ext>
            </a:extLst>
          </p:cNvPr>
          <p:cNvGrpSpPr/>
          <p:nvPr/>
        </p:nvGrpSpPr>
        <p:grpSpPr>
          <a:xfrm>
            <a:off x="6320238" y="1876255"/>
            <a:ext cx="194284" cy="2718808"/>
            <a:chOff x="666729" y="3241043"/>
            <a:chExt cx="617407" cy="36111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150AF23-F96C-4482-B148-8565F5147E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617407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DF3DE9C-F3E0-4719-B889-BE4178CB8B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86ADD3D-E825-4AC6-A3D5-55D3632C9CEA}"/>
              </a:ext>
            </a:extLst>
          </p:cNvPr>
          <p:cNvGrpSpPr/>
          <p:nvPr/>
        </p:nvGrpSpPr>
        <p:grpSpPr>
          <a:xfrm>
            <a:off x="9027335" y="1869604"/>
            <a:ext cx="194284" cy="2718808"/>
            <a:chOff x="666729" y="3241043"/>
            <a:chExt cx="617407" cy="36111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4374D0-E329-4EF7-A329-B31CCEFFB7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617407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A39AEA5-8091-45AE-9C1D-DACEFB8DC2B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7502470F-B426-4BED-96A9-B4F95BF65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32102" r="34055" b="24350"/>
          <a:stretch/>
        </p:blipFill>
        <p:spPr bwMode="auto">
          <a:xfrm>
            <a:off x="9467019" y="974039"/>
            <a:ext cx="2659321" cy="23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Germline</a:t>
            </a:r>
            <a:r>
              <a:rPr lang="cs-CZ" dirty="0" smtClean="0"/>
              <a:t> WES: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Somatic</a:t>
            </a:r>
            <a:r>
              <a:rPr lang="cs-CZ" dirty="0" smtClean="0"/>
              <a:t> </a:t>
            </a:r>
            <a:r>
              <a:rPr lang="cs-CZ" dirty="0" smtClean="0"/>
              <a:t>WES: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 </a:t>
            </a:r>
            <a:r>
              <a:rPr lang="cs-CZ" dirty="0" err="1" smtClean="0"/>
              <a:t>germline</a:t>
            </a:r>
            <a:r>
              <a:rPr lang="cs-CZ" dirty="0" smtClean="0"/>
              <a:t> …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0952" y="422883"/>
            <a:ext cx="12026365" cy="381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Index case – </a:t>
            </a:r>
            <a:r>
              <a:rPr lang="cs-CZ" dirty="0" err="1" smtClean="0"/>
              <a:t>patient´s</a:t>
            </a:r>
            <a:r>
              <a:rPr lang="cs-CZ" dirty="0" smtClean="0"/>
              <a:t> </a:t>
            </a:r>
            <a:r>
              <a:rPr lang="cs-CZ" dirty="0" err="1" smtClean="0"/>
              <a:t>younger</a:t>
            </a:r>
            <a:r>
              <a:rPr lang="cs-CZ" dirty="0" smtClean="0"/>
              <a:t> </a:t>
            </a:r>
            <a:r>
              <a:rPr lang="cs-CZ" dirty="0" err="1" smtClean="0"/>
              <a:t>brother</a:t>
            </a:r>
            <a:r>
              <a:rPr lang="cs-CZ" dirty="0" smtClean="0"/>
              <a:t>…</a:t>
            </a:r>
            <a:r>
              <a:rPr lang="cs-CZ" dirty="0" err="1" smtClean="0"/>
              <a:t>abdominal</a:t>
            </a:r>
            <a:r>
              <a:rPr lang="cs-CZ" dirty="0" smtClean="0"/>
              <a:t> tu on </a:t>
            </a:r>
            <a:r>
              <a:rPr lang="cs-CZ" dirty="0" err="1" smtClean="0"/>
              <a:t>surveilance</a:t>
            </a:r>
            <a:r>
              <a:rPr lang="cs-CZ" dirty="0" smtClean="0"/>
              <a:t> WBMRI…</a:t>
            </a:r>
            <a:r>
              <a:rPr lang="cs-CZ" dirty="0" err="1" smtClean="0"/>
              <a:t>stage</a:t>
            </a:r>
            <a:r>
              <a:rPr lang="cs-CZ" dirty="0" smtClean="0"/>
              <a:t> III </a:t>
            </a:r>
            <a:r>
              <a:rPr lang="cs-CZ" dirty="0" err="1" smtClean="0"/>
              <a:t>Burkitt</a:t>
            </a:r>
            <a:r>
              <a:rPr lang="cs-CZ" dirty="0" smtClean="0"/>
              <a:t> </a:t>
            </a:r>
            <a:r>
              <a:rPr lang="cs-CZ" dirty="0" err="1" smtClean="0"/>
              <a:t>lymphoma</a:t>
            </a:r>
            <a:r>
              <a:rPr lang="cs-CZ" dirty="0" smtClean="0"/>
              <a:t>…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44" y="1463640"/>
            <a:ext cx="7563652" cy="1131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47" y="2739150"/>
            <a:ext cx="7486070" cy="40994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9" y="3822978"/>
            <a:ext cx="5002887" cy="29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3483F76-86E0-4BAA-B02A-26D14453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D0CF-664C-0A4C-BD7E-20EAA7EADCC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42C25-0F19-45BA-BBC1-9FE9467E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Patient case</a:t>
            </a:r>
            <a:r>
              <a:rPr lang="en-GB" noProof="0" dirty="0"/>
              <a:t>: Secondary glioblastoma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A74EA-45DD-489A-91E1-FEA81D763F7B}"/>
              </a:ext>
            </a:extLst>
          </p:cNvPr>
          <p:cNvSpPr txBox="1"/>
          <p:nvPr/>
        </p:nvSpPr>
        <p:spPr>
          <a:xfrm>
            <a:off x="7241173" y="2342506"/>
            <a:ext cx="3351988" cy="584775"/>
          </a:xfrm>
          <a:prstGeom prst="rect">
            <a:avLst/>
          </a:prstGeom>
          <a:noFill/>
          <a:ln>
            <a:noFill/>
          </a:ln>
        </p:spPr>
        <p:txBody>
          <a:bodyPr wrap="square" lIns="48000" rIns="48000" rtlCol="0" anchor="t" anchorCtr="0">
            <a:spAutoFit/>
          </a:bodyPr>
          <a:lstStyle/>
          <a:p>
            <a:pPr algn="ctr" defTabSz="1219170">
              <a:defRPr/>
            </a:pPr>
            <a:r>
              <a:rPr lang="en-GB" sz="1600" b="1" kern="0" dirty="0">
                <a:solidFill>
                  <a:srgbClr val="FF0000"/>
                </a:solidFill>
              </a:rPr>
              <a:t>MRI</a:t>
            </a:r>
            <a:r>
              <a:rPr lang="en-GB" sz="1600" b="1" kern="0" dirty="0">
                <a:solidFill>
                  <a:schemeClr val="tx2"/>
                </a:solidFill>
              </a:rPr>
              <a:t> scans revealed </a:t>
            </a:r>
            <a:br>
              <a:rPr lang="en-GB" sz="1600" b="1" kern="0" dirty="0">
                <a:solidFill>
                  <a:schemeClr val="tx2"/>
                </a:solidFill>
              </a:rPr>
            </a:br>
            <a:r>
              <a:rPr lang="en-GB" sz="1600" b="1" kern="0" dirty="0">
                <a:solidFill>
                  <a:schemeClr val="tx2"/>
                </a:solidFill>
              </a:rPr>
              <a:t>early progression</a:t>
            </a:r>
          </a:p>
        </p:txBody>
      </p:sp>
      <p:pic>
        <p:nvPicPr>
          <p:cNvPr id="15" name="Picture 27" descr="N:\KDO\KDO Soukrome\Pavelka\BOD 2018\case report Buš\abstrakt 11,3,2018\MR T1 před Rt Opdivo, po RT, po 6 měs, po 12 mě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28957" r="79288" b="26392"/>
          <a:stretch/>
        </p:blipFill>
        <p:spPr bwMode="auto">
          <a:xfrm>
            <a:off x="7636368" y="2976289"/>
            <a:ext cx="2643000" cy="31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708821-D3F5-4EF9-B509-3751A43C2DFC}"/>
              </a:ext>
            </a:extLst>
          </p:cNvPr>
          <p:cNvSpPr/>
          <p:nvPr/>
        </p:nvSpPr>
        <p:spPr bwMode="auto">
          <a:xfrm>
            <a:off x="4154474" y="2798789"/>
            <a:ext cx="2326133" cy="233212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594" indent="-228594" defTabSz="121917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cs-CZ" sz="1467" kern="0" dirty="0" smtClean="0">
                <a:solidFill>
                  <a:schemeClr val="tx2"/>
                </a:solidFill>
              </a:rPr>
              <a:t>CR </a:t>
            </a:r>
            <a:r>
              <a:rPr lang="cs-CZ" sz="1467" kern="0" dirty="0" err="1" smtClean="0">
                <a:solidFill>
                  <a:schemeClr val="tx2"/>
                </a:solidFill>
              </a:rPr>
              <a:t>confirmed</a:t>
            </a:r>
            <a:r>
              <a:rPr lang="cs-CZ" sz="1467" kern="0" dirty="0" smtClean="0">
                <a:solidFill>
                  <a:schemeClr val="tx2"/>
                </a:solidFill>
              </a:rPr>
              <a:t> by PET MRI, nivo </a:t>
            </a:r>
            <a:r>
              <a:rPr lang="cs-CZ" sz="1467" kern="0" dirty="0" err="1" smtClean="0">
                <a:solidFill>
                  <a:schemeClr val="tx2"/>
                </a:solidFill>
              </a:rPr>
              <a:t>stopped</a:t>
            </a:r>
            <a:endParaRPr lang="cs-CZ" sz="1467" kern="0" dirty="0">
              <a:solidFill>
                <a:schemeClr val="tx2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4CE9E8-7E5C-486C-8BE3-0C0554E2EDE3}"/>
              </a:ext>
            </a:extLst>
          </p:cNvPr>
          <p:cNvSpPr/>
          <p:nvPr/>
        </p:nvSpPr>
        <p:spPr bwMode="auto">
          <a:xfrm>
            <a:off x="84030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C1012-D61A-40FE-90F1-DC73897A6892}"/>
              </a:ext>
            </a:extLst>
          </p:cNvPr>
          <p:cNvSpPr txBox="1"/>
          <p:nvPr/>
        </p:nvSpPr>
        <p:spPr>
          <a:xfrm>
            <a:off x="422879" y="1392396"/>
            <a:ext cx="79541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accent1"/>
                </a:solidFill>
              </a:rPr>
              <a:t>Jan 2014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A4DEA9-6E72-4776-900C-59BF7DAA7D63}"/>
              </a:ext>
            </a:extLst>
          </p:cNvPr>
          <p:cNvCxnSpPr>
            <a:cxnSpLocks/>
          </p:cNvCxnSpPr>
          <p:nvPr/>
        </p:nvCxnSpPr>
        <p:spPr bwMode="auto">
          <a:xfrm>
            <a:off x="4121575" y="2901139"/>
            <a:ext cx="0" cy="2160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E245FC-CD3D-4028-AD9E-A2D04F18FAC4}"/>
              </a:ext>
            </a:extLst>
          </p:cNvPr>
          <p:cNvGrpSpPr/>
          <p:nvPr/>
        </p:nvGrpSpPr>
        <p:grpSpPr>
          <a:xfrm>
            <a:off x="3560357" y="1885438"/>
            <a:ext cx="528320" cy="1449495"/>
            <a:chOff x="666729" y="3241043"/>
            <a:chExt cx="1132598" cy="36111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559328-C8B4-44FA-BF1C-186855C911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E9BF08-8A90-4553-B6DD-B6264CB187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6956C0F-ABAD-4C64-B83E-DA81E4F85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0226" y="854300"/>
            <a:ext cx="9828937" cy="38273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Treatment decision and early progression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142019-BD29-421F-931C-801F15786F95}"/>
              </a:ext>
            </a:extLst>
          </p:cNvPr>
          <p:cNvCxnSpPr>
            <a:cxnSpLocks/>
          </p:cNvCxnSpPr>
          <p:nvPr/>
        </p:nvCxnSpPr>
        <p:spPr bwMode="auto">
          <a:xfrm>
            <a:off x="2812143" y="1783897"/>
            <a:ext cx="5040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BE26CFC-49B5-4F3A-8BD8-4B0E43AEC433}"/>
              </a:ext>
            </a:extLst>
          </p:cNvPr>
          <p:cNvCxnSpPr>
            <a:cxnSpLocks/>
          </p:cNvCxnSpPr>
          <p:nvPr/>
        </p:nvCxnSpPr>
        <p:spPr bwMode="auto">
          <a:xfrm>
            <a:off x="7506351" y="2436293"/>
            <a:ext cx="0" cy="364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89B0FD-1B62-4BD3-98DF-FCF590325CB9}"/>
              </a:ext>
            </a:extLst>
          </p:cNvPr>
          <p:cNvGrpSpPr/>
          <p:nvPr/>
        </p:nvGrpSpPr>
        <p:grpSpPr>
          <a:xfrm>
            <a:off x="6945133" y="1876255"/>
            <a:ext cx="528320" cy="1449495"/>
            <a:chOff x="666729" y="3241043"/>
            <a:chExt cx="1132598" cy="36111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B5B8D21-5662-4605-8EC6-8E651C912D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6729" y="3602152"/>
              <a:ext cx="1132598" cy="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A88415-9ECE-4BAF-90E6-DE8BD08E737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3413" y="3241043"/>
              <a:ext cx="1" cy="36111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3E75AD1-78C6-4660-BDCD-342BAD570AE4}"/>
              </a:ext>
            </a:extLst>
          </p:cNvPr>
          <p:cNvSpPr/>
          <p:nvPr/>
        </p:nvSpPr>
        <p:spPr bwMode="auto">
          <a:xfrm>
            <a:off x="6866687" y="1707968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7CE536-F8AA-4D43-9FA3-EC6BB832D017}"/>
              </a:ext>
            </a:extLst>
          </p:cNvPr>
          <p:cNvSpPr txBox="1"/>
          <p:nvPr/>
        </p:nvSpPr>
        <p:spPr>
          <a:xfrm>
            <a:off x="6449257" y="1386035"/>
            <a:ext cx="17085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3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Nov 2019</a:t>
            </a:r>
            <a:endParaRPr lang="en-GB" sz="1333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406BA8-3685-45E0-9583-15057E826FEA}"/>
              </a:ext>
            </a:extLst>
          </p:cNvPr>
          <p:cNvSpPr/>
          <p:nvPr/>
        </p:nvSpPr>
        <p:spPr bwMode="auto">
          <a:xfrm>
            <a:off x="3496358" y="1714329"/>
            <a:ext cx="161925" cy="692468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z="2400">
              <a:latin typeface="Imag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17028E-8B2A-48F1-9491-64F3980F1E4F}"/>
              </a:ext>
            </a:extLst>
          </p:cNvPr>
          <p:cNvSpPr txBox="1"/>
          <p:nvPr/>
        </p:nvSpPr>
        <p:spPr>
          <a:xfrm>
            <a:off x="3078928" y="1392397"/>
            <a:ext cx="101352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3" dirty="0" err="1" smtClean="0">
                <a:solidFill>
                  <a:schemeClr val="accent1"/>
                </a:solidFill>
                <a:highlight>
                  <a:srgbClr val="FFFF00"/>
                </a:highlight>
              </a:rPr>
              <a:t>Aug</a:t>
            </a:r>
            <a:r>
              <a:rPr lang="cs-CZ" sz="1333" dirty="0" smtClean="0">
                <a:solidFill>
                  <a:schemeClr val="accent1"/>
                </a:solidFill>
                <a:highlight>
                  <a:srgbClr val="FFFF00"/>
                </a:highlight>
              </a:rPr>
              <a:t> 2019</a:t>
            </a:r>
            <a:endParaRPr lang="en-GB" sz="1333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B579D1-6A16-488E-A3A6-1B1243662177}"/>
              </a:ext>
            </a:extLst>
          </p:cNvPr>
          <p:cNvCxnSpPr>
            <a:cxnSpLocks/>
          </p:cNvCxnSpPr>
          <p:nvPr/>
        </p:nvCxnSpPr>
        <p:spPr bwMode="auto">
          <a:xfrm>
            <a:off x="518083" y="1783897"/>
            <a:ext cx="1392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BB15D1-7896-4118-99DF-21E5EE7F7C6F}"/>
              </a:ext>
            </a:extLst>
          </p:cNvPr>
          <p:cNvCxnSpPr>
            <a:cxnSpLocks/>
          </p:cNvCxnSpPr>
          <p:nvPr/>
        </p:nvCxnSpPr>
        <p:spPr bwMode="auto">
          <a:xfrm>
            <a:off x="1876980" y="1783897"/>
            <a:ext cx="110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0" t="27669" r="34737" b="24692"/>
          <a:stretch/>
        </p:blipFill>
        <p:spPr bwMode="auto">
          <a:xfrm>
            <a:off x="7327758" y="2276051"/>
            <a:ext cx="3908354" cy="396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8935656" y="4056927"/>
            <a:ext cx="549799" cy="6481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 animBg="1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8914"/>
            <a:ext cx="9144000" cy="2168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/>
              <a:t>1000 nových protinádorových léků k disposici pro testování…</a:t>
            </a:r>
            <a:br>
              <a:rPr lang="cs-CZ" b="1" dirty="0" smtClean="0"/>
            </a:br>
            <a:r>
              <a:rPr lang="cs-CZ" b="1" dirty="0" smtClean="0"/>
              <a:t>Jak dál? Randomizované studie?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100" i="1" dirty="0"/>
              <a:t>Otázka jaká léčba je přínosná pro určitou populaci je diametrálně odlišná od otázky co pomůže právě mé dceři??</a:t>
            </a:r>
            <a:endParaRPr lang="cs-CZ" sz="3100" i="1" dirty="0"/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5780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10817" r="20767" b="28395"/>
          <a:stretch>
            <a:fillRect/>
          </a:stretch>
        </p:blipFill>
        <p:spPr bwMode="auto">
          <a:xfrm>
            <a:off x="1959800" y="2521755"/>
            <a:ext cx="82089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3"/>
          <p:cNvGraphicFramePr>
            <a:graphicFrameLocks/>
          </p:cNvGraphicFramePr>
          <p:nvPr>
            <p:extLst/>
          </p:nvPr>
        </p:nvGraphicFramePr>
        <p:xfrm>
          <a:off x="1955163" y="1206255"/>
          <a:ext cx="5413375" cy="381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317"/>
          <p:cNvSpPr>
            <a:spLocks noChangeArrowheads="1"/>
          </p:cNvSpPr>
          <p:nvPr/>
        </p:nvSpPr>
        <p:spPr bwMode="auto">
          <a:xfrm>
            <a:off x="1524000" y="0"/>
            <a:ext cx="9144000" cy="4762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631951" y="44451"/>
            <a:ext cx="8785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Spektrum diagnóz úmrtí (dle MKN10) v čase dle věku, 1994–2016</a:t>
            </a:r>
            <a:endParaRPr kumimoji="1" lang="cs-CZ" altLang="cs-CZ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 rot="16200000">
            <a:off x="1464564" y="2878851"/>
            <a:ext cx="1415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Zastoupení novotvarů</a:t>
            </a:r>
            <a:endParaRPr lang="en-US" sz="1000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10"/>
          <p:cNvSpPr>
            <a:spLocks noChangeArrowheads="1"/>
          </p:cNvSpPr>
          <p:nvPr/>
        </p:nvSpPr>
        <p:spPr bwMode="auto">
          <a:xfrm>
            <a:off x="4341797" y="5019430"/>
            <a:ext cx="1317047" cy="1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cs-CZ" altLang="cs-CZ" sz="1000" dirty="0">
                <a:solidFill>
                  <a:srgbClr val="5F5F5F"/>
                </a:solidFill>
              </a:rPr>
              <a:t>Rok úmrtí</a:t>
            </a:r>
            <a:endParaRPr lang="cs-CZ" altLang="cs-CZ" sz="1000" dirty="0">
              <a:solidFill>
                <a:srgbClr val="5F5F5F"/>
              </a:solidFill>
            </a:endParaRPr>
          </a:p>
        </p:txBody>
      </p:sp>
      <p:sp>
        <p:nvSpPr>
          <p:cNvPr id="58" name="Rectangle 66"/>
          <p:cNvSpPr>
            <a:spLocks noChangeArrowheads="1"/>
          </p:cNvSpPr>
          <p:nvPr/>
        </p:nvSpPr>
        <p:spPr bwMode="auto">
          <a:xfrm rot="18900000">
            <a:off x="6470123" y="1158906"/>
            <a:ext cx="361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117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59" name="Rectangle 67"/>
          <p:cNvSpPr>
            <a:spLocks noChangeArrowheads="1"/>
          </p:cNvSpPr>
          <p:nvPr/>
        </p:nvSpPr>
        <p:spPr bwMode="auto">
          <a:xfrm rot="18900000">
            <a:off x="5964779" y="1158112"/>
            <a:ext cx="3619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166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75" name="Rectangle 83"/>
          <p:cNvSpPr>
            <a:spLocks noChangeArrowheads="1"/>
          </p:cNvSpPr>
          <p:nvPr/>
        </p:nvSpPr>
        <p:spPr bwMode="auto">
          <a:xfrm rot="18900000">
            <a:off x="4453005" y="1158906"/>
            <a:ext cx="361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191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76" name="Rectangle 84"/>
          <p:cNvSpPr>
            <a:spLocks noChangeArrowheads="1"/>
          </p:cNvSpPr>
          <p:nvPr/>
        </p:nvSpPr>
        <p:spPr bwMode="auto">
          <a:xfrm rot="18900000">
            <a:off x="3939424" y="1158112"/>
            <a:ext cx="3619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en-US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34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77" name="Rectangle 85"/>
          <p:cNvSpPr>
            <a:spLocks noChangeArrowheads="1"/>
          </p:cNvSpPr>
          <p:nvPr/>
        </p:nvSpPr>
        <p:spPr bwMode="auto">
          <a:xfrm rot="18900000">
            <a:off x="3425843" y="1158906"/>
            <a:ext cx="361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en-US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3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53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78" name="Rectangle 86"/>
          <p:cNvSpPr>
            <a:spLocks noChangeArrowheads="1"/>
          </p:cNvSpPr>
          <p:nvPr/>
        </p:nvSpPr>
        <p:spPr bwMode="auto">
          <a:xfrm rot="18900000">
            <a:off x="2912262" y="1158906"/>
            <a:ext cx="361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455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sp>
        <p:nvSpPr>
          <p:cNvPr id="80" name="Rectangle 67"/>
          <p:cNvSpPr>
            <a:spLocks noChangeArrowheads="1"/>
          </p:cNvSpPr>
          <p:nvPr/>
        </p:nvSpPr>
        <p:spPr bwMode="auto">
          <a:xfrm rot="18900000">
            <a:off x="5459435" y="1145050"/>
            <a:ext cx="3619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en-US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29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" name="Group 92"/>
          <p:cNvGraphicFramePr>
            <a:graphicFrameLocks noGrp="1"/>
          </p:cNvGraphicFramePr>
          <p:nvPr>
            <p:extLst/>
          </p:nvPr>
        </p:nvGraphicFramePr>
        <p:xfrm>
          <a:off x="7667626" y="1411589"/>
          <a:ext cx="2665413" cy="3312810"/>
        </p:xfrm>
        <a:graphic>
          <a:graphicData uri="http://schemas.openxmlformats.org/drawingml/2006/table">
            <a:tbl>
              <a:tblPr/>
              <a:tblGrid>
                <a:gridCol w="266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VI.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ostatní zhoubné novotvary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V. 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non-</a:t>
                      </a:r>
                      <a:r>
                        <a:rPr kumimoji="0" lang="cs-CZ" altLang="cs-CZ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Hodgkinův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lymfom (C82–C86)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IV.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ZN kosti a kloubní chrupavky (C40, C41)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ZN pojivové a měkké tkáně (C47, C49)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II.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leukémie (C91–C95)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2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I.</a:t>
                      </a:r>
                      <a:r>
                        <a:rPr kumimoji="0" lang="cs-CZ" altLang="cs-CZ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  <a:cs typeface="Arial" charset="0"/>
                        </a:rPr>
                        <a:t> ZN mozku, míchy a jiných částí CNS (C70–C72)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" name="Skupina 1"/>
          <p:cNvGrpSpPr/>
          <p:nvPr/>
        </p:nvGrpSpPr>
        <p:grpSpPr>
          <a:xfrm>
            <a:off x="7451726" y="1611331"/>
            <a:ext cx="144463" cy="2912669"/>
            <a:chOff x="5927725" y="1611330"/>
            <a:chExt cx="144463" cy="2912669"/>
          </a:xfrm>
        </p:grpSpPr>
        <p:sp>
          <p:nvSpPr>
            <p:cNvPr id="83" name="Rectangle 123"/>
            <p:cNvSpPr>
              <a:spLocks noChangeArrowheads="1"/>
            </p:cNvSpPr>
            <p:nvPr/>
          </p:nvSpPr>
          <p:spPr bwMode="auto">
            <a:xfrm rot="10800000">
              <a:off x="5927725" y="4379537"/>
              <a:ext cx="144463" cy="144462"/>
            </a:xfrm>
            <a:prstGeom prst="rect">
              <a:avLst/>
            </a:prstGeom>
            <a:pattFill prst="pct90">
              <a:fgClr>
                <a:srgbClr val="3366FF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4" name="Rectangle 124"/>
            <p:cNvSpPr>
              <a:spLocks noChangeArrowheads="1"/>
            </p:cNvSpPr>
            <p:nvPr/>
          </p:nvSpPr>
          <p:spPr bwMode="auto">
            <a:xfrm rot="10800000">
              <a:off x="5927725" y="3825894"/>
              <a:ext cx="144463" cy="144462"/>
            </a:xfrm>
            <a:prstGeom prst="rect">
              <a:avLst/>
            </a:prstGeom>
            <a:pattFill prst="pct90">
              <a:fgClr>
                <a:srgbClr val="FF0000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5" name="Rectangle 125"/>
            <p:cNvSpPr>
              <a:spLocks noChangeArrowheads="1"/>
            </p:cNvSpPr>
            <p:nvPr/>
          </p:nvSpPr>
          <p:spPr bwMode="auto">
            <a:xfrm rot="10800000">
              <a:off x="5927725" y="3272253"/>
              <a:ext cx="144463" cy="144462"/>
            </a:xfrm>
            <a:prstGeom prst="rect">
              <a:avLst/>
            </a:prstGeom>
            <a:pattFill prst="pct90">
              <a:fgClr>
                <a:srgbClr val="FFFF99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6" name="Rectangle 126"/>
            <p:cNvSpPr>
              <a:spLocks noChangeArrowheads="1"/>
            </p:cNvSpPr>
            <p:nvPr/>
          </p:nvSpPr>
          <p:spPr bwMode="auto">
            <a:xfrm rot="10800000">
              <a:off x="5927725" y="2718612"/>
              <a:ext cx="144463" cy="144462"/>
            </a:xfrm>
            <a:prstGeom prst="rect">
              <a:avLst/>
            </a:prstGeom>
            <a:pattFill prst="pct90">
              <a:fgClr>
                <a:srgbClr val="FFCC99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7" name="Rectangle 127"/>
            <p:cNvSpPr>
              <a:spLocks noChangeArrowheads="1"/>
            </p:cNvSpPr>
            <p:nvPr/>
          </p:nvSpPr>
          <p:spPr bwMode="auto">
            <a:xfrm rot="10800000">
              <a:off x="5927725" y="2164971"/>
              <a:ext cx="144463" cy="144462"/>
            </a:xfrm>
            <a:prstGeom prst="rect">
              <a:avLst/>
            </a:prstGeom>
            <a:pattFill prst="pct90">
              <a:fgClr>
                <a:srgbClr val="FFCC00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88" name="Rectangle 128"/>
            <p:cNvSpPr>
              <a:spLocks noChangeArrowheads="1"/>
            </p:cNvSpPr>
            <p:nvPr/>
          </p:nvSpPr>
          <p:spPr bwMode="auto">
            <a:xfrm rot="10800000">
              <a:off x="5927725" y="1611330"/>
              <a:ext cx="144463" cy="14446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95" name="TextovéPole 7"/>
          <p:cNvSpPr txBox="1">
            <a:spLocks noChangeArrowheads="1"/>
          </p:cNvSpPr>
          <p:nvPr/>
        </p:nvSpPr>
        <p:spPr bwMode="auto">
          <a:xfrm>
            <a:off x="2387547" y="667875"/>
            <a:ext cx="1302677" cy="153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cs-CZ" sz="1000" b="1" dirty="0">
                <a:solidFill>
                  <a:srgbClr val="5F5F5F"/>
                </a:solidFill>
              </a:rPr>
              <a:t>0–14 let</a:t>
            </a:r>
            <a:r>
              <a:rPr lang="cs-CZ" altLang="cs-CZ" sz="1000" b="1" dirty="0">
                <a:solidFill>
                  <a:srgbClr val="5F5F5F"/>
                </a:solidFill>
              </a:rPr>
              <a:t> (N = 1 233)</a:t>
            </a:r>
            <a:endParaRPr lang="cs-CZ" altLang="cs-CZ" sz="1000" b="1" dirty="0">
              <a:solidFill>
                <a:srgbClr val="5F5F5F"/>
              </a:solidFill>
            </a:endParaRPr>
          </a:p>
        </p:txBody>
      </p:sp>
      <p:sp>
        <p:nvSpPr>
          <p:cNvPr id="54" name="Rectangle 66"/>
          <p:cNvSpPr>
            <a:spLocks noChangeArrowheads="1"/>
          </p:cNvSpPr>
          <p:nvPr/>
        </p:nvSpPr>
        <p:spPr bwMode="auto">
          <a:xfrm rot="18900000">
            <a:off x="6975466" y="1158906"/>
            <a:ext cx="361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" hangingPunct="1"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N = </a:t>
            </a:r>
            <a:r>
              <a:rPr lang="cs-CZ" altLang="cs-CZ" sz="800" dirty="0">
                <a:solidFill>
                  <a:srgbClr val="5F5F5F"/>
                </a:solidFill>
                <a:latin typeface="Arial" panose="020B0604020202020204" pitchFamily="34" charset="0"/>
              </a:rPr>
              <a:t>90</a:t>
            </a:r>
            <a:endParaRPr lang="cs-CZ" altLang="cs-CZ" sz="800" dirty="0">
              <a:solidFill>
                <a:srgbClr val="5F5F5F"/>
              </a:solidFill>
              <a:latin typeface="Arial" panose="020B0604020202020204" pitchFamily="34" charset="0"/>
            </a:endParaRPr>
          </a:p>
        </p:txBody>
      </p:sp>
      <p:grpSp>
        <p:nvGrpSpPr>
          <p:cNvPr id="56" name="Skupina 55"/>
          <p:cNvGrpSpPr/>
          <p:nvPr/>
        </p:nvGrpSpPr>
        <p:grpSpPr>
          <a:xfrm>
            <a:off x="1935120" y="581039"/>
            <a:ext cx="419099" cy="781050"/>
            <a:chOff x="5844960" y="3438525"/>
            <a:chExt cx="419099" cy="781050"/>
          </a:xfrm>
        </p:grpSpPr>
        <p:pic>
          <p:nvPicPr>
            <p:cNvPr id="57" name="Obrázek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4960" y="3457575"/>
              <a:ext cx="171450" cy="742950"/>
            </a:xfrm>
            <a:prstGeom prst="rect">
              <a:avLst/>
            </a:prstGeom>
          </p:spPr>
        </p:pic>
        <p:pic>
          <p:nvPicPr>
            <p:cNvPr id="79" name="Obrázek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6884" y="3438525"/>
              <a:ext cx="257175" cy="781050"/>
            </a:xfrm>
            <a:prstGeom prst="rect">
              <a:avLst/>
            </a:prstGeom>
          </p:spPr>
        </p:pic>
      </p:grpSp>
      <p:sp>
        <p:nvSpPr>
          <p:cNvPr id="51" name="TextovéPole 7"/>
          <p:cNvSpPr txBox="1">
            <a:spLocks noChangeArrowheads="1"/>
          </p:cNvSpPr>
          <p:nvPr/>
        </p:nvSpPr>
        <p:spPr bwMode="auto">
          <a:xfrm>
            <a:off x="5283147" y="663753"/>
            <a:ext cx="1302677" cy="153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000" b="1" dirty="0">
                <a:solidFill>
                  <a:srgbClr val="5F5F5F"/>
                </a:solidFill>
              </a:rPr>
              <a:t>15</a:t>
            </a:r>
            <a:r>
              <a:rPr lang="en-US" altLang="cs-CZ" sz="1000" b="1" dirty="0">
                <a:solidFill>
                  <a:srgbClr val="5F5F5F"/>
                </a:solidFill>
              </a:rPr>
              <a:t>–1</a:t>
            </a:r>
            <a:r>
              <a:rPr lang="cs-CZ" altLang="cs-CZ" sz="1000" b="1" dirty="0">
                <a:solidFill>
                  <a:srgbClr val="5F5F5F"/>
                </a:solidFill>
              </a:rPr>
              <a:t>9 </a:t>
            </a:r>
            <a:r>
              <a:rPr lang="en-US" altLang="cs-CZ" sz="1000" b="1" dirty="0">
                <a:solidFill>
                  <a:srgbClr val="5F5F5F"/>
                </a:solidFill>
              </a:rPr>
              <a:t>let</a:t>
            </a:r>
            <a:r>
              <a:rPr lang="cs-CZ" altLang="cs-CZ" sz="1000" b="1" dirty="0">
                <a:solidFill>
                  <a:srgbClr val="5F5F5F"/>
                </a:solidFill>
              </a:rPr>
              <a:t> (N = </a:t>
            </a:r>
            <a:r>
              <a:rPr lang="en-US" altLang="cs-CZ" sz="1000" b="1" dirty="0">
                <a:solidFill>
                  <a:srgbClr val="5F5F5F"/>
                </a:solidFill>
              </a:rPr>
              <a:t>6</a:t>
            </a:r>
            <a:r>
              <a:rPr lang="cs-CZ" altLang="cs-CZ" sz="1000" b="1" dirty="0">
                <a:solidFill>
                  <a:srgbClr val="5F5F5F"/>
                </a:solidFill>
              </a:rPr>
              <a:t>02)</a:t>
            </a:r>
            <a:endParaRPr lang="cs-CZ" altLang="cs-CZ" sz="1000" b="1" dirty="0">
              <a:solidFill>
                <a:srgbClr val="5F5F5F"/>
              </a:solidFill>
            </a:endParaRPr>
          </a:p>
        </p:txBody>
      </p:sp>
      <p:grpSp>
        <p:nvGrpSpPr>
          <p:cNvPr id="52" name="Skupina 51"/>
          <p:cNvGrpSpPr/>
          <p:nvPr/>
        </p:nvGrpSpPr>
        <p:grpSpPr>
          <a:xfrm>
            <a:off x="4830720" y="576917"/>
            <a:ext cx="419099" cy="781050"/>
            <a:chOff x="5844960" y="3438525"/>
            <a:chExt cx="419099" cy="781050"/>
          </a:xfrm>
        </p:grpSpPr>
        <p:pic>
          <p:nvPicPr>
            <p:cNvPr id="53" name="Obrázek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4960" y="3457575"/>
              <a:ext cx="171450" cy="742950"/>
            </a:xfrm>
            <a:prstGeom prst="rect">
              <a:avLst/>
            </a:prstGeom>
          </p:spPr>
        </p:pic>
        <p:pic>
          <p:nvPicPr>
            <p:cNvPr id="96" name="Obrázek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6884" y="3438525"/>
              <a:ext cx="257175" cy="781050"/>
            </a:xfrm>
            <a:prstGeom prst="rect">
              <a:avLst/>
            </a:prstGeom>
          </p:spPr>
        </p:pic>
      </p:grpSp>
      <p:sp>
        <p:nvSpPr>
          <p:cNvPr id="112" name="Text Box 3"/>
          <p:cNvSpPr txBox="1">
            <a:spLocks noChangeArrowheads="1"/>
          </p:cNvSpPr>
          <p:nvPr/>
        </p:nvSpPr>
        <p:spPr bwMode="auto">
          <a:xfrm>
            <a:off x="1779139" y="6451777"/>
            <a:ext cx="1943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cs-CZ" altLang="cs-CZ" sz="1000" dirty="0">
                <a:solidFill>
                  <a:srgbClr val="5F5F5F"/>
                </a:solidFill>
              </a:rPr>
              <a:t>Zdroj: kompletní databáze LPZ</a:t>
            </a:r>
            <a:endParaRPr kumimoji="1" lang="cs-CZ" altLang="cs-CZ" sz="1000" dirty="0">
              <a:solidFill>
                <a:srgbClr val="5F5F5F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flipH="1">
            <a:off x="2711624" y="5687537"/>
            <a:ext cx="495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Sarkomy – významná příčina mortality…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54429" y="-27384"/>
          <a:ext cx="12065001" cy="6912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631">
                  <a:extLst>
                    <a:ext uri="{9D8B030D-6E8A-4147-A177-3AD203B41FA5}">
                      <a16:colId xmlns:a16="http://schemas.microsoft.com/office/drawing/2014/main" val="585952300"/>
                    </a:ext>
                  </a:extLst>
                </a:gridCol>
                <a:gridCol w="956704">
                  <a:extLst>
                    <a:ext uri="{9D8B030D-6E8A-4147-A177-3AD203B41FA5}">
                      <a16:colId xmlns:a16="http://schemas.microsoft.com/office/drawing/2014/main" val="584779114"/>
                    </a:ext>
                  </a:extLst>
                </a:gridCol>
                <a:gridCol w="1158143">
                  <a:extLst>
                    <a:ext uri="{9D8B030D-6E8A-4147-A177-3AD203B41FA5}">
                      <a16:colId xmlns:a16="http://schemas.microsoft.com/office/drawing/2014/main" val="49493303"/>
                    </a:ext>
                  </a:extLst>
                </a:gridCol>
                <a:gridCol w="1518330">
                  <a:extLst>
                    <a:ext uri="{9D8B030D-6E8A-4147-A177-3AD203B41FA5}">
                      <a16:colId xmlns:a16="http://schemas.microsoft.com/office/drawing/2014/main" val="3146611136"/>
                    </a:ext>
                  </a:extLst>
                </a:gridCol>
                <a:gridCol w="1401414">
                  <a:extLst>
                    <a:ext uri="{9D8B030D-6E8A-4147-A177-3AD203B41FA5}">
                      <a16:colId xmlns:a16="http://schemas.microsoft.com/office/drawing/2014/main" val="3855236237"/>
                    </a:ext>
                  </a:extLst>
                </a:gridCol>
                <a:gridCol w="934273">
                  <a:extLst>
                    <a:ext uri="{9D8B030D-6E8A-4147-A177-3AD203B41FA5}">
                      <a16:colId xmlns:a16="http://schemas.microsoft.com/office/drawing/2014/main" val="3377045835"/>
                    </a:ext>
                  </a:extLst>
                </a:gridCol>
                <a:gridCol w="2429114">
                  <a:extLst>
                    <a:ext uri="{9D8B030D-6E8A-4147-A177-3AD203B41FA5}">
                      <a16:colId xmlns:a16="http://schemas.microsoft.com/office/drawing/2014/main" val="3133453661"/>
                    </a:ext>
                  </a:extLst>
                </a:gridCol>
                <a:gridCol w="1868550">
                  <a:extLst>
                    <a:ext uri="{9D8B030D-6E8A-4147-A177-3AD203B41FA5}">
                      <a16:colId xmlns:a16="http://schemas.microsoft.com/office/drawing/2014/main" val="4081297730"/>
                    </a:ext>
                  </a:extLst>
                </a:gridCol>
                <a:gridCol w="1320842">
                  <a:extLst>
                    <a:ext uri="{9D8B030D-6E8A-4147-A177-3AD203B41FA5}">
                      <a16:colId xmlns:a16="http://schemas.microsoft.com/office/drawing/2014/main" val="2159123488"/>
                    </a:ext>
                  </a:extLst>
                </a:gridCol>
              </a:tblGrid>
              <a:tr h="66961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Pat. No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smtClean="0">
                          <a:effectLst/>
                        </a:rPr>
                        <a:t>H3 </a:t>
                      </a:r>
                      <a:r>
                        <a:rPr lang="cs-CZ" sz="1400" b="1" u="none" strike="noStrike" dirty="0" err="1" smtClean="0">
                          <a:effectLst/>
                        </a:rPr>
                        <a:t>mutation</a:t>
                      </a:r>
                      <a:r>
                        <a:rPr lang="cs-CZ" sz="1400" b="1" u="none" strike="noStrike" dirty="0" smtClean="0">
                          <a:effectLst/>
                        </a:rPr>
                        <a:t> type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 smtClean="0">
                          <a:effectLst/>
                        </a:rPr>
                        <a:t>Other</a:t>
                      </a:r>
                      <a:r>
                        <a:rPr lang="cs-CZ" sz="1400" b="1" u="none" strike="noStrike" dirty="0" smtClean="0">
                          <a:effectLst/>
                        </a:rPr>
                        <a:t> </a:t>
                      </a:r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TP53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r>
                        <a:rPr lang="cs-CZ" sz="1400" b="1" u="none" strike="noStrike" dirty="0" err="1" smtClean="0">
                          <a:effectLst/>
                        </a:rPr>
                        <a:t>other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 smtClean="0">
                          <a:effectLst/>
                        </a:rPr>
                        <a:t>Other</a:t>
                      </a:r>
                      <a:r>
                        <a:rPr lang="cs-CZ" sz="1400" b="1" u="none" strike="noStrike" dirty="0" smtClean="0">
                          <a:effectLst/>
                        </a:rPr>
                        <a:t> </a:t>
                      </a:r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Other mutations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Mutational</a:t>
                      </a:r>
                      <a:r>
                        <a:rPr lang="cs-CZ" sz="1400" b="1" u="none" strike="noStrike" dirty="0">
                          <a:effectLst/>
                        </a:rPr>
                        <a:t> </a:t>
                      </a:r>
                      <a:r>
                        <a:rPr lang="cs-CZ" sz="1400" b="1" u="none" strike="noStrike" dirty="0" err="1">
                          <a:effectLst/>
                        </a:rPr>
                        <a:t>load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IL13RA2 </a:t>
                      </a:r>
                      <a:r>
                        <a:rPr lang="cs-CZ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expression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508865301"/>
                  </a:ext>
                </a:extLst>
              </a:tr>
              <a:tr h="55856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HIST1H3B K27M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PIK3CA E545K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4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++++</a:t>
                      </a:r>
                    </a:p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612360072"/>
                  </a:ext>
                </a:extLst>
              </a:tr>
              <a:tr h="55856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HIST1H3B K27M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BCOR (fs del)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ACVR1 G328V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PIK3R1 N564D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9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934721550"/>
                  </a:ext>
                </a:extLst>
              </a:tr>
              <a:tr h="558567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HIST1H3B K27M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TP53 C135F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ACVR1 R206H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ARID1B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HSP90AA1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5 mut/ Mb</a:t>
                      </a:r>
                      <a:endParaRPr lang="cs-CZ" sz="1600" b="1" i="0" u="none" strike="noStrike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784809065"/>
                  </a:ext>
                </a:extLst>
              </a:tr>
              <a:tr h="521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AKT1 R436M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TP53 R273H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IRS2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U2AF1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20 </a:t>
                      </a:r>
                      <a:r>
                        <a:rPr lang="cs-CZ" sz="1400" b="1" u="none" strike="noStrike" dirty="0" err="1">
                          <a:effectLst/>
                        </a:rPr>
                        <a:t>mut</a:t>
                      </a:r>
                      <a:r>
                        <a:rPr lang="cs-CZ" sz="1400" b="1" u="none" strike="noStrike" dirty="0">
                          <a:effectLst/>
                        </a:rPr>
                        <a:t>/</a:t>
                      </a:r>
                      <a:r>
                        <a:rPr lang="cs-CZ" sz="1400" b="1" u="none" strike="noStrike" dirty="0" err="1">
                          <a:effectLst/>
                        </a:rPr>
                        <a:t>Mb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812990499"/>
                  </a:ext>
                </a:extLst>
              </a:tr>
              <a:tr h="3012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ATM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PIK3CA E545K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5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9945801"/>
                  </a:ext>
                </a:extLst>
              </a:tr>
              <a:tr h="39282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 smtClean="0">
                          <a:effectLst/>
                        </a:rPr>
                        <a:t>H3F3A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not </a:t>
                      </a:r>
                      <a:r>
                        <a:rPr lang="cs-CZ" sz="1400" b="1" u="none" strike="noStrike" dirty="0" err="1">
                          <a:effectLst/>
                        </a:rPr>
                        <a:t>enough</a:t>
                      </a:r>
                      <a:r>
                        <a:rPr lang="cs-CZ" sz="1400" b="1" u="none" strike="noStrike" dirty="0">
                          <a:effectLst/>
                        </a:rPr>
                        <a:t> </a:t>
                      </a:r>
                      <a:r>
                        <a:rPr lang="cs-CZ" sz="1400" b="1" u="none" strike="noStrike" dirty="0" err="1">
                          <a:effectLst/>
                        </a:rPr>
                        <a:t>material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21804987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H3F3A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not enough material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-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258518294"/>
                  </a:ext>
                </a:extLst>
              </a:tr>
              <a:tr h="30125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KMT2C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TP53 H178P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AR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3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385854040"/>
                  </a:ext>
                </a:extLst>
              </a:tr>
              <a:tr h="4393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KRAS G12A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TP53 H193R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not enough material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8 mut/Mb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2508690"/>
                  </a:ext>
                </a:extLst>
              </a:tr>
              <a:tr h="45501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GNAQ 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BRAF V600E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4 </a:t>
                      </a:r>
                      <a:r>
                        <a:rPr lang="cs-CZ" sz="1400" b="1" u="none" strike="noStrike" dirty="0" err="1">
                          <a:effectLst/>
                        </a:rPr>
                        <a:t>mut</a:t>
                      </a:r>
                      <a:r>
                        <a:rPr lang="cs-CZ" sz="1400" b="1" u="none" strike="noStrike" dirty="0">
                          <a:effectLst/>
                        </a:rPr>
                        <a:t>/ </a:t>
                      </a:r>
                      <a:r>
                        <a:rPr lang="cs-CZ" sz="1400" b="1" u="none" strike="noStrike" dirty="0" err="1">
                          <a:effectLst/>
                        </a:rPr>
                        <a:t>Mb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398899769"/>
                  </a:ext>
                </a:extLst>
              </a:tr>
              <a:tr h="4707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H3F3A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ATRX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PIK3CA G118D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3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155818558"/>
                  </a:ext>
                </a:extLst>
              </a:tr>
              <a:tr h="50208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H3F3A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DDX6 R427H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3 mut/ Mb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64034219"/>
                  </a:ext>
                </a:extLst>
              </a:tr>
              <a:tr h="26304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H3F3A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TP53 R273C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PDGFRA (indel)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7 </a:t>
                      </a:r>
                      <a:r>
                        <a:rPr lang="cs-CZ" sz="1400" b="1" u="none" strike="noStrike" dirty="0" err="1">
                          <a:effectLst/>
                        </a:rPr>
                        <a:t>mut</a:t>
                      </a:r>
                      <a:r>
                        <a:rPr lang="cs-CZ" sz="1400" b="1" u="none" strike="noStrike" dirty="0">
                          <a:effectLst/>
                        </a:rPr>
                        <a:t>/</a:t>
                      </a:r>
                      <a:r>
                        <a:rPr lang="cs-CZ" sz="1400" b="1" u="none" strike="noStrike" dirty="0" err="1">
                          <a:effectLst/>
                        </a:rPr>
                        <a:t>Mb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++++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065598539"/>
                  </a:ext>
                </a:extLst>
              </a:tr>
              <a:tr h="26304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H3F3A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TP53 H178P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</a:t>
                      </a:r>
                      <a:r>
                        <a:rPr lang="cs-CZ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mut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++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868542964"/>
                  </a:ext>
                </a:extLst>
              </a:tr>
              <a:tr h="26304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524772148"/>
                  </a:ext>
                </a:extLst>
              </a:tr>
            </a:tbl>
          </a:graphicData>
        </a:graphic>
      </p:graphicFrame>
      <p:sp>
        <p:nvSpPr>
          <p:cNvPr id="5" name="Ovál 4"/>
          <p:cNvSpPr/>
          <p:nvPr/>
        </p:nvSpPr>
        <p:spPr>
          <a:xfrm>
            <a:off x="6168008" y="763280"/>
            <a:ext cx="1584176" cy="1081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8082946" y="690197"/>
            <a:ext cx="250341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1703514" y="6516052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DRD2 </a:t>
            </a:r>
            <a:r>
              <a:rPr lang="cs-CZ" dirty="0" err="1"/>
              <a:t>expression</a:t>
            </a:r>
            <a:r>
              <a:rPr lang="cs-CZ" dirty="0"/>
              <a:t> </a:t>
            </a:r>
            <a:r>
              <a:rPr lang="cs-CZ" dirty="0" err="1"/>
              <a:t>decreased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! </a:t>
            </a:r>
            <a:endParaRPr lang="en-US" dirty="0"/>
          </a:p>
        </p:txBody>
      </p:sp>
      <p:sp>
        <p:nvSpPr>
          <p:cNvPr id="8" name="Ovál 7"/>
          <p:cNvSpPr/>
          <p:nvPr/>
        </p:nvSpPr>
        <p:spPr>
          <a:xfrm>
            <a:off x="4049181" y="2790565"/>
            <a:ext cx="648072" cy="433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6289003" y="2810913"/>
            <a:ext cx="1440160" cy="433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2975"/>
          <a:stretch/>
        </p:blipFill>
        <p:spPr>
          <a:xfrm>
            <a:off x="6188875" y="2456504"/>
            <a:ext cx="6040266" cy="42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adpis 1"/>
          <p:cNvSpPr txBox="1">
            <a:spLocks noGrp="1"/>
          </p:cNvSpPr>
          <p:nvPr>
            <p:ph type="title"/>
          </p:nvPr>
        </p:nvSpPr>
        <p:spPr>
          <a:xfrm>
            <a:off x="419100" y="122234"/>
            <a:ext cx="11647714" cy="11430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rPr b="1" dirty="0" smtClean="0">
                <a:latin typeface="+mj-lt"/>
              </a:rPr>
              <a:t>…</a:t>
            </a:r>
            <a:r>
              <a:rPr lang="cs-CZ" b="1" dirty="0" smtClean="0">
                <a:latin typeface="+mj-lt"/>
              </a:rPr>
              <a:t>současný způsob registrací a úhrad léků na světě…</a:t>
            </a:r>
            <a:endParaRPr b="1" dirty="0">
              <a:latin typeface="+mj-lt"/>
            </a:endParaRPr>
          </a:p>
        </p:txBody>
      </p:sp>
      <p:sp>
        <p:nvSpPr>
          <p:cNvPr id="166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0" y="1225550"/>
            <a:ext cx="12147550" cy="55941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6">
              <a:lnSpc>
                <a:spcPct val="80000"/>
              </a:lnSpc>
              <a:spcBef>
                <a:spcPts val="600"/>
              </a:spcBef>
              <a:defRPr sz="2400" b="1">
                <a:latin typeface="Perpetua"/>
                <a:ea typeface="Perpetua"/>
                <a:cs typeface="Perpetua"/>
                <a:sym typeface="Perpetua"/>
              </a:defRPr>
            </a:pPr>
            <a:r>
              <a:rPr dirty="0" smtClean="0">
                <a:latin typeface="+mj-lt"/>
              </a:rPr>
              <a:t>…</a:t>
            </a:r>
            <a:r>
              <a:rPr lang="cs-CZ" dirty="0" smtClean="0">
                <a:latin typeface="+mj-lt"/>
              </a:rPr>
              <a:t>původně zaveden s cílem ochrany pacientů před nežádoucími účinky a před používáním léků s nedostatečně doloženým efektem….</a:t>
            </a:r>
            <a:r>
              <a:rPr dirty="0" smtClean="0">
                <a:latin typeface="+mj-lt"/>
              </a:rPr>
              <a:t>(...</a:t>
            </a:r>
            <a:r>
              <a:rPr dirty="0">
                <a:latin typeface="+mj-lt"/>
              </a:rPr>
              <a:t>thalidomide case</a:t>
            </a:r>
            <a:r>
              <a:rPr dirty="0" smtClean="0">
                <a:latin typeface="+mj-lt"/>
              </a:rPr>
              <a:t>).....</a:t>
            </a:r>
            <a:r>
              <a:rPr lang="cs-CZ" dirty="0" smtClean="0">
                <a:latin typeface="+mj-lt"/>
              </a:rPr>
              <a:t>PTC?</a:t>
            </a:r>
            <a:endParaRPr dirty="0">
              <a:latin typeface="+mj-lt"/>
            </a:endParaRPr>
          </a:p>
          <a:p>
            <a:pPr marL="1394460" lvl="3" indent="0" defTabSz="886966">
              <a:lnSpc>
                <a:spcPct val="80000"/>
              </a:lnSpc>
              <a:spcBef>
                <a:spcPts val="600"/>
              </a:spcBef>
              <a:buNone/>
              <a:defRPr sz="2400" i="1">
                <a:solidFill>
                  <a:srgbClr val="FF0000"/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rPr lang="cs-CZ" sz="2800" dirty="0" smtClean="0">
                <a:latin typeface="+mj-lt"/>
              </a:rPr>
              <a:t>Ale – v průběhu let  - celosvětově velmi rigidní struktura, zcela nepřátelská pro  testování moderní léčby pro minority, včetně dětí… </a:t>
            </a:r>
          </a:p>
          <a:p>
            <a:pPr marL="1394460" lvl="3" indent="0" defTabSz="886966">
              <a:lnSpc>
                <a:spcPct val="80000"/>
              </a:lnSpc>
              <a:spcBef>
                <a:spcPts val="600"/>
              </a:spcBef>
              <a:buNone/>
              <a:defRPr sz="2400" i="1">
                <a:solidFill>
                  <a:srgbClr val="FF0000"/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rPr lang="cs-CZ" sz="2800" dirty="0" smtClean="0">
                <a:latin typeface="+mj-lt"/>
              </a:rPr>
              <a:t>fáze I-IV testování léků…</a:t>
            </a:r>
            <a:endParaRPr dirty="0">
              <a:latin typeface="+mj-lt"/>
            </a:endParaRPr>
          </a:p>
          <a:p>
            <a:pPr marL="1687883" lvl="3" indent="-332613" defTabSz="886966">
              <a:lnSpc>
                <a:spcPct val="80000"/>
              </a:lnSpc>
              <a:spcBef>
                <a:spcPts val="600"/>
              </a:spcBef>
              <a:defRPr sz="2400">
                <a:latin typeface="Perpetua"/>
                <a:ea typeface="Perpetua"/>
                <a:cs typeface="Perpetua"/>
                <a:sym typeface="Perpetua"/>
              </a:defRPr>
            </a:pPr>
            <a:r>
              <a:rPr lang="cs-CZ" dirty="0" smtClean="0">
                <a:latin typeface="+mj-lt"/>
              </a:rPr>
              <a:t>První fází klinického zkoušení je definování maximálně tolerované dávky léku… ale potřebujeme to vždy??</a:t>
            </a:r>
            <a:endParaRPr dirty="0">
              <a:latin typeface="+mj-lt"/>
            </a:endParaRPr>
          </a:p>
          <a:p>
            <a:pPr marL="1727073" lvl="3" indent="-332613" defTabSz="886966">
              <a:lnSpc>
                <a:spcPct val="80000"/>
              </a:lnSpc>
              <a:spcBef>
                <a:spcPts val="600"/>
              </a:spcBef>
              <a:defRPr sz="2400" i="1">
                <a:solidFill>
                  <a:srgbClr val="FF0000"/>
                </a:solidFill>
                <a:latin typeface="Perpetua"/>
                <a:ea typeface="Perpetua"/>
                <a:cs typeface="Perpetua"/>
                <a:sym typeface="Perpetua"/>
              </a:defRPr>
            </a:pPr>
            <a:r>
              <a:rPr sz="2800" dirty="0" smtClean="0">
                <a:latin typeface="+mj-lt"/>
              </a:rPr>
              <a:t>…</a:t>
            </a:r>
            <a:r>
              <a:rPr lang="cs-CZ" sz="2800" dirty="0" smtClean="0">
                <a:latin typeface="+mj-lt"/>
              </a:rPr>
              <a:t>více nemusí a není vždy lépe…</a:t>
            </a:r>
            <a:r>
              <a:rPr sz="2800" dirty="0" smtClean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167" name="TextovéPole 3"/>
          <p:cNvSpPr txBox="1"/>
          <p:nvPr/>
        </p:nvSpPr>
        <p:spPr>
          <a:xfrm>
            <a:off x="8112225" y="6259382"/>
            <a:ext cx="244827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latin typeface="Perpetua"/>
                <a:ea typeface="Perpetua"/>
                <a:cs typeface="Perpetua"/>
                <a:sym typeface="Perpetua"/>
              </a:defRPr>
            </a:lvl1pPr>
          </a:lstStyle>
          <a:p>
            <a:r>
              <a:rPr lang="cs-CZ" dirty="0" smtClean="0">
                <a:latin typeface="+mj-lt"/>
              </a:rPr>
              <a:t>Sterba, </a:t>
            </a:r>
            <a:r>
              <a:rPr dirty="0" err="1" smtClean="0">
                <a:latin typeface="+mj-lt"/>
              </a:rPr>
              <a:t>Klement</a:t>
            </a:r>
            <a:r>
              <a:rPr dirty="0" smtClean="0">
                <a:latin typeface="+mj-lt"/>
              </a:rPr>
              <a:t> </a:t>
            </a:r>
            <a:r>
              <a:rPr dirty="0">
                <a:latin typeface="+mj-lt"/>
              </a:rPr>
              <a:t>et.al. (</a:t>
            </a:r>
            <a:r>
              <a:rPr dirty="0" err="1">
                <a:latin typeface="+mj-lt"/>
              </a:rPr>
              <a:t>Oncotarget</a:t>
            </a:r>
            <a:r>
              <a:rPr dirty="0">
                <a:latin typeface="+mj-lt"/>
              </a:rPr>
              <a:t>, 2016)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0026742" y="6404293"/>
            <a:ext cx="184058" cy="26923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+mj-lt"/>
              </a:rPr>
              <a:t>41</a:t>
            </a:fld>
            <a:endParaRPr>
              <a:latin typeface="+mj-lt"/>
            </a:endParaRPr>
          </a:p>
        </p:txBody>
      </p:sp>
      <p:pic>
        <p:nvPicPr>
          <p:cNvPr id="3074" name="Picture 2" descr="&lt;p&gt;Thalidomid se dostal na trh pod názvem Contergan a brzy se prodával stejně dobře jako aspirin. Jen v Německu se v důsledku jeho užívání narodilo na sedm tisíc postižených dětí a další tisíce ve zbytku světa.&lt;/p&gt;">
            <a:hlinkClick r:id="rId2" tooltip="&lt;p&gt;Thalidomid se dostal na trh pod názvem Contergan a brzy se prodával stejně dobře jako aspirin. Jen v Německu se v důsledku jeho užívání narodilo na sedm tisíc postižených dětí a další tisíce ve zbytku světa.&lt;/p&gt;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437" r="2198" b="35374"/>
          <a:stretch/>
        </p:blipFill>
        <p:spPr bwMode="auto">
          <a:xfrm>
            <a:off x="0" y="4512291"/>
            <a:ext cx="5638800" cy="25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 smtClean="0"/>
          </a:p>
        </p:txBody>
      </p:sp>
      <p:sp>
        <p:nvSpPr>
          <p:cNvPr id="4813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cs-CZ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-181929"/>
            <a:ext cx="10049343" cy="680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5427345"/>
            <a:ext cx="68453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2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>
          <a:xfrm>
            <a:off x="1524000" y="1052513"/>
            <a:ext cx="9144000" cy="4722812"/>
          </a:xfrm>
        </p:spPr>
        <p:txBody>
          <a:bodyPr/>
          <a:lstStyle/>
          <a:p>
            <a:pPr eaLnBrk="1" hangingPunct="1"/>
            <a:r>
              <a:rPr lang="en-US" altLang="cs-CZ" b="1"/>
              <a:t>Each patient needs specially tailored treatment regimen??</a:t>
            </a:r>
          </a:p>
          <a:p>
            <a:pPr eaLnBrk="1" hangingPunct="1"/>
            <a:r>
              <a:rPr lang="en-US" altLang="cs-CZ" sz="2400" b="1">
                <a:solidFill>
                  <a:srgbClr val="FF0000"/>
                </a:solidFill>
              </a:rPr>
              <a:t>If there are 300 active drugs in oncology, number of 2 drugs combinations is about 45 000</a:t>
            </a:r>
          </a:p>
          <a:p>
            <a:pPr eaLnBrk="1" hangingPunct="1"/>
            <a:r>
              <a:rPr lang="en-US" altLang="cs-CZ" sz="2400" b="1">
                <a:solidFill>
                  <a:srgbClr val="FF0000"/>
                </a:solidFill>
              </a:rPr>
              <a:t>Number of 3 drug combinations – over 4 millions…</a:t>
            </a:r>
          </a:p>
          <a:p>
            <a:pPr eaLnBrk="1" hangingPunct="1"/>
            <a:r>
              <a:rPr lang="cs-CZ" altLang="cs-CZ" sz="2000"/>
              <a:t>Phase I for all combinations?? Not realistic…</a:t>
            </a:r>
            <a:r>
              <a:rPr lang="en-US" altLang="cs-CZ" sz="2000"/>
              <a:t>Rather common sense…</a:t>
            </a:r>
            <a:r>
              <a:rPr lang="cs-CZ" altLang="cs-CZ" sz="2000"/>
              <a:t>? </a:t>
            </a:r>
            <a:endParaRPr lang="en-US" altLang="cs-CZ" sz="2000"/>
          </a:p>
          <a:p>
            <a:pPr eaLnBrk="1" hangingPunct="1"/>
            <a:r>
              <a:rPr lang="en-US" altLang="cs-CZ" sz="2400"/>
              <a:t>New model: small patient cohorts all with the relevant mutation/ aberration </a:t>
            </a:r>
          </a:p>
          <a:p>
            <a:pPr eaLnBrk="1" hangingPunct="1"/>
            <a:endParaRPr lang="en-US" altLang="cs-CZ" sz="2400"/>
          </a:p>
        </p:txBody>
      </p:sp>
      <p:pic>
        <p:nvPicPr>
          <p:cNvPr id="4096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221163"/>
            <a:ext cx="78644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5159375" y="6237288"/>
            <a:ext cx="4110038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Nadpis 3"/>
          <p:cNvSpPr>
            <a:spLocks noGrp="1"/>
          </p:cNvSpPr>
          <p:nvPr>
            <p:ph type="title"/>
          </p:nvPr>
        </p:nvSpPr>
        <p:spPr>
          <a:xfrm>
            <a:off x="1966913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 b="1"/>
              <a:t>Fundamental premise: every advanced/ metastatic tumor is complex and unique…</a:t>
            </a:r>
          </a:p>
        </p:txBody>
      </p:sp>
    </p:spTree>
    <p:extLst>
      <p:ext uri="{BB962C8B-B14F-4D97-AF65-F5344CB8AC3E}">
        <p14:creationId xmlns:p14="http://schemas.microsoft.com/office/powerpoint/2010/main" val="5069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1452563" y="-90488"/>
            <a:ext cx="9251951" cy="1143001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Precision medicine - when to treat?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1558925" y="981076"/>
            <a:ext cx="4897438" cy="5832475"/>
          </a:xfrm>
        </p:spPr>
        <p:txBody>
          <a:bodyPr/>
          <a:lstStyle/>
          <a:p>
            <a:pPr eaLnBrk="1" hangingPunct="1"/>
            <a:r>
              <a:rPr lang="cs-CZ" altLang="cs-CZ" smtClean="0"/>
              <a:t>Advanced molecular profiling early for every patient, /often/ repeatedly…</a:t>
            </a:r>
          </a:p>
          <a:p>
            <a:pPr eaLnBrk="1" hangingPunct="1"/>
            <a:r>
              <a:rPr lang="cs-CZ" altLang="cs-CZ" smtClean="0"/>
              <a:t>Match patients with the right drugs </a:t>
            </a:r>
          </a:p>
          <a:p>
            <a:pPr eaLnBrk="1" hangingPunct="1"/>
            <a:r>
              <a:rPr lang="cs-CZ" altLang="cs-CZ" smtClean="0"/>
              <a:t>Solid tumors are complex </a:t>
            </a:r>
            <a:r>
              <a:rPr lang="cs-CZ" altLang="cs-CZ" b="1" smtClean="0">
                <a:solidFill>
                  <a:srgbClr val="FF0000"/>
                </a:solidFill>
              </a:rPr>
              <a:t>use customized combinations </a:t>
            </a:r>
            <a:r>
              <a:rPr lang="cs-CZ" altLang="cs-CZ" sz="2000" b="1"/>
              <a:t>… not sinle agent</a:t>
            </a:r>
          </a:p>
          <a:p>
            <a:pPr eaLnBrk="1" hangingPunct="1"/>
            <a:r>
              <a:rPr lang="cs-CZ" altLang="cs-CZ" smtClean="0"/>
              <a:t>Treat earlier in the disease course: </a:t>
            </a:r>
            <a:r>
              <a:rPr lang="cs-CZ" altLang="cs-CZ" b="1" smtClean="0"/>
              <a:t>CML model</a:t>
            </a:r>
            <a:r>
              <a:rPr lang="cs-CZ" altLang="cs-CZ" smtClean="0"/>
              <a:t>.</a:t>
            </a:r>
            <a:r>
              <a:rPr lang="en-US" altLang="cs-CZ" smtClean="0"/>
              <a:t> </a:t>
            </a:r>
            <a:r>
              <a:rPr lang="en-US" altLang="cs-CZ" sz="1400"/>
              <a:t>But fusion”</a:t>
            </a:r>
            <a:r>
              <a:rPr lang="cs-CZ" altLang="cs-CZ" smtClean="0"/>
              <a:t>  </a:t>
            </a:r>
          </a:p>
        </p:txBody>
      </p:sp>
      <p:pic>
        <p:nvPicPr>
          <p:cNvPr id="41988" name="Picture 2" descr="Výsledek obrázku pro CML imatinib survival curv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3068638"/>
            <a:ext cx="55054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6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/>
              <a:t>Pillars of precis</a:t>
            </a:r>
            <a:r>
              <a:rPr lang="cs-CZ" altLang="cs-CZ" b="1" smtClean="0"/>
              <a:t>i</a:t>
            </a:r>
            <a:r>
              <a:rPr lang="en-US" altLang="cs-CZ" b="1" smtClean="0"/>
              <a:t>on oncology</a:t>
            </a:r>
          </a:p>
        </p:txBody>
      </p:sp>
      <p:sp>
        <p:nvSpPr>
          <p:cNvPr id="43011" name="Zástupný symbol pro text 3"/>
          <p:cNvSpPr>
            <a:spLocks noGrp="1"/>
          </p:cNvSpPr>
          <p:nvPr>
            <p:ph type="body" idx="1"/>
          </p:nvPr>
        </p:nvSpPr>
        <p:spPr>
          <a:xfrm>
            <a:off x="1981200" y="1341438"/>
            <a:ext cx="4040188" cy="6397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mtClean="0"/>
              <a:t>Genomic /and trancriptomic + proteomic?/profiling</a:t>
            </a:r>
          </a:p>
        </p:txBody>
      </p:sp>
      <p:sp>
        <p:nvSpPr>
          <p:cNvPr id="43012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3013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69026" y="1268413"/>
            <a:ext cx="4041775" cy="639762"/>
          </a:xfrm>
        </p:spPr>
        <p:txBody>
          <a:bodyPr/>
          <a:lstStyle/>
          <a:p>
            <a:pPr eaLnBrk="1" hangingPunct="1"/>
            <a:r>
              <a:rPr lang="cs-CZ" altLang="cs-CZ" sz="2800"/>
              <a:t>Unleashed immunity</a:t>
            </a:r>
          </a:p>
        </p:txBody>
      </p:sp>
      <p:sp>
        <p:nvSpPr>
          <p:cNvPr id="43014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3015" name="Picture 6" descr="Výsledek obrázku pro pill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174876"/>
            <a:ext cx="118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Výsledek obrázku pro pill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276476"/>
            <a:ext cx="118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8" descr="Implications of the inflammasome in chemotherapy-elicited anticancer immune respons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3284538"/>
            <a:ext cx="4457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814638"/>
            <a:ext cx="22923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Výsledek obrázku pro couples wedd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1970089"/>
            <a:ext cx="361632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3" t="23120" r="15981" b="42020"/>
          <a:stretch>
            <a:fillRect/>
          </a:stretch>
        </p:blipFill>
        <p:spPr bwMode="auto">
          <a:xfrm>
            <a:off x="6240464" y="4113214"/>
            <a:ext cx="445452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8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05" r="50666" b="21658"/>
          <a:stretch/>
        </p:blipFill>
        <p:spPr>
          <a:xfrm>
            <a:off x="937986" y="1376363"/>
            <a:ext cx="2635476" cy="1972068"/>
          </a:xfrm>
          <a:prstGeom prst="rect">
            <a:avLst/>
          </a:prstGeom>
          <a:effectLst/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00E78AB-3E81-4A30-9397-D564EE37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7245" y="6296465"/>
            <a:ext cx="7961827" cy="476871"/>
          </a:xfrm>
        </p:spPr>
        <p:txBody>
          <a:bodyPr anchor="b"/>
          <a:lstStyle/>
          <a:p>
            <a:pPr algn="l" defTabSz="914377">
              <a:defRPr/>
            </a:pP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IHC: immunohistochemistry; FFPE: formalin-fixed, paraffin-embedded; NSCLC: non-small cell lung cancer.</a:t>
            </a:r>
          </a:p>
          <a:p>
            <a:pPr algn="l" defTabSz="914377">
              <a:defRPr/>
            </a:pP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Therapies marked with </a:t>
            </a:r>
            <a:r>
              <a:rPr lang="en-GB" sz="1067" dirty="0">
                <a:solidFill>
                  <a:srgbClr val="000000"/>
                </a:solidFill>
                <a:latin typeface="Gotham Medium"/>
                <a:cs typeface="Arial" panose="020B0604020202020204" pitchFamily="34" charset="0"/>
              </a:rPr>
              <a:t>▼</a:t>
            </a: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 are subject to additional monitoring. Reporting suspected adverse reactions after authorisation of the medicinal product is important. Adverse events should be reported to your respective local office. Bristol-Myers Squibb Pharma EEIG: Nivolumab; Merck Sharp &amp; Dohme B.V.: Pembrolizumab; Roche Registration GmbH: </a:t>
            </a:r>
            <a:r>
              <a:rPr lang="en-GB" sz="933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Atezolizumab</a:t>
            </a: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 (MPDL3280A).</a:t>
            </a:r>
            <a:endParaRPr lang="de-DE" sz="933" dirty="0">
              <a:solidFill>
                <a:srgbClr val="849199"/>
              </a:solidFill>
              <a:latin typeface="Gotham Medium"/>
              <a:cs typeface="Arial" panose="020B0604020202020204" pitchFamily="34" charset="0"/>
            </a:endParaRPr>
          </a:p>
          <a:p>
            <a:pPr algn="l" defTabSz="914377">
              <a:defRPr/>
            </a:pPr>
            <a:r>
              <a:rPr lang="de-DE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1. Callahan, M.K., et al. (2014) </a:t>
            </a:r>
            <a:r>
              <a:rPr lang="en-GB" sz="933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J Clin Oncol </a:t>
            </a: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32:5s (</a:t>
            </a:r>
            <a:r>
              <a:rPr lang="en-GB" sz="933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suppl</a:t>
            </a: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</a:t>
            </a:r>
            <a:r>
              <a:rPr lang="en-GB" sz="933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abstr</a:t>
            </a:r>
            <a:r>
              <a:rPr lang="en-GB" sz="933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 TPS3114).</a:t>
            </a:r>
            <a:endParaRPr lang="de-DE" sz="933" dirty="0">
              <a:solidFill>
                <a:srgbClr val="849199"/>
              </a:solidFill>
              <a:latin typeface="Gotham Medium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30D897-0D60-4E29-8DCD-504D4750AB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PD-L1 as a druggable target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C266A-0CE4-4B8E-A41A-9F0335D2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-87108"/>
            <a:ext cx="1165859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Checkpoint immunotherapies as “targeted therapy”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C0056-2E29-4C7E-9E6C-C24F766ADF98}"/>
              </a:ext>
            </a:extLst>
          </p:cNvPr>
          <p:cNvSpPr txBox="1"/>
          <p:nvPr/>
        </p:nvSpPr>
        <p:spPr>
          <a:xfrm>
            <a:off x="3701764" y="1398084"/>
            <a:ext cx="767607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867" b="1" dirty="0" err="1">
                <a:solidFill>
                  <a:srgbClr val="44546A"/>
                </a:solidFill>
                <a:latin typeface="Gotham Medium"/>
              </a:rPr>
              <a:t>Tumour</a:t>
            </a:r>
            <a:r>
              <a:rPr lang="en-US" sz="1867" b="1" dirty="0">
                <a:solidFill>
                  <a:srgbClr val="44546A"/>
                </a:solidFill>
                <a:latin typeface="Gotham Medium"/>
              </a:rPr>
              <a:t> PD-L1 expression and response to PD-1 / PD-L1 blockade </a:t>
            </a:r>
            <a:r>
              <a:rPr lang="en-US" sz="1867" b="1" dirty="0">
                <a:solidFill>
                  <a:srgbClr val="FF4C00"/>
                </a:solidFill>
                <a:latin typeface="Gotham Medium"/>
              </a:rPr>
              <a:t>across multiple </a:t>
            </a:r>
            <a:r>
              <a:rPr lang="en-US" sz="1867" b="1" dirty="0" err="1">
                <a:solidFill>
                  <a:srgbClr val="FF4C00"/>
                </a:solidFill>
                <a:latin typeface="Gotham Medium"/>
              </a:rPr>
              <a:t>tumour</a:t>
            </a:r>
            <a:r>
              <a:rPr lang="en-US" sz="1867" b="1" dirty="0">
                <a:solidFill>
                  <a:srgbClr val="FF4C00"/>
                </a:solidFill>
                <a:latin typeface="Gotham Medium"/>
              </a:rPr>
              <a:t> types &amp; multiple drugs</a:t>
            </a:r>
            <a:r>
              <a:rPr lang="en-US" sz="1867" b="1" baseline="30000" dirty="0">
                <a:solidFill>
                  <a:srgbClr val="44546A"/>
                </a:solidFill>
                <a:latin typeface="Gotham Medium"/>
              </a:rPr>
              <a:t>1</a:t>
            </a:r>
            <a:r>
              <a:rPr lang="en-US" sz="1867" b="1" dirty="0">
                <a:solidFill>
                  <a:srgbClr val="44546A"/>
                </a:solidFill>
                <a:latin typeface="Gotham Medium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6D528-6694-4AA7-B3A4-109AC4933ADC}"/>
              </a:ext>
            </a:extLst>
          </p:cNvPr>
          <p:cNvSpPr txBox="1"/>
          <p:nvPr/>
        </p:nvSpPr>
        <p:spPr>
          <a:xfrm>
            <a:off x="406684" y="3247510"/>
            <a:ext cx="36980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defRPr/>
            </a:pPr>
            <a:r>
              <a:rPr lang="en-US" sz="1100" dirty="0">
                <a:solidFill>
                  <a:srgbClr val="44546A"/>
                </a:solidFill>
                <a:latin typeface="Gotham Medium"/>
              </a:rPr>
              <a:t>Positive PD-L1 staining in NSCLC </a:t>
            </a:r>
            <a:br>
              <a:rPr lang="en-US" sz="1100" dirty="0">
                <a:solidFill>
                  <a:srgbClr val="44546A"/>
                </a:solidFill>
                <a:latin typeface="Gotham Medium"/>
              </a:rPr>
            </a:br>
            <a:r>
              <a:rPr lang="en-US" sz="1100" dirty="0" smtClean="0">
                <a:solidFill>
                  <a:srgbClr val="44546A"/>
                </a:solidFill>
                <a:latin typeface="Gotham Medium"/>
              </a:rPr>
              <a:t>High </a:t>
            </a:r>
            <a:r>
              <a:rPr lang="en-US" sz="1100" dirty="0">
                <a:solidFill>
                  <a:srgbClr val="44546A"/>
                </a:solidFill>
                <a:latin typeface="Gotham Medium"/>
              </a:rPr>
              <a:t>sensitivity and specificity in FFPE samples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E47C50D-A65F-4B63-876E-62BD9B7D8B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6612" y="3914840"/>
          <a:ext cx="3078221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032">
                  <a:extLst>
                    <a:ext uri="{9D8B030D-6E8A-4147-A177-3AD203B41FA5}">
                      <a16:colId xmlns:a16="http://schemas.microsoft.com/office/drawing/2014/main" val="3299059289"/>
                    </a:ext>
                  </a:extLst>
                </a:gridCol>
                <a:gridCol w="1614189">
                  <a:extLst>
                    <a:ext uri="{9D8B030D-6E8A-4147-A177-3AD203B41FA5}">
                      <a16:colId xmlns:a16="http://schemas.microsoft.com/office/drawing/2014/main" val="3981760766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 err="1"/>
                        <a:t>Tumour</a:t>
                      </a:r>
                      <a:r>
                        <a:rPr lang="de-CH" sz="1100" dirty="0"/>
                        <a:t> type</a:t>
                      </a:r>
                      <a:endParaRPr lang="en-CH" sz="11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 err="1"/>
                        <a:t>Estimated</a:t>
                      </a:r>
                      <a:r>
                        <a:rPr lang="de-CH" sz="1100" dirty="0"/>
                        <a:t> PD-L1 </a:t>
                      </a:r>
                      <a:r>
                        <a:rPr lang="de-CH" sz="1100" dirty="0" err="1"/>
                        <a:t>prevalence</a:t>
                      </a:r>
                      <a:r>
                        <a:rPr lang="de-CH" sz="1100" dirty="0"/>
                        <a:t> (≈ %)</a:t>
                      </a:r>
                      <a:endParaRPr lang="en-CH" sz="11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07291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NSCLC (SCC)</a:t>
                      </a:r>
                      <a:endParaRPr lang="en-CH" sz="11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50%</a:t>
                      </a:r>
                      <a:endParaRPr lang="de-CH" sz="11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05498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NSCLC (</a:t>
                      </a:r>
                      <a:r>
                        <a:rPr lang="de-CH" sz="1100" dirty="0" err="1">
                          <a:solidFill>
                            <a:schemeClr val="tx2"/>
                          </a:solidFill>
                        </a:rPr>
                        <a:t>adeno</a:t>
                      </a:r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en-CH" sz="11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45%</a:t>
                      </a:r>
                      <a:endParaRPr lang="en-CH" sz="11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292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Colon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45%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5714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 err="1">
                          <a:solidFill>
                            <a:schemeClr val="tx2"/>
                          </a:solidFill>
                        </a:rPr>
                        <a:t>Melanoma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40%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13366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Renal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100" dirty="0">
                          <a:solidFill>
                            <a:schemeClr val="tx2"/>
                          </a:solidFill>
                        </a:rPr>
                        <a:t>20%</a:t>
                      </a:r>
                      <a:endParaRPr lang="en-CH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4944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CCE687D-BD71-455D-BD95-178A021FB409}"/>
              </a:ext>
            </a:extLst>
          </p:cNvPr>
          <p:cNvSpPr txBox="1"/>
          <p:nvPr/>
        </p:nvSpPr>
        <p:spPr>
          <a:xfrm>
            <a:off x="716613" y="5557033"/>
            <a:ext cx="3078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Nearly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all human </a:t>
            </a: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tumours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</a:t>
            </a: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include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a </a:t>
            </a: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subset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</a:t>
            </a: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that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</a:t>
            </a:r>
            <a:r>
              <a:rPr lang="de-CH" sz="1100" b="1" dirty="0" err="1">
                <a:solidFill>
                  <a:srgbClr val="44546A"/>
                </a:solidFill>
                <a:latin typeface="Gotham Medium"/>
              </a:rPr>
              <a:t>expresses</a:t>
            </a:r>
            <a:r>
              <a:rPr lang="de-CH" sz="1100" b="1" dirty="0">
                <a:solidFill>
                  <a:srgbClr val="44546A"/>
                </a:solidFill>
                <a:latin typeface="Gotham Medium"/>
              </a:rPr>
              <a:t> PD-L1</a:t>
            </a:r>
            <a:endParaRPr lang="en-CH" sz="1100" b="1" dirty="0">
              <a:solidFill>
                <a:srgbClr val="44546A"/>
              </a:solidFill>
              <a:latin typeface="Gotham Medium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982378-3923-493E-9E19-117A4C3990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63611" y="4061144"/>
          <a:ext cx="67171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169">
                  <a:extLst>
                    <a:ext uri="{9D8B030D-6E8A-4147-A177-3AD203B41FA5}">
                      <a16:colId xmlns:a16="http://schemas.microsoft.com/office/drawing/2014/main" val="1642981220"/>
                    </a:ext>
                  </a:extLst>
                </a:gridCol>
                <a:gridCol w="483521">
                  <a:extLst>
                    <a:ext uri="{9D8B030D-6E8A-4147-A177-3AD203B41FA5}">
                      <a16:colId xmlns:a16="http://schemas.microsoft.com/office/drawing/2014/main" val="518544374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4235050776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3992430964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3428091772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3008849019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2190025236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1824633916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3027276962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3265575379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2691406837"/>
                    </a:ext>
                  </a:extLst>
                </a:gridCol>
                <a:gridCol w="524743">
                  <a:extLst>
                    <a:ext uri="{9D8B030D-6E8A-4147-A177-3AD203B41FA5}">
                      <a16:colId xmlns:a16="http://schemas.microsoft.com/office/drawing/2014/main" val="4096619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44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94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411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324822"/>
                  </a:ext>
                </a:extLst>
              </a:tr>
              <a:tr h="370840">
                <a:tc gridSpan="12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Response rates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06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Unselected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32%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3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PD-L1+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36%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39%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37%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49%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PD-L1-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20%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13%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616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06B3B74-5FD1-46AE-B4E6-CC1BE43F4A24}"/>
              </a:ext>
            </a:extLst>
          </p:cNvPr>
          <p:cNvSpPr txBox="1"/>
          <p:nvPr/>
        </p:nvSpPr>
        <p:spPr>
          <a:xfrm rot="-2700000">
            <a:off x="4940579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Nivolumab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solid </a:t>
            </a:r>
            <a:r>
              <a:rPr lang="en-US" sz="1000" dirty="0" err="1">
                <a:solidFill>
                  <a:srgbClr val="44546A"/>
                </a:solidFill>
                <a:latin typeface="Gotham Medium"/>
              </a:rPr>
              <a:t>tumours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/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</a:t>
            </a:r>
            <a:r>
              <a:rPr lang="en-US" sz="1000" dirty="0" err="1">
                <a:solidFill>
                  <a:srgbClr val="44546A"/>
                </a:solidFill>
                <a:latin typeface="Gotham Medium"/>
              </a:rPr>
              <a:t>Topalian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et al. NEJM 2012)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01D96-4C5B-4AD8-AB56-9D9E66E1387C}"/>
              </a:ext>
            </a:extLst>
          </p:cNvPr>
          <p:cNvSpPr txBox="1"/>
          <p:nvPr/>
        </p:nvSpPr>
        <p:spPr>
          <a:xfrm rot="-2700000">
            <a:off x="5443875" y="3042612"/>
            <a:ext cx="218956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Nivolumab</a:t>
            </a:r>
            <a:r>
              <a:rPr lang="en-GB" sz="1067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melanoma 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(Weber ASCO 2013)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63FA7-8C2C-4666-B003-07775CA7DCFF}"/>
              </a:ext>
            </a:extLst>
          </p:cNvPr>
          <p:cNvSpPr txBox="1"/>
          <p:nvPr/>
        </p:nvSpPr>
        <p:spPr>
          <a:xfrm rot="-2700000">
            <a:off x="5947172" y="3042613"/>
            <a:ext cx="218956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Nivolumab</a:t>
            </a:r>
            <a:r>
              <a:rPr lang="en-GB" sz="1067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melanoma 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(Grosso et al. ASCO 2013)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204F32-1FAE-43B6-96C9-365146DBB34C}"/>
              </a:ext>
            </a:extLst>
          </p:cNvPr>
          <p:cNvSpPr txBox="1"/>
          <p:nvPr/>
        </p:nvSpPr>
        <p:spPr>
          <a:xfrm rot="-2700000">
            <a:off x="6450469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MPDL3280A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solid </a:t>
            </a:r>
            <a:r>
              <a:rPr lang="en-US" sz="1000" dirty="0" err="1">
                <a:solidFill>
                  <a:srgbClr val="44546A"/>
                </a:solidFill>
                <a:latin typeface="Gotham Medium"/>
              </a:rPr>
              <a:t>tumours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/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(Herbst et al. ASCO 2013)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8B7B02-DB28-47AB-B68A-7A0D6B6E04C0}"/>
              </a:ext>
            </a:extLst>
          </p:cNvPr>
          <p:cNvSpPr txBox="1"/>
          <p:nvPr/>
        </p:nvSpPr>
        <p:spPr>
          <a:xfrm rot="-2700000">
            <a:off x="6953767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MPDL3280A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melanoma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(Hamid et al. ASCO 2013)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9DB5A-D6F1-4A77-AC8D-D72224363DC1}"/>
              </a:ext>
            </a:extLst>
          </p:cNvPr>
          <p:cNvSpPr txBox="1"/>
          <p:nvPr/>
        </p:nvSpPr>
        <p:spPr>
          <a:xfrm rot="-2700000">
            <a:off x="7457063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MPDL3280A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NSCLC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(Soria et al. ECC 2013)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57688-544F-4413-9AC8-66C0D394F275}"/>
              </a:ext>
            </a:extLst>
          </p:cNvPr>
          <p:cNvSpPr txBox="1"/>
          <p:nvPr/>
        </p:nvSpPr>
        <p:spPr>
          <a:xfrm rot="-2700000">
            <a:off x="7960360" y="3042613"/>
            <a:ext cx="218956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Pembrolizumab</a:t>
            </a:r>
            <a:r>
              <a:rPr lang="en-GB" sz="1067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melanoma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</a:t>
            </a:r>
            <a:r>
              <a:rPr lang="en-US" sz="1000" dirty="0" err="1">
                <a:solidFill>
                  <a:srgbClr val="44546A"/>
                </a:solidFill>
                <a:latin typeface="Gotham Medium"/>
              </a:rPr>
              <a:t>Duad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et al. AACR 2014)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2AC13C-E5C9-40DF-B35E-EA99B6FFF0E8}"/>
              </a:ext>
            </a:extLst>
          </p:cNvPr>
          <p:cNvSpPr txBox="1"/>
          <p:nvPr/>
        </p:nvSpPr>
        <p:spPr>
          <a:xfrm rot="-2700000">
            <a:off x="8463657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Pembrolizumab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NSCLC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(Gandhi et al. ACCR 2014)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B4D96F-E1D9-4C50-A709-D5792BB9C392}"/>
              </a:ext>
            </a:extLst>
          </p:cNvPr>
          <p:cNvSpPr txBox="1"/>
          <p:nvPr/>
        </p:nvSpPr>
        <p:spPr>
          <a:xfrm rot="-2700000">
            <a:off x="8975789" y="3047774"/>
            <a:ext cx="21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" dirty="0">
                <a:solidFill>
                  <a:srgbClr val="44546A"/>
                </a:solidFill>
                <a:latin typeface="Gotham Medium"/>
              </a:rPr>
              <a:t>MPDL3280A</a:t>
            </a:r>
            <a:r>
              <a:rPr lang="en-GB" sz="933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US" sz="1000" dirty="0">
                <a:solidFill>
                  <a:srgbClr val="44546A"/>
                </a:solidFill>
                <a:latin typeface="Gotham Medium"/>
              </a:rPr>
              <a:t> bladder</a:t>
            </a:r>
            <a:br>
              <a:rPr lang="en-US" sz="1000" dirty="0">
                <a:solidFill>
                  <a:srgbClr val="44546A"/>
                </a:solidFill>
                <a:latin typeface="Gotham Medium"/>
              </a:rPr>
            </a:br>
            <a:r>
              <a:rPr lang="en-US" sz="1000" dirty="0">
                <a:solidFill>
                  <a:srgbClr val="44546A"/>
                </a:solidFill>
                <a:latin typeface="Gotham Medium"/>
              </a:rPr>
              <a:t>(Powles et al. ASCO 2014)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3020E0-B8B1-4C4B-BD7A-B5E7CA687C12}"/>
              </a:ext>
            </a:extLst>
          </p:cNvPr>
          <p:cNvSpPr txBox="1"/>
          <p:nvPr/>
        </p:nvSpPr>
        <p:spPr>
          <a:xfrm rot="-2700000">
            <a:off x="9973552" y="3042044"/>
            <a:ext cx="218956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000" dirty="0">
                <a:solidFill>
                  <a:srgbClr val="44546A"/>
                </a:solidFill>
                <a:latin typeface="Gotham Medium"/>
              </a:rPr>
              <a:t>Pembrolizumab</a:t>
            </a:r>
            <a:r>
              <a:rPr lang="en-GB" sz="1067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GB" sz="1000" dirty="0">
                <a:solidFill>
                  <a:srgbClr val="44546A"/>
                </a:solidFill>
                <a:latin typeface="Gotham Medium"/>
              </a:rPr>
              <a:t> melanoma</a:t>
            </a:r>
            <a:br>
              <a:rPr lang="en-GB" sz="1000" dirty="0">
                <a:solidFill>
                  <a:srgbClr val="44546A"/>
                </a:solidFill>
                <a:latin typeface="Gotham Medium"/>
              </a:rPr>
            </a:br>
            <a:r>
              <a:rPr lang="en-GB" sz="1000" dirty="0">
                <a:solidFill>
                  <a:srgbClr val="44546A"/>
                </a:solidFill>
                <a:latin typeface="Gotham Medium"/>
              </a:rPr>
              <a:t>(</a:t>
            </a:r>
            <a:r>
              <a:rPr lang="en-GB" sz="1000" dirty="0" err="1">
                <a:solidFill>
                  <a:srgbClr val="44546A"/>
                </a:solidFill>
                <a:latin typeface="Gotham Medium"/>
              </a:rPr>
              <a:t>Ribas</a:t>
            </a:r>
            <a:r>
              <a:rPr lang="en-GB" sz="1000" dirty="0">
                <a:solidFill>
                  <a:srgbClr val="44546A"/>
                </a:solidFill>
                <a:latin typeface="Gotham Medium"/>
              </a:rPr>
              <a:t> et al. ASCO 2014)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AE2E7A-561A-4A26-917D-7D19B5B9CC24}"/>
              </a:ext>
            </a:extLst>
          </p:cNvPr>
          <p:cNvSpPr txBox="1"/>
          <p:nvPr/>
        </p:nvSpPr>
        <p:spPr>
          <a:xfrm rot="-2700000">
            <a:off x="9407719" y="2921280"/>
            <a:ext cx="2481632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000" dirty="0">
                <a:solidFill>
                  <a:srgbClr val="44546A"/>
                </a:solidFill>
                <a:latin typeface="Gotham Medium"/>
              </a:rPr>
              <a:t>Pembrolizumab</a:t>
            </a:r>
            <a:r>
              <a:rPr lang="en-GB" sz="1067" dirty="0">
                <a:solidFill>
                  <a:srgbClr val="000000"/>
                </a:solidFill>
                <a:latin typeface="Gotham Medium"/>
              </a:rPr>
              <a:t>▼</a:t>
            </a:r>
            <a:r>
              <a:rPr lang="en-GB" sz="1000" dirty="0">
                <a:solidFill>
                  <a:srgbClr val="000000"/>
                </a:solidFill>
                <a:latin typeface="Gotham Medium"/>
              </a:rPr>
              <a:t> </a:t>
            </a:r>
            <a:r>
              <a:rPr lang="en-GB" sz="1000" dirty="0">
                <a:solidFill>
                  <a:srgbClr val="44546A"/>
                </a:solidFill>
                <a:latin typeface="Gotham Medium"/>
              </a:rPr>
              <a:t>head &amp; neck</a:t>
            </a:r>
            <a:br>
              <a:rPr lang="en-GB" sz="1000" dirty="0">
                <a:solidFill>
                  <a:srgbClr val="44546A"/>
                </a:solidFill>
                <a:latin typeface="Gotham Medium"/>
              </a:rPr>
            </a:br>
            <a:r>
              <a:rPr lang="en-GB" sz="1000" dirty="0">
                <a:solidFill>
                  <a:srgbClr val="44546A"/>
                </a:solidFill>
                <a:latin typeface="Gotham Medium"/>
              </a:rPr>
              <a:t>(</a:t>
            </a:r>
            <a:r>
              <a:rPr lang="en-GB" sz="1000" dirty="0" err="1">
                <a:solidFill>
                  <a:srgbClr val="44546A"/>
                </a:solidFill>
                <a:latin typeface="Gotham Medium"/>
              </a:rPr>
              <a:t>Seiwert</a:t>
            </a:r>
            <a:r>
              <a:rPr lang="en-GB" sz="1000" dirty="0">
                <a:solidFill>
                  <a:srgbClr val="44546A"/>
                </a:solidFill>
                <a:latin typeface="Gotham Medium"/>
              </a:rPr>
              <a:t> et al. ASCO 2014)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75814B-30E4-492D-B08C-294CD30C57D7}"/>
              </a:ext>
            </a:extLst>
          </p:cNvPr>
          <p:cNvCxnSpPr/>
          <p:nvPr/>
        </p:nvCxnSpPr>
        <p:spPr bwMode="auto">
          <a:xfrm flipH="1">
            <a:off x="9107665" y="2289061"/>
            <a:ext cx="1700316" cy="1700316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E68824-5964-4EEC-9A52-A6AC0294A862}"/>
              </a:ext>
            </a:extLst>
          </p:cNvPr>
          <p:cNvCxnSpPr>
            <a:cxnSpLocks/>
          </p:cNvCxnSpPr>
          <p:nvPr/>
        </p:nvCxnSpPr>
        <p:spPr bwMode="auto">
          <a:xfrm>
            <a:off x="9108937" y="3985576"/>
            <a:ext cx="0" cy="187200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86580D7-B79A-4B12-8183-8E336D3E7E53}"/>
              </a:ext>
            </a:extLst>
          </p:cNvPr>
          <p:cNvSpPr/>
          <p:nvPr/>
        </p:nvSpPr>
        <p:spPr bwMode="auto">
          <a:xfrm>
            <a:off x="4063611" y="5168349"/>
            <a:ext cx="6717120" cy="369332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Ima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6FC11-41E8-48DE-8CC8-550853EC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27" y="1910609"/>
            <a:ext cx="7746568" cy="470696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525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Somatic mutations in cancers are multifactorial </a:t>
            </a:r>
            <a:r>
              <a:rPr lang="en-US" sz="1600" b="1" dirty="0"/>
              <a:t>(including DNA repair defects, carcinogens &amp; enzymatic alterations in DNA polymerases)</a:t>
            </a:r>
          </a:p>
          <a:p>
            <a:pPr>
              <a:lnSpc>
                <a:spcPct val="110000"/>
              </a:lnSpc>
              <a:spcBef>
                <a:spcPts val="525"/>
              </a:spcBef>
            </a:pPr>
            <a:r>
              <a:rPr lang="en-US" sz="1600" b="1" dirty="0"/>
              <a:t>These mutations produce </a:t>
            </a:r>
            <a:r>
              <a:rPr lang="en-US" sz="1600" b="1" dirty="0">
                <a:solidFill>
                  <a:schemeClr val="accent1"/>
                </a:solidFill>
              </a:rPr>
              <a:t>neoantigens</a:t>
            </a:r>
            <a:r>
              <a:rPr lang="en-US" sz="1600" b="1" dirty="0"/>
              <a:t> that induce anti-</a:t>
            </a:r>
            <a:r>
              <a:rPr lang="en-US" sz="1600" b="1" dirty="0" err="1"/>
              <a:t>tumour</a:t>
            </a:r>
            <a:r>
              <a:rPr lang="en-US" sz="1600" b="1" dirty="0"/>
              <a:t> immune responses</a:t>
            </a:r>
          </a:p>
          <a:p>
            <a:pPr>
              <a:lnSpc>
                <a:spcPct val="110000"/>
              </a:lnSpc>
              <a:spcBef>
                <a:spcPts val="525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TMB is an emerging predictive biomarker </a:t>
            </a:r>
            <a:r>
              <a:rPr lang="en-US" sz="1600" b="1" dirty="0"/>
              <a:t>for cancer checkpoint immunotherapy (CIT)</a:t>
            </a:r>
          </a:p>
          <a:p>
            <a:pPr lvl="1">
              <a:lnSpc>
                <a:spcPct val="110000"/>
              </a:lnSpc>
              <a:spcBef>
                <a:spcPts val="525"/>
              </a:spcBef>
            </a:pPr>
            <a:r>
              <a:rPr lang="en-US" sz="1400" b="1" dirty="0"/>
              <a:t>TMB can be evaluated using whole-exome sequencing </a:t>
            </a:r>
            <a:r>
              <a:rPr lang="en-US" sz="1400" b="1" dirty="0">
                <a:solidFill>
                  <a:schemeClr val="accent1"/>
                </a:solidFill>
              </a:rPr>
              <a:t>(WES) </a:t>
            </a:r>
            <a:r>
              <a:rPr lang="en-US" sz="1400" b="1" dirty="0"/>
              <a:t>or comprehensive genomic profiling </a:t>
            </a:r>
            <a:r>
              <a:rPr lang="en-US" sz="1400" b="1" dirty="0">
                <a:solidFill>
                  <a:schemeClr val="accent1"/>
                </a:solidFill>
              </a:rPr>
              <a:t>(CGP; e.g., </a:t>
            </a:r>
            <a:r>
              <a:rPr lang="en-US" sz="1400" b="1" dirty="0" err="1">
                <a:solidFill>
                  <a:schemeClr val="accent1"/>
                </a:solidFill>
              </a:rPr>
              <a:t>FoundationOne</a:t>
            </a:r>
            <a:r>
              <a:rPr lang="en-US" sz="1400" b="1" baseline="30000" dirty="0">
                <a:solidFill>
                  <a:schemeClr val="accent1"/>
                </a:solidFill>
              </a:rPr>
              <a:t>®</a:t>
            </a:r>
            <a:r>
              <a:rPr lang="en-US" sz="1400" b="1" dirty="0">
                <a:solidFill>
                  <a:schemeClr val="accent1"/>
                </a:solidFill>
              </a:rPr>
              <a:t> &amp; </a:t>
            </a:r>
            <a:r>
              <a:rPr lang="en-US" sz="1400" b="1" dirty="0" err="1">
                <a:solidFill>
                  <a:schemeClr val="accent1"/>
                </a:solidFill>
              </a:rPr>
              <a:t>FoundationACT</a:t>
            </a:r>
            <a:r>
              <a:rPr lang="en-US" sz="1400" b="1" baseline="30000" dirty="0">
                <a:solidFill>
                  <a:schemeClr val="accent1"/>
                </a:solidFill>
              </a:rPr>
              <a:t>®</a:t>
            </a:r>
            <a:r>
              <a:rPr lang="en-US" sz="1400" b="1" dirty="0">
                <a:solidFill>
                  <a:schemeClr val="accent1"/>
                </a:solidFill>
              </a:rPr>
              <a:t> in blood [</a:t>
            </a:r>
            <a:r>
              <a:rPr lang="en-US" sz="1400" b="1" dirty="0" err="1">
                <a:solidFill>
                  <a:schemeClr val="accent1"/>
                </a:solidFill>
              </a:rPr>
              <a:t>bTMB</a:t>
            </a:r>
            <a:r>
              <a:rPr lang="en-US" sz="1400" b="1" dirty="0">
                <a:solidFill>
                  <a:schemeClr val="accent1"/>
                </a:solidFill>
              </a:rPr>
              <a:t>]) </a:t>
            </a:r>
          </a:p>
          <a:p>
            <a:pPr lvl="1">
              <a:lnSpc>
                <a:spcPct val="110000"/>
              </a:lnSpc>
              <a:spcBef>
                <a:spcPts val="525"/>
              </a:spcBef>
            </a:pPr>
            <a:r>
              <a:rPr lang="en-US" sz="1400" b="1" dirty="0"/>
              <a:t>Previous studies show that TMB either by WES or CGP correlate with each other &amp; with efficacy of CIT in multiple cancer types</a:t>
            </a:r>
            <a:r>
              <a:rPr lang="en-US" sz="1400" b="1" baseline="30000" dirty="0"/>
              <a:t>1-3</a:t>
            </a:r>
            <a:endParaRPr lang="en-US" sz="1400" b="1" dirty="0"/>
          </a:p>
          <a:p>
            <a:pPr>
              <a:lnSpc>
                <a:spcPct val="110000"/>
              </a:lnSpc>
              <a:spcBef>
                <a:spcPts val="525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Predicted neoantigen load (NAL), </a:t>
            </a:r>
            <a:r>
              <a:rPr lang="en-US" sz="1600" b="1" dirty="0"/>
              <a:t>a component of TMB most closely linked to immune response, correlates with </a:t>
            </a:r>
            <a:r>
              <a:rPr lang="en-US" sz="1600" b="1" dirty="0" err="1"/>
              <a:t>FoundationOne</a:t>
            </a:r>
            <a:r>
              <a:rPr lang="en-US" sz="1600" b="1" dirty="0"/>
              <a:t> TMB</a:t>
            </a:r>
            <a:r>
              <a:rPr lang="en-US" sz="1600" b="1" baseline="30000" dirty="0"/>
              <a:t>4,5,7</a:t>
            </a:r>
          </a:p>
          <a:p>
            <a:pPr>
              <a:lnSpc>
                <a:spcPct val="110000"/>
              </a:lnSpc>
              <a:spcBef>
                <a:spcPts val="525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TMB identifies a distinct patient population </a:t>
            </a:r>
            <a:r>
              <a:rPr lang="en-US" sz="1600" b="1" dirty="0"/>
              <a:t>not currently captured by PD-L1 IHC or other immune biomarkers</a:t>
            </a:r>
            <a:r>
              <a:rPr lang="en-US" sz="1600" b="1" baseline="30000" dirty="0"/>
              <a:t>5,6</a:t>
            </a:r>
            <a:r>
              <a:rPr lang="en-US" sz="1600" b="1" dirty="0"/>
              <a:t>  </a:t>
            </a:r>
          </a:p>
          <a:p>
            <a:endParaRPr lang="en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4AE9F-F39D-4152-8337-77BFC875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1383" y="5673358"/>
            <a:ext cx="7746569" cy="672597"/>
          </a:xfrm>
        </p:spPr>
        <p:txBody>
          <a:bodyPr anchor="b"/>
          <a:lstStyle/>
          <a:p>
            <a:pPr algn="l" defTabSz="914377">
              <a:defRPr/>
            </a:pP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CIT: cancer checkpoint immunotherapy; CGP: comprehensive genomic profiling; IHC: immunohistochemistry; TMB: tumour mutational burden; WES: whole-exome sequencing.   </a:t>
            </a:r>
            <a:b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</a:b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1. </a:t>
            </a:r>
            <a:r>
              <a:rPr lang="de-DE" sz="800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Yarchoan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, M., et al. (2017)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N Engl J </a:t>
            </a:r>
            <a:r>
              <a:rPr lang="de-DE" sz="800" i="1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Med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2. Chalmers, Z.R., et al. (2017)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Genome </a:t>
            </a:r>
            <a:r>
              <a:rPr lang="de-DE" sz="800" i="1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Med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3. Goodman, A.M., et al. (2017)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Mol Cancer </a:t>
            </a:r>
            <a:r>
              <a:rPr lang="de-DE" sz="800" i="1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Ther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4. </a:t>
            </a:r>
            <a:r>
              <a:rPr lang="de-DE" sz="800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Efremova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, M., et al. (2017)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Front </a:t>
            </a:r>
            <a:r>
              <a:rPr lang="de-DE" sz="800" i="1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Immunol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5. </a:t>
            </a:r>
            <a:r>
              <a:rPr lang="de-DE" sz="800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Topalian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, S.L., et al. (2016)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Nat Rev Cancer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; 6. </a:t>
            </a:r>
            <a:r>
              <a:rPr lang="de-DE" sz="800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Kowanetz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, M., et al. (2017) WCLC 2017; 7. Mariathasan, S., et al. (2018) </a:t>
            </a:r>
            <a:r>
              <a:rPr lang="de-DE" sz="800" i="1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Nature. </a:t>
            </a:r>
            <a:r>
              <a:rPr lang="de-DE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Figure on the right from </a:t>
            </a:r>
            <a:r>
              <a:rPr lang="en-GB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LeGrand, F.A., et al. </a:t>
            </a:r>
            <a:r>
              <a:rPr lang="de-CH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(2018) </a:t>
            </a:r>
            <a:r>
              <a:rPr lang="de-CH" sz="800" dirty="0" err="1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Presented</a:t>
            </a:r>
            <a:r>
              <a:rPr lang="de-CH" sz="800" dirty="0">
                <a:solidFill>
                  <a:srgbClr val="849199"/>
                </a:solidFill>
                <a:latin typeface="Gotham Medium"/>
                <a:cs typeface="Arial" panose="020B0604020202020204" pitchFamily="34" charset="0"/>
              </a:rPr>
              <a:t> at ASCO 2018; Abstract 12000. </a:t>
            </a:r>
            <a:endParaRPr lang="de-DE" sz="800" dirty="0">
              <a:solidFill>
                <a:srgbClr val="849199"/>
              </a:solidFill>
              <a:latin typeface="Gotham Medium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D6643F-DB88-4EE3-BDFD-99A82EDC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2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Tumour</a:t>
            </a:r>
            <a:r>
              <a:rPr lang="en-US" dirty="0"/>
              <a:t> mutational burden (TMB) as a candidate predictive biomarker for cancer immunotherapy</a:t>
            </a:r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70B988-3738-48AB-B169-A06B40C3331B}"/>
              </a:ext>
            </a:extLst>
          </p:cNvPr>
          <p:cNvGrpSpPr/>
          <p:nvPr/>
        </p:nvGrpSpPr>
        <p:grpSpPr>
          <a:xfrm>
            <a:off x="8843847" y="5086068"/>
            <a:ext cx="2817928" cy="1454484"/>
            <a:chOff x="8843846" y="4544382"/>
            <a:chExt cx="2817928" cy="1454484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D9BFAA0E-26AA-45BC-A62A-B87C30344C1B}"/>
                </a:ext>
              </a:extLst>
            </p:cNvPr>
            <p:cNvGraphicFramePr/>
            <p:nvPr>
              <p:extLst/>
            </p:nvPr>
          </p:nvGraphicFramePr>
          <p:xfrm>
            <a:off x="8843846" y="4544382"/>
            <a:ext cx="2817928" cy="14544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3CE077-07DE-4745-A64D-EC7C85672898}"/>
                </a:ext>
              </a:extLst>
            </p:cNvPr>
            <p:cNvSpPr txBox="1"/>
            <p:nvPr/>
          </p:nvSpPr>
          <p:spPr>
            <a:xfrm>
              <a:off x="8964810" y="5010014"/>
              <a:ext cx="121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400" dirty="0">
                  <a:solidFill>
                    <a:srgbClr val="FFFFFF"/>
                  </a:solidFill>
                  <a:latin typeface="Gotham Medium"/>
                </a:rPr>
                <a:t>PD-L1 expression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C953B6-751E-44C9-B1D3-60C795E43530}"/>
                </a:ext>
              </a:extLst>
            </p:cNvPr>
            <p:cNvSpPr txBox="1"/>
            <p:nvPr/>
          </p:nvSpPr>
          <p:spPr>
            <a:xfrm>
              <a:off x="10427251" y="5086958"/>
              <a:ext cx="983883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351" dirty="0">
                  <a:solidFill>
                    <a:srgbClr val="FFFFFF"/>
                  </a:solidFill>
                  <a:latin typeface="Gotham Medium"/>
                </a:rPr>
                <a:t>TMB</a:t>
              </a: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5A69488-D51C-48CF-AC59-17A2BF85A3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13761" y="1755072"/>
          <a:ext cx="2516259" cy="2513170"/>
        </p:xfrm>
        <a:graphic>
          <a:graphicData uri="http://schemas.openxmlformats.org/drawingml/2006/table">
            <a:tbl>
              <a:tblPr/>
              <a:tblGrid>
                <a:gridCol w="627927">
                  <a:extLst>
                    <a:ext uri="{9D8B030D-6E8A-4147-A177-3AD203B41FA5}">
                      <a16:colId xmlns:a16="http://schemas.microsoft.com/office/drawing/2014/main" val="945059630"/>
                    </a:ext>
                  </a:extLst>
                </a:gridCol>
                <a:gridCol w="628651">
                  <a:extLst>
                    <a:ext uri="{9D8B030D-6E8A-4147-A177-3AD203B41FA5}">
                      <a16:colId xmlns:a16="http://schemas.microsoft.com/office/drawing/2014/main" val="1854544053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1718730215"/>
                    </a:ext>
                  </a:extLst>
                </a:gridCol>
                <a:gridCol w="626269">
                  <a:extLst>
                    <a:ext uri="{9D8B030D-6E8A-4147-A177-3AD203B41FA5}">
                      <a16:colId xmlns:a16="http://schemas.microsoft.com/office/drawing/2014/main" val="2843168759"/>
                    </a:ext>
                  </a:extLst>
                </a:gridCol>
              </a:tblGrid>
              <a:tr h="621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D2F5A"/>
                          </a:solidFill>
                        </a:rPr>
                        <a:t>1</a:t>
                      </a:r>
                      <a:endParaRPr lang="en-CH" sz="1100" dirty="0">
                        <a:solidFill>
                          <a:srgbClr val="0D2F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216CB1"/>
                          </a:solidFill>
                        </a:rPr>
                        <a:t>0.85</a:t>
                      </a:r>
                      <a:endParaRPr lang="en-CH" sz="1100" dirty="0">
                        <a:solidFill>
                          <a:srgbClr val="216CB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113E81"/>
                          </a:solidFill>
                        </a:rPr>
                        <a:t>0.88</a:t>
                      </a:r>
                      <a:endParaRPr lang="en-CH" sz="1100" dirty="0">
                        <a:solidFill>
                          <a:srgbClr val="113E8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1D5392"/>
                          </a:solidFill>
                        </a:rPr>
                        <a:t>0.85</a:t>
                      </a:r>
                      <a:endParaRPr lang="en-CH" sz="1100" dirty="0">
                        <a:solidFill>
                          <a:srgbClr val="1D539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53662"/>
                  </a:ext>
                </a:extLst>
              </a:tr>
              <a:tr h="629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D2F5A"/>
                          </a:solidFill>
                        </a:rPr>
                        <a:t>1</a:t>
                      </a:r>
                      <a:endParaRPr lang="en-CH" sz="1100" dirty="0">
                        <a:solidFill>
                          <a:srgbClr val="0D2F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02B63"/>
                          </a:solidFill>
                        </a:rPr>
                        <a:t>0.96</a:t>
                      </a:r>
                      <a:endParaRPr lang="en-CH" sz="1100" dirty="0">
                        <a:solidFill>
                          <a:srgbClr val="002B6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32D66"/>
                          </a:solidFill>
                        </a:rPr>
                        <a:t>0.95</a:t>
                      </a:r>
                      <a:endParaRPr lang="en-CH" sz="1100" dirty="0">
                        <a:solidFill>
                          <a:srgbClr val="032D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568479"/>
                  </a:ext>
                </a:extLst>
              </a:tr>
              <a:tr h="6286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D2F5A"/>
                          </a:solidFill>
                        </a:rPr>
                        <a:t>1</a:t>
                      </a:r>
                      <a:endParaRPr lang="en-CH" sz="1100" dirty="0">
                        <a:solidFill>
                          <a:srgbClr val="0D2F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94384"/>
                          </a:solidFill>
                        </a:rPr>
                        <a:t>0.98</a:t>
                      </a:r>
                      <a:endParaRPr lang="en-CH" sz="1100" dirty="0">
                        <a:solidFill>
                          <a:srgbClr val="09438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95001"/>
                  </a:ext>
                </a:extLst>
              </a:tr>
              <a:tr h="633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endParaRPr lang="en-CH" sz="11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otham Medium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rgbClr val="0D2F5A"/>
                          </a:solidFill>
                        </a:rPr>
                        <a:t>1</a:t>
                      </a:r>
                      <a:endParaRPr lang="en-CH" sz="1100" dirty="0">
                        <a:solidFill>
                          <a:srgbClr val="0D2F5A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35525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15BBE0F-0854-4190-BFFA-F039EE810360}"/>
              </a:ext>
            </a:extLst>
          </p:cNvPr>
          <p:cNvGrpSpPr/>
          <p:nvPr/>
        </p:nvGrpSpPr>
        <p:grpSpPr>
          <a:xfrm>
            <a:off x="8232645" y="1083889"/>
            <a:ext cx="3737753" cy="3287432"/>
            <a:chOff x="8232647" y="1098789"/>
            <a:chExt cx="3737753" cy="3287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F87E05-F4F0-42D2-9640-347539DCE4C8}"/>
                </a:ext>
              </a:extLst>
            </p:cNvPr>
            <p:cNvGrpSpPr/>
            <p:nvPr/>
          </p:nvGrpSpPr>
          <p:grpSpPr>
            <a:xfrm>
              <a:off x="9051141" y="2425152"/>
              <a:ext cx="1824084" cy="1824040"/>
              <a:chOff x="2119315" y="1619249"/>
              <a:chExt cx="1824084" cy="182404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043AC6A-4793-4754-BC09-4E335530A6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19315" y="1619249"/>
                <a:ext cx="548640" cy="548640"/>
              </a:xfrm>
              <a:prstGeom prst="ellipse">
                <a:avLst/>
              </a:prstGeom>
              <a:solidFill>
                <a:srgbClr val="1A58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CH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37AC257-BB25-4C58-8950-56187C55FB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19315" y="2245655"/>
                <a:ext cx="548640" cy="548640"/>
              </a:xfrm>
              <a:prstGeom prst="ellipse">
                <a:avLst/>
              </a:prstGeom>
              <a:solidFill>
                <a:srgbClr val="144D8A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CH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6F72A76-DB5C-4AB2-80D1-199CB26EE3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8582" y="2231939"/>
                <a:ext cx="576072" cy="576072"/>
              </a:xfrm>
              <a:prstGeom prst="ellipse">
                <a:avLst/>
              </a:prstGeom>
              <a:solidFill>
                <a:srgbClr val="09386C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CH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BF53C7B-E39C-4678-B203-40260B0562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8582" y="2867217"/>
                <a:ext cx="576072" cy="576072"/>
              </a:xfrm>
              <a:prstGeom prst="ellipse">
                <a:avLst/>
              </a:prstGeom>
              <a:solidFill>
                <a:srgbClr val="0A3A7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DAFC2AB-0B88-4F9B-AB22-545663AAD6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19315" y="2877504"/>
                <a:ext cx="548640" cy="548640"/>
              </a:xfrm>
              <a:prstGeom prst="ellipse">
                <a:avLst/>
              </a:prstGeom>
              <a:solidFill>
                <a:srgbClr val="18559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CH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812C600-7A5A-41F9-A8BB-4BED8BA6E2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67327" y="2863788"/>
                <a:ext cx="576072" cy="576072"/>
              </a:xfrm>
              <a:prstGeom prst="ellipse">
                <a:avLst/>
              </a:prstGeom>
              <a:solidFill>
                <a:srgbClr val="07356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700" kern="0" dirty="0">
                  <a:solidFill>
                    <a:srgbClr val="FFFFFF"/>
                  </a:solidFill>
                  <a:latin typeface="Gotham Medium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54B555-EB06-4CF3-B015-9E73140B1949}"/>
                </a:ext>
              </a:extLst>
            </p:cNvPr>
            <p:cNvSpPr txBox="1"/>
            <p:nvPr/>
          </p:nvSpPr>
          <p:spPr>
            <a:xfrm>
              <a:off x="9177791" y="1511212"/>
              <a:ext cx="325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F1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E89D1F-654B-403B-A41D-08864772930D}"/>
                </a:ext>
              </a:extLst>
            </p:cNvPr>
            <p:cNvSpPr txBox="1"/>
            <p:nvPr/>
          </p:nvSpPr>
          <p:spPr>
            <a:xfrm>
              <a:off x="8731823" y="1921125"/>
              <a:ext cx="325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F1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05963-0C77-406A-99B7-B91281B4306B}"/>
                </a:ext>
              </a:extLst>
            </p:cNvPr>
            <p:cNvSpPr txBox="1"/>
            <p:nvPr/>
          </p:nvSpPr>
          <p:spPr>
            <a:xfrm>
              <a:off x="9636876" y="1511212"/>
              <a:ext cx="5647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Coding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AEA290-1AA4-45B3-A16E-1C2F7E4A6E51}"/>
                </a:ext>
              </a:extLst>
            </p:cNvPr>
            <p:cNvSpPr txBox="1"/>
            <p:nvPr/>
          </p:nvSpPr>
          <p:spPr>
            <a:xfrm>
              <a:off x="8396795" y="2554026"/>
              <a:ext cx="5647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Coding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6BA6D0-E543-4ED9-8DC2-2BAEF68B093C}"/>
                </a:ext>
              </a:extLst>
            </p:cNvPr>
            <p:cNvSpPr txBox="1"/>
            <p:nvPr/>
          </p:nvSpPr>
          <p:spPr>
            <a:xfrm>
              <a:off x="10171831" y="1511212"/>
              <a:ext cx="751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Expressed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39BFC1-EEA3-484C-A7F9-C3C2AD8C2AF2}"/>
                </a:ext>
              </a:extLst>
            </p:cNvPr>
            <p:cNvSpPr txBox="1"/>
            <p:nvPr/>
          </p:nvSpPr>
          <p:spPr>
            <a:xfrm>
              <a:off x="8232647" y="3180577"/>
              <a:ext cx="7516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Expressed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B0DEB6-A2EE-4F88-B333-37F5C196AF57}"/>
                </a:ext>
              </a:extLst>
            </p:cNvPr>
            <p:cNvSpPr txBox="1"/>
            <p:nvPr/>
          </p:nvSpPr>
          <p:spPr>
            <a:xfrm>
              <a:off x="8417379" y="3743628"/>
              <a:ext cx="633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Neo-</a:t>
              </a:r>
            </a:p>
            <a:p>
              <a:pPr algn="r"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antigens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3BBF3F-B8DE-45DC-A167-92198B64D3F4}"/>
                </a:ext>
              </a:extLst>
            </p:cNvPr>
            <p:cNvSpPr txBox="1"/>
            <p:nvPr/>
          </p:nvSpPr>
          <p:spPr>
            <a:xfrm>
              <a:off x="10899810" y="1357322"/>
              <a:ext cx="633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Neo-</a:t>
              </a:r>
            </a:p>
            <a:p>
              <a:pPr algn="ctr" defTabSz="914377">
                <a:defRPr/>
              </a:pPr>
              <a:r>
                <a:rPr lang="en-US" sz="1000" kern="0" spc="-31" dirty="0">
                  <a:solidFill>
                    <a:srgbClr val="44546A"/>
                  </a:solidFill>
                  <a:latin typeface="Gotham Medium"/>
                </a:rPr>
                <a:t>antigens</a:t>
              </a:r>
              <a:endParaRPr lang="en-CH" sz="1000" kern="0" spc="-31" dirty="0">
                <a:solidFill>
                  <a:srgbClr val="44546A"/>
                </a:solidFill>
                <a:latin typeface="Gotham Medium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E2C5A8-361F-4084-BBFA-713C7C210C2C}"/>
                </a:ext>
              </a:extLst>
            </p:cNvPr>
            <p:cNvSpPr txBox="1"/>
            <p:nvPr/>
          </p:nvSpPr>
          <p:spPr>
            <a:xfrm>
              <a:off x="10136779" y="1098789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200" kern="0" dirty="0">
                  <a:solidFill>
                    <a:srgbClr val="44546A"/>
                  </a:solidFill>
                  <a:latin typeface="Gotham Medium"/>
                </a:rPr>
                <a:t>WES</a:t>
              </a:r>
              <a:endParaRPr lang="en-CH" sz="1200" kern="0" dirty="0">
                <a:solidFill>
                  <a:srgbClr val="44546A"/>
                </a:solidFill>
                <a:latin typeface="Gotham Medium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1F92B9-0734-475A-A88C-1D4E0A449671}"/>
                </a:ext>
              </a:extLst>
            </p:cNvPr>
            <p:cNvCxnSpPr/>
            <p:nvPr/>
          </p:nvCxnSpPr>
          <p:spPr bwMode="auto">
            <a:xfrm>
              <a:off x="9719610" y="1363088"/>
              <a:ext cx="1536192" cy="0"/>
            </a:xfrm>
            <a:prstGeom prst="line">
              <a:avLst/>
            </a:prstGeom>
            <a:noFill/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5920EC-A1AA-49F3-B1A3-6F1F53AF21BF}"/>
                </a:ext>
              </a:extLst>
            </p:cNvPr>
            <p:cNvGrpSpPr/>
            <p:nvPr/>
          </p:nvGrpSpPr>
          <p:grpSpPr>
            <a:xfrm>
              <a:off x="11637360" y="1634439"/>
              <a:ext cx="333040" cy="2751782"/>
              <a:chOff x="4737183" y="830090"/>
              <a:chExt cx="333040" cy="275178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05D068-EB9C-4EDF-90BE-7AE13C888F2A}"/>
                  </a:ext>
                </a:extLst>
              </p:cNvPr>
              <p:cNvSpPr txBox="1"/>
              <p:nvPr/>
            </p:nvSpPr>
            <p:spPr>
              <a:xfrm>
                <a:off x="4737183" y="830090"/>
                <a:ext cx="24481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1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6CD58B4-CBE9-4A3E-ABB7-D393C26B5436}"/>
                  </a:ext>
                </a:extLst>
              </p:cNvPr>
              <p:cNvSpPr txBox="1"/>
              <p:nvPr/>
            </p:nvSpPr>
            <p:spPr>
              <a:xfrm>
                <a:off x="4737183" y="1082185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0.8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1E6AB11-F988-49EA-8147-84E6A4A324EA}"/>
                  </a:ext>
                </a:extLst>
              </p:cNvPr>
              <p:cNvSpPr txBox="1"/>
              <p:nvPr/>
            </p:nvSpPr>
            <p:spPr>
              <a:xfrm>
                <a:off x="4737183" y="1334281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0.6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3A734C-7897-4D2D-8DE4-239E1B52F385}"/>
                  </a:ext>
                </a:extLst>
              </p:cNvPr>
              <p:cNvSpPr txBox="1"/>
              <p:nvPr/>
            </p:nvSpPr>
            <p:spPr>
              <a:xfrm>
                <a:off x="4737183" y="1586375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0.4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2A17D6B-4D49-478A-BCD6-635CCDEAD836}"/>
                  </a:ext>
                </a:extLst>
              </p:cNvPr>
              <p:cNvSpPr txBox="1"/>
              <p:nvPr/>
            </p:nvSpPr>
            <p:spPr>
              <a:xfrm>
                <a:off x="4737183" y="1838470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0.2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C2FC78E-FE34-45C4-B2E7-B66A5C4471F2}"/>
                  </a:ext>
                </a:extLst>
              </p:cNvPr>
              <p:cNvSpPr txBox="1"/>
              <p:nvPr/>
            </p:nvSpPr>
            <p:spPr>
              <a:xfrm>
                <a:off x="4737183" y="2090565"/>
                <a:ext cx="24481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F123DB-AA5E-4356-8273-22529163785A}"/>
                  </a:ext>
                </a:extLst>
              </p:cNvPr>
              <p:cNvSpPr txBox="1"/>
              <p:nvPr/>
            </p:nvSpPr>
            <p:spPr>
              <a:xfrm>
                <a:off x="4737183" y="2342660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0.2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62A2F79-7E1A-4385-A580-09641EE27A7E}"/>
                  </a:ext>
                </a:extLst>
              </p:cNvPr>
              <p:cNvSpPr txBox="1"/>
              <p:nvPr/>
            </p:nvSpPr>
            <p:spPr>
              <a:xfrm>
                <a:off x="4737183" y="2594755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0.4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048694F-14A9-4CD8-A71B-B0E02AD3753E}"/>
                  </a:ext>
                </a:extLst>
              </p:cNvPr>
              <p:cNvSpPr txBox="1"/>
              <p:nvPr/>
            </p:nvSpPr>
            <p:spPr>
              <a:xfrm>
                <a:off x="4737183" y="2846850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0.6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3F3423D-97DD-4AC4-BC6E-491377A6A1DA}"/>
                  </a:ext>
                </a:extLst>
              </p:cNvPr>
              <p:cNvSpPr txBox="1"/>
              <p:nvPr/>
            </p:nvSpPr>
            <p:spPr>
              <a:xfrm>
                <a:off x="4737183" y="3098944"/>
                <a:ext cx="333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0.8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764C37-B8DE-482E-A0DF-93DF888E5194}"/>
                  </a:ext>
                </a:extLst>
              </p:cNvPr>
              <p:cNvSpPr txBox="1"/>
              <p:nvPr/>
            </p:nvSpPr>
            <p:spPr>
              <a:xfrm>
                <a:off x="4737183" y="3351040"/>
                <a:ext cx="24481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900" kern="0" spc="-31" dirty="0">
                    <a:solidFill>
                      <a:srgbClr val="44546A"/>
                    </a:solidFill>
                    <a:latin typeface="Gotham Medium"/>
                  </a:rPr>
                  <a:t>1</a:t>
                </a:r>
                <a:endParaRPr lang="en-CH" sz="900" kern="0" spc="-31" dirty="0">
                  <a:solidFill>
                    <a:srgbClr val="44546A"/>
                  </a:solidFill>
                  <a:latin typeface="Gotham Medium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78DB67-6268-4617-9A89-839D00D74E09}"/>
                </a:ext>
              </a:extLst>
            </p:cNvPr>
            <p:cNvGrpSpPr/>
            <p:nvPr/>
          </p:nvGrpSpPr>
          <p:grpSpPr>
            <a:xfrm>
              <a:off x="11594145" y="1749855"/>
              <a:ext cx="91440" cy="2520950"/>
              <a:chOff x="4693968" y="945506"/>
              <a:chExt cx="91440" cy="252095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DD9BB7-B40E-44A9-A389-44822EF5394D}"/>
                  </a:ext>
                </a:extLst>
              </p:cNvPr>
              <p:cNvCxnSpPr/>
              <p:nvPr/>
            </p:nvCxnSpPr>
            <p:spPr bwMode="auto">
              <a:xfrm>
                <a:off x="4693968" y="94550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0A7D79-1026-4B22-B251-9BE9FD9E2C57}"/>
                  </a:ext>
                </a:extLst>
              </p:cNvPr>
              <p:cNvCxnSpPr/>
              <p:nvPr/>
            </p:nvCxnSpPr>
            <p:spPr bwMode="auto">
              <a:xfrm>
                <a:off x="4693968" y="1197601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FBCE9A7-86B2-4AF1-83C2-97335E2523EB}"/>
                  </a:ext>
                </a:extLst>
              </p:cNvPr>
              <p:cNvCxnSpPr/>
              <p:nvPr/>
            </p:nvCxnSpPr>
            <p:spPr bwMode="auto">
              <a:xfrm>
                <a:off x="4693968" y="144969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3367DAB-FF96-425A-8752-0DE7EE5B6BC3}"/>
                  </a:ext>
                </a:extLst>
              </p:cNvPr>
              <p:cNvCxnSpPr/>
              <p:nvPr/>
            </p:nvCxnSpPr>
            <p:spPr bwMode="auto">
              <a:xfrm>
                <a:off x="4693968" y="1701791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8387C73-1E22-4AAE-BD90-12607E32B7ED}"/>
                  </a:ext>
                </a:extLst>
              </p:cNvPr>
              <p:cNvCxnSpPr/>
              <p:nvPr/>
            </p:nvCxnSpPr>
            <p:spPr bwMode="auto">
              <a:xfrm>
                <a:off x="4693968" y="195388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BD458CA-F855-4AA6-8883-E047AD8B780D}"/>
                  </a:ext>
                </a:extLst>
              </p:cNvPr>
              <p:cNvCxnSpPr/>
              <p:nvPr/>
            </p:nvCxnSpPr>
            <p:spPr bwMode="auto">
              <a:xfrm>
                <a:off x="4693968" y="2205981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8BD7EED-DDDC-4518-96D9-554DA60A7C95}"/>
                  </a:ext>
                </a:extLst>
              </p:cNvPr>
              <p:cNvCxnSpPr/>
              <p:nvPr/>
            </p:nvCxnSpPr>
            <p:spPr bwMode="auto">
              <a:xfrm>
                <a:off x="4693968" y="245807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2CF4BAA-EC72-4B2C-AA89-81329EE41716}"/>
                  </a:ext>
                </a:extLst>
              </p:cNvPr>
              <p:cNvCxnSpPr/>
              <p:nvPr/>
            </p:nvCxnSpPr>
            <p:spPr bwMode="auto">
              <a:xfrm>
                <a:off x="4693968" y="2710171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15B4B99-CB60-4285-B57A-388FF39375E0}"/>
                  </a:ext>
                </a:extLst>
              </p:cNvPr>
              <p:cNvCxnSpPr/>
              <p:nvPr/>
            </p:nvCxnSpPr>
            <p:spPr bwMode="auto">
              <a:xfrm>
                <a:off x="4693968" y="296226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8A3A697-7BA9-494C-B346-9E67D7A0A927}"/>
                  </a:ext>
                </a:extLst>
              </p:cNvPr>
              <p:cNvCxnSpPr/>
              <p:nvPr/>
            </p:nvCxnSpPr>
            <p:spPr bwMode="auto">
              <a:xfrm>
                <a:off x="4693968" y="3214361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B08D31-4F8A-4A45-A527-42EB5AC11B25}"/>
                  </a:ext>
                </a:extLst>
              </p:cNvPr>
              <p:cNvCxnSpPr/>
              <p:nvPr/>
            </p:nvCxnSpPr>
            <p:spPr bwMode="auto">
              <a:xfrm>
                <a:off x="4693968" y="3466456"/>
                <a:ext cx="9144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F9C909-56E5-4E4A-863F-63B60F0B189F}"/>
                </a:ext>
              </a:extLst>
            </p:cNvPr>
            <p:cNvSpPr/>
            <p:nvPr/>
          </p:nvSpPr>
          <p:spPr bwMode="auto">
            <a:xfrm>
              <a:off x="11555294" y="1749855"/>
              <a:ext cx="80728" cy="2520950"/>
            </a:xfrm>
            <a:prstGeom prst="rect">
              <a:avLst/>
            </a:prstGeom>
            <a:gradFill>
              <a:gsLst>
                <a:gs pos="50000">
                  <a:srgbClr val="FEFEFD"/>
                </a:gs>
                <a:gs pos="83000">
                  <a:srgbClr val="CB4B43"/>
                </a:gs>
                <a:gs pos="67000">
                  <a:srgbClr val="F8C0A5"/>
                </a:gs>
                <a:gs pos="17000">
                  <a:srgbClr val="3D8BBE"/>
                </a:gs>
                <a:gs pos="0">
                  <a:srgbClr val="073366"/>
                </a:gs>
                <a:gs pos="33000">
                  <a:srgbClr val="B2D5E7"/>
                </a:gs>
                <a:gs pos="100000">
                  <a:srgbClr val="780622"/>
                </a:gs>
              </a:gsLst>
              <a:lin ang="5400000" scaled="1"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CH" kern="0">
                <a:solidFill>
                  <a:srgbClr val="44546A"/>
                </a:solidFill>
                <a:latin typeface="Imago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6B5302-B83F-4E76-A6F8-D31726A5D956}"/>
                </a:ext>
              </a:extLst>
            </p:cNvPr>
            <p:cNvSpPr txBox="1"/>
            <p:nvPr/>
          </p:nvSpPr>
          <p:spPr>
            <a:xfrm>
              <a:off x="8858544" y="2561281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0.85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5AD257-A573-4DBE-9CA8-0190135C9153}"/>
                </a:ext>
              </a:extLst>
            </p:cNvPr>
            <p:cNvSpPr txBox="1"/>
            <p:nvPr/>
          </p:nvSpPr>
          <p:spPr>
            <a:xfrm>
              <a:off x="8858544" y="3189144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0.88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AD4BE8-2A9E-4ECD-B0AF-3F0A232870C2}"/>
                </a:ext>
              </a:extLst>
            </p:cNvPr>
            <p:cNvSpPr txBox="1"/>
            <p:nvPr/>
          </p:nvSpPr>
          <p:spPr>
            <a:xfrm>
              <a:off x="8858544" y="3822432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0.85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5B64CE-BF51-46A8-ABDD-FFEFABDFB370}"/>
                </a:ext>
              </a:extLst>
            </p:cNvPr>
            <p:cNvSpPr txBox="1"/>
            <p:nvPr/>
          </p:nvSpPr>
          <p:spPr>
            <a:xfrm>
              <a:off x="9508774" y="3189144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0.96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FF396A-7817-46F1-A964-0DF760AAD0C2}"/>
                </a:ext>
              </a:extLst>
            </p:cNvPr>
            <p:cNvSpPr txBox="1"/>
            <p:nvPr/>
          </p:nvSpPr>
          <p:spPr>
            <a:xfrm>
              <a:off x="9508774" y="3822432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0.95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FA9369-AAA1-4E90-AFFB-BF534627723A}"/>
                </a:ext>
              </a:extLst>
            </p:cNvPr>
            <p:cNvSpPr txBox="1"/>
            <p:nvPr/>
          </p:nvSpPr>
          <p:spPr>
            <a:xfrm>
              <a:off x="10130492" y="3822432"/>
              <a:ext cx="908840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1051" dirty="0">
                  <a:solidFill>
                    <a:srgbClr val="FFFFFF"/>
                  </a:solidFill>
                  <a:latin typeface="Gotham Medium"/>
                </a:rPr>
                <a:t>0.98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26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35616"/>
              </p:ext>
            </p:extLst>
          </p:nvPr>
        </p:nvGraphicFramePr>
        <p:xfrm>
          <a:off x="711200" y="1269853"/>
          <a:ext cx="10769600" cy="4902337"/>
        </p:xfrm>
        <a:graphic>
          <a:graphicData uri="http://schemas.openxmlformats.org/drawingml/2006/table">
            <a:tbl>
              <a:tblPr/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87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Assay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Specimen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36">
                <a:tc rowSpan="4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Immune cells characterization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Immunohistochemistry*/** (image analysis)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Immunofluorescence (multiplex; image analysis)**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cytometry** (panels)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 and 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MIBI </a:t>
                      </a: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600" dirty="0" err="1" smtClean="0"/>
                        <a:t>Multiplexed</a:t>
                      </a:r>
                      <a:r>
                        <a:rPr lang="cs-CZ" sz="1600" dirty="0" smtClean="0"/>
                        <a:t> ion </a:t>
                      </a:r>
                      <a:r>
                        <a:rPr lang="cs-CZ" sz="1600" dirty="0" err="1" smtClean="0"/>
                        <a:t>beam</a:t>
                      </a:r>
                      <a:r>
                        <a:rPr lang="cs-CZ" sz="1600" dirty="0" smtClean="0"/>
                        <a:t> </a:t>
                      </a:r>
                      <a:r>
                        <a:rPr lang="cs-CZ" sz="1600" dirty="0" err="1" smtClean="0"/>
                        <a:t>imaging</a:t>
                      </a:r>
                      <a:r>
                        <a:rPr kumimoji="0" lang="en-US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 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956">
                <a:tc rowSpan="4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assessments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cytometry detection of T cell activation**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 and 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ELISPOT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Neo-antigen prediction (from WES and RNA-seq)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TCR** and BCR** sequencing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 and 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236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 factors 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analyses (MSD**, Luminex**, ELISA**)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Microbiome (16S deep sequencing)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Stool (others)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183">
                <a:tc rowSpan="3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 and malignant cells genomics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generation sequencing (WES, RNA-seq, targeted*/**)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3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Low-input gene expression signatures (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Nanostring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**, HTG-Edge Seq**, Affymetrix arrays)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Tissue (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FFPE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biopsy (</a:t>
                      </a:r>
                      <a:r>
                        <a:rPr kumimoji="0" lang="en-US" alt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cfDNA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*/**, exosomes, CTC)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Blood</a:t>
                      </a:r>
                    </a:p>
                  </a:txBody>
                  <a:tcPr marL="96000" marR="9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92567" name="Rectangle 2"/>
          <p:cNvSpPr txBox="1">
            <a:spLocks noChangeArrowheads="1"/>
          </p:cNvSpPr>
          <p:nvPr/>
        </p:nvSpPr>
        <p:spPr bwMode="auto">
          <a:xfrm>
            <a:off x="1685925" y="229027"/>
            <a:ext cx="8820151" cy="78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None/>
              <a:defRPr/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markers for immunotherapy</a:t>
            </a:r>
          </a:p>
        </p:txBody>
      </p:sp>
      <p:sp>
        <p:nvSpPr>
          <p:cNvPr id="192569" name="TextBox 5"/>
          <p:cNvSpPr txBox="1">
            <a:spLocks noChangeArrowheads="1"/>
          </p:cNvSpPr>
          <p:nvPr/>
        </p:nvSpPr>
        <p:spPr bwMode="auto">
          <a:xfrm>
            <a:off x="302625" y="6172201"/>
            <a:ext cx="5349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*Assays/platforms available at CLIA-certified laboratories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 Analytical validation (non-CLIA)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B1956-FD9B-48AB-AD97-793D4A9D4049}"/>
              </a:ext>
            </a:extLst>
          </p:cNvPr>
          <p:cNvCxnSpPr/>
          <p:nvPr/>
        </p:nvCxnSpPr>
        <p:spPr>
          <a:xfrm>
            <a:off x="0" y="99060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219" y="631552"/>
            <a:ext cx="7723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>...we probably go towards personalized immunotherapy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58796" y="1692011"/>
            <a:ext cx="1473024" cy="4432795"/>
            <a:chOff x="4446394" y="1113014"/>
            <a:chExt cx="1964032" cy="59103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4473" y="1113014"/>
              <a:ext cx="1395202" cy="50367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46394" y="6161632"/>
              <a:ext cx="196403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cs-CZ" sz="1200" b="1" dirty="0">
                  <a:solidFill>
                    <a:prstClr val="black"/>
                  </a:solidFill>
                  <a:latin typeface="Comic Sans MS" pitchFamily="66" charset="0"/>
                </a:rPr>
                <a:t>Various PD-L1 expression in the tumor</a:t>
              </a:r>
              <a:endParaRPr lang="en-US" sz="1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8588" y="3361747"/>
            <a:ext cx="2764631" cy="2128915"/>
            <a:chOff x="6099448" y="3339326"/>
            <a:chExt cx="3686175" cy="28385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804298" y="2634476"/>
              <a:ext cx="2276475" cy="368617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39332" y="5562325"/>
              <a:ext cx="263299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cs-CZ" sz="1200" b="1" dirty="0">
                  <a:solidFill>
                    <a:prstClr val="black"/>
                  </a:solidFill>
                  <a:latin typeface="Comic Sans MS" pitchFamily="66" charset="0"/>
                </a:rPr>
                <a:t>Various levels of TIL infiltration in the tumor</a:t>
              </a:r>
              <a:endParaRPr lang="en-US" sz="1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01526" y="1688158"/>
            <a:ext cx="2295626" cy="4204308"/>
            <a:chOff x="8903368" y="1107878"/>
            <a:chExt cx="3060834" cy="56057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68318" y="1107878"/>
              <a:ext cx="1464075" cy="486234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03368" y="6098068"/>
              <a:ext cx="306083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cs-CZ" sz="1200" b="1" dirty="0">
                  <a:solidFill>
                    <a:prstClr val="black"/>
                  </a:solidFill>
                  <a:latin typeface="Comic Sans MS" pitchFamily="66" charset="0"/>
                </a:rPr>
                <a:t>Various levels of cytokines (pro- </a:t>
              </a:r>
              <a:r>
                <a:rPr lang="en-US" sz="1200" b="1" dirty="0">
                  <a:solidFill>
                    <a:prstClr val="black"/>
                  </a:solidFill>
                  <a:latin typeface="Comic Sans MS" pitchFamily="66" charset="0"/>
                </a:rPr>
                <a:t>&amp;</a:t>
              </a:r>
              <a:r>
                <a:rPr lang="cs-CZ" sz="1200" b="1" dirty="0">
                  <a:solidFill>
                    <a:prstClr val="black"/>
                  </a:solidFill>
                  <a:latin typeface="Comic Sans MS" pitchFamily="66" charset="0"/>
                </a:rPr>
                <a:t> anti-inflammatory)</a:t>
              </a:r>
              <a:endParaRPr lang="en-US" sz="1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8587" y="1655329"/>
            <a:ext cx="2954972" cy="1650553"/>
            <a:chOff x="6099448" y="1064103"/>
            <a:chExt cx="3939963" cy="2200737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6133564" y="2096928"/>
              <a:ext cx="1397033" cy="4582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8067712" y="2182195"/>
              <a:ext cx="1717" cy="10826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631310" y="2100799"/>
              <a:ext cx="1321212" cy="4543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099448" y="1064103"/>
              <a:ext cx="3939963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cs-CZ" b="1" dirty="0">
                  <a:solidFill>
                    <a:prstClr val="black"/>
                  </a:solidFill>
                  <a:latin typeface="Calibri" panose="020F0502020204030204"/>
                </a:rPr>
                <a:t>Each patients with individual immunological „print“?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2" descr="f01a3443-8c69-450e-9a77-b084bc1bf0ea@NAMP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44601"/>
            <a:ext cx="3264509" cy="44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12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7"/>
          <p:cNvSpPr>
            <a:spLocks noChangeArrowheads="1"/>
          </p:cNvSpPr>
          <p:nvPr/>
        </p:nvSpPr>
        <p:spPr bwMode="auto">
          <a:xfrm>
            <a:off x="1524000" y="0"/>
            <a:ext cx="9144000" cy="47625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631951" y="44450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Celkové přežití pacientů se ZN dle období diagnózy</a:t>
            </a:r>
            <a:endParaRPr kumimoji="1" lang="cs-CZ" altLang="cs-CZ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110"/>
          <p:cNvSpPr>
            <a:spLocks noChangeArrowheads="1"/>
          </p:cNvSpPr>
          <p:nvPr/>
        </p:nvSpPr>
        <p:spPr bwMode="auto">
          <a:xfrm>
            <a:off x="3775025" y="4935539"/>
            <a:ext cx="2043305" cy="3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000" dirty="0">
                <a:solidFill>
                  <a:srgbClr val="5F5F5F"/>
                </a:solidFill>
              </a:rPr>
              <a:t>Čas od diagnózy (roky)</a:t>
            </a:r>
            <a:endParaRPr lang="cs-CZ" altLang="cs-CZ" sz="1000" dirty="0">
              <a:solidFill>
                <a:srgbClr val="5F5F5F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1196309" y="2878060"/>
            <a:ext cx="1417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žijících pacientů</a:t>
            </a:r>
            <a:endParaRPr lang="en-US" sz="1000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4"/>
          <p:cNvGraphicFramePr>
            <a:graphicFrameLocks noChangeAspect="1"/>
          </p:cNvGraphicFramePr>
          <p:nvPr>
            <p:extLst/>
          </p:nvPr>
        </p:nvGraphicFramePr>
        <p:xfrm>
          <a:off x="1814514" y="1309849"/>
          <a:ext cx="5640387" cy="352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5" name="Group 65"/>
          <p:cNvGraphicFramePr>
            <a:graphicFrameLocks noGrp="1"/>
          </p:cNvGraphicFramePr>
          <p:nvPr>
            <p:extLst/>
          </p:nvPr>
        </p:nvGraphicFramePr>
        <p:xfrm>
          <a:off x="6542602" y="2956511"/>
          <a:ext cx="3653631" cy="1292225"/>
        </p:xfrm>
        <a:graphic>
          <a:graphicData uri="http://schemas.openxmlformats.org/drawingml/2006/table">
            <a:tbl>
              <a:tblPr/>
              <a:tblGrid>
                <a:gridCol w="1217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68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</a:rPr>
                        <a:t>Období diagnózy:</a:t>
                      </a:r>
                    </a:p>
                  </a:txBody>
                  <a:tcPr marL="18003" marR="1800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1leté</a:t>
                      </a:r>
                      <a:r>
                        <a:rPr lang="cs-CZ" sz="1000" b="0" i="0" u="none" strike="noStrike" baseline="0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 přežití</a:t>
                      </a:r>
                    </a:p>
                    <a:p>
                      <a:pPr algn="ctr" fontAlgn="ctr"/>
                      <a:r>
                        <a:rPr lang="cs-CZ" sz="1000" b="0" i="0" u="none" strike="noStrike" baseline="0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(95% IS)</a:t>
                      </a:r>
                      <a:endParaRPr lang="cs-CZ" sz="1000" b="0" i="0" u="none" strike="noStrike" dirty="0">
                        <a:solidFill>
                          <a:srgbClr val="5F5F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5leté</a:t>
                      </a:r>
                      <a:r>
                        <a:rPr lang="cs-CZ" sz="1000" b="0" i="0" u="none" strike="noStrike" baseline="0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 přežití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0" i="0" u="none" strike="noStrike" baseline="0" dirty="0" smtClean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(95% IS)</a:t>
                      </a:r>
                      <a:endParaRPr lang="cs-CZ" sz="1000" b="0" i="0" u="none" strike="noStrike" dirty="0" smtClean="0">
                        <a:solidFill>
                          <a:srgbClr val="5F5F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7" marR="9527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</a:rPr>
                        <a:t>2011–2016</a:t>
                      </a:r>
                    </a:p>
                  </a:txBody>
                  <a:tcPr marL="91455" marR="9145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95,0 % (94,1–95,8)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87,5 % (86,1–88,8)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</a:rPr>
                        <a:t>2005–2010</a:t>
                      </a:r>
                      <a:endParaRPr kumimoji="1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marL="91455" marR="9145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93,1 % (92,0–94,1)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83,6 % (82,0–85,1)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Arial" charset="0"/>
                        </a:rPr>
                        <a:t>1999–2004</a:t>
                      </a:r>
                      <a:endParaRPr kumimoji="1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</a:endParaRPr>
                    </a:p>
                  </a:txBody>
                  <a:tcPr marL="91455" marR="9145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91,5 % (90,3–92,6)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5F5F5F"/>
                          </a:solidFill>
                          <a:effectLst/>
                          <a:latin typeface="Arial" panose="020B0604020202020204" pitchFamily="34" charset="0"/>
                        </a:rPr>
                        <a:t>80,3 % (78,7–81,9)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2" name="Skupina 51"/>
          <p:cNvGrpSpPr/>
          <p:nvPr/>
        </p:nvGrpSpPr>
        <p:grpSpPr bwMode="auto">
          <a:xfrm>
            <a:off x="6612528" y="3811873"/>
            <a:ext cx="287337" cy="72065"/>
            <a:chOff x="6212411" y="2060825"/>
            <a:chExt cx="287338" cy="72000"/>
          </a:xfrm>
          <a:solidFill>
            <a:srgbClr val="CC6600"/>
          </a:solidFill>
        </p:grpSpPr>
        <p:cxnSp>
          <p:nvCxnSpPr>
            <p:cNvPr id="53" name="Straight Connector 35"/>
            <p:cNvCxnSpPr/>
            <p:nvPr/>
          </p:nvCxnSpPr>
          <p:spPr>
            <a:xfrm>
              <a:off x="6212411" y="2096825"/>
              <a:ext cx="287338" cy="0"/>
            </a:xfrm>
            <a:prstGeom prst="line">
              <a:avLst/>
            </a:prstGeom>
            <a:grpFill/>
            <a:ln w="12700">
              <a:solidFill>
                <a:srgbClr val="CC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22"/>
            <p:cNvSpPr/>
            <p:nvPr/>
          </p:nvSpPr>
          <p:spPr>
            <a:xfrm>
              <a:off x="6320080" y="2060825"/>
              <a:ext cx="72000" cy="72000"/>
            </a:xfrm>
            <a:prstGeom prst="diamond">
              <a:avLst/>
            </a:prstGeom>
            <a:grpFill/>
            <a:ln w="9525">
              <a:solidFill>
                <a:srgbClr val="CC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grpSp>
        <p:nvGrpSpPr>
          <p:cNvPr id="55" name="Skupina 54"/>
          <p:cNvGrpSpPr/>
          <p:nvPr/>
        </p:nvGrpSpPr>
        <p:grpSpPr bwMode="auto">
          <a:xfrm>
            <a:off x="6612528" y="4078288"/>
            <a:ext cx="287337" cy="72065"/>
            <a:chOff x="6212411" y="2060825"/>
            <a:chExt cx="287338" cy="72000"/>
          </a:xfrm>
          <a:solidFill>
            <a:srgbClr val="FF99CC"/>
          </a:solidFill>
        </p:grpSpPr>
        <p:cxnSp>
          <p:nvCxnSpPr>
            <p:cNvPr id="56" name="Straight Connector 35"/>
            <p:cNvCxnSpPr/>
            <p:nvPr/>
          </p:nvCxnSpPr>
          <p:spPr>
            <a:xfrm>
              <a:off x="6212411" y="2096825"/>
              <a:ext cx="287338" cy="0"/>
            </a:xfrm>
            <a:prstGeom prst="line">
              <a:avLst/>
            </a:prstGeom>
            <a:grpFill/>
            <a:ln w="12700">
              <a:solidFill>
                <a:srgbClr val="6625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22"/>
            <p:cNvSpPr/>
            <p:nvPr/>
          </p:nvSpPr>
          <p:spPr>
            <a:xfrm>
              <a:off x="6320080" y="2060825"/>
              <a:ext cx="72000" cy="72000"/>
            </a:xfrm>
            <a:prstGeom prst="diamond">
              <a:avLst/>
            </a:prstGeom>
            <a:solidFill>
              <a:srgbClr val="662506"/>
            </a:solidFill>
            <a:ln w="9525">
              <a:solidFill>
                <a:srgbClr val="66250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grpSp>
        <p:nvGrpSpPr>
          <p:cNvPr id="58" name="Skupina 57"/>
          <p:cNvGrpSpPr/>
          <p:nvPr/>
        </p:nvGrpSpPr>
        <p:grpSpPr bwMode="auto">
          <a:xfrm>
            <a:off x="6612528" y="3545457"/>
            <a:ext cx="287337" cy="72065"/>
            <a:chOff x="6212411" y="2060825"/>
            <a:chExt cx="287338" cy="72000"/>
          </a:xfrm>
          <a:solidFill>
            <a:srgbClr val="FFCC00"/>
          </a:solidFill>
        </p:grpSpPr>
        <p:cxnSp>
          <p:nvCxnSpPr>
            <p:cNvPr id="59" name="Straight Connector 35"/>
            <p:cNvCxnSpPr/>
            <p:nvPr/>
          </p:nvCxnSpPr>
          <p:spPr>
            <a:xfrm>
              <a:off x="6212411" y="2096825"/>
              <a:ext cx="287338" cy="0"/>
            </a:xfrm>
            <a:prstGeom prst="line">
              <a:avLst/>
            </a:prstGeom>
            <a:grpFill/>
            <a:ln w="127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2"/>
            <p:cNvSpPr/>
            <p:nvPr/>
          </p:nvSpPr>
          <p:spPr>
            <a:xfrm>
              <a:off x="6320080" y="2060825"/>
              <a:ext cx="72000" cy="72000"/>
            </a:xfrm>
            <a:prstGeom prst="diamond">
              <a:avLst/>
            </a:prstGeom>
            <a:grpFill/>
            <a:ln w="9525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18" name="Rectangle 110"/>
          <p:cNvSpPr>
            <a:spLocks noChangeArrowheads="1"/>
          </p:cNvSpPr>
          <p:nvPr/>
        </p:nvSpPr>
        <p:spPr bwMode="auto">
          <a:xfrm>
            <a:off x="2387674" y="963180"/>
            <a:ext cx="4818007" cy="3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sz="12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 jedno-</a:t>
            </a:r>
            <a:r>
              <a:rPr lang="cs-CZ" sz="12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dvou-, tří-, čtyř- a </a:t>
            </a:r>
            <a:r>
              <a:rPr lang="cs-CZ" sz="12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pětiletého celkového přežití</a:t>
            </a:r>
            <a:endParaRPr lang="cs-CZ" altLang="cs-CZ" sz="1200" b="1" dirty="0">
              <a:solidFill>
                <a:srgbClr val="5F5F5F"/>
              </a:solidFill>
            </a:endParaRPr>
          </a:p>
        </p:txBody>
      </p:sp>
      <p:sp>
        <p:nvSpPr>
          <p:cNvPr id="20" name="Rectangle 110"/>
          <p:cNvSpPr>
            <a:spLocks noChangeArrowheads="1"/>
          </p:cNvSpPr>
          <p:nvPr/>
        </p:nvSpPr>
        <p:spPr bwMode="auto">
          <a:xfrm>
            <a:off x="8369418" y="677656"/>
            <a:ext cx="1954373" cy="74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sz="10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Analýza periody </a:t>
            </a:r>
            <a:r>
              <a:rPr 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1999–2004, 2005–2010 a 2011–2016.</a:t>
            </a: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Metoda </a:t>
            </a:r>
            <a:r>
              <a:rPr lang="cs-CZ" sz="10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úmrtnostních tabulek</a:t>
            </a:r>
            <a:r>
              <a:rPr 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alt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 celkového přežití jsou </a:t>
            </a:r>
            <a:r>
              <a:rPr lang="cs-CZ" altLang="cs-CZ" sz="10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věkově standardizovány</a:t>
            </a:r>
            <a:r>
              <a:rPr lang="cs-CZ" altLang="cs-CZ" sz="100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000" dirty="0">
              <a:solidFill>
                <a:srgbClr val="5F5F5F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779139" y="6451777"/>
            <a:ext cx="1943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cs-CZ" altLang="cs-CZ" sz="1000" dirty="0">
                <a:solidFill>
                  <a:srgbClr val="5F5F5F"/>
                </a:solidFill>
              </a:rPr>
              <a:t>Zdroj: Data dětské onkologie</a:t>
            </a:r>
            <a:endParaRPr kumimoji="1" lang="cs-CZ" altLang="cs-CZ" sz="1000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6699"/>
                </a:solidFill>
                <a:latin typeface="Arial" charset="0"/>
              </a:rPr>
              <a:t>Závěry</a:t>
            </a:r>
            <a:endParaRPr lang="cs-CZ" sz="2400" b="1" dirty="0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>
          <a:xfrm>
            <a:off x="150472" y="729205"/>
            <a:ext cx="11864050" cy="6059347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latin typeface="Arial" charset="0"/>
              </a:rPr>
              <a:t>Personaliz</a:t>
            </a:r>
            <a:r>
              <a:rPr lang="cs-CZ" sz="2400" b="1" dirty="0" err="1" smtClean="0">
                <a:latin typeface="Arial" charset="0"/>
              </a:rPr>
              <a:t>ovaná</a:t>
            </a:r>
            <a:r>
              <a:rPr lang="cs-CZ" sz="2400" b="1" dirty="0" smtClean="0">
                <a:latin typeface="Arial" charset="0"/>
              </a:rPr>
              <a:t> léčba na podkladě podrobného molekulárně genetického vyšetření /</a:t>
            </a:r>
            <a:r>
              <a:rPr lang="en-US" sz="2400" b="1" dirty="0" smtClean="0">
                <a:latin typeface="Arial" charset="0"/>
              </a:rPr>
              <a:t>biomarker based</a:t>
            </a:r>
            <a:r>
              <a:rPr lang="cs-CZ" sz="2400" b="1" dirty="0" smtClean="0">
                <a:latin typeface="Arial" charset="0"/>
              </a:rPr>
              <a:t>/, vč. Imunoterapie může u vybraných pacientů nabídnout zlepšení celkového přežití u jinak obtížně řešitelných vysoce rizikových dětských malignit. </a:t>
            </a:r>
          </a:p>
          <a:p>
            <a:r>
              <a:rPr lang="cs-CZ" sz="2400" b="1" dirty="0" smtClean="0">
                <a:latin typeface="Arial" charset="0"/>
              </a:rPr>
              <a:t>Imunoterapie u malých dětí je překvapivě dobře tolerována, toxicity – spíše adolescenti. </a:t>
            </a:r>
            <a:r>
              <a:rPr lang="en-US" sz="2400" b="1" dirty="0" smtClean="0">
                <a:latin typeface="Arial" charset="0"/>
              </a:rPr>
              <a:t> </a:t>
            </a:r>
            <a:endParaRPr lang="en-US" sz="2400" dirty="0">
              <a:latin typeface="Arial" charset="0"/>
            </a:endParaRPr>
          </a:p>
          <a:p>
            <a:r>
              <a:rPr lang="cs-CZ" sz="2400" dirty="0" smtClean="0">
                <a:latin typeface="Arial" charset="0"/>
              </a:rPr>
              <a:t>Kombinovaná léčba </a:t>
            </a:r>
            <a:r>
              <a:rPr lang="cs-CZ" sz="2400" dirty="0" err="1" smtClean="0">
                <a:latin typeface="Arial" charset="0"/>
              </a:rPr>
              <a:t>vs</a:t>
            </a:r>
            <a:r>
              <a:rPr lang="cs-CZ" sz="2400" dirty="0" smtClean="0">
                <a:latin typeface="Arial" charset="0"/>
              </a:rPr>
              <a:t> sigle agent ?</a:t>
            </a:r>
          </a:p>
          <a:p>
            <a:pPr lvl="1"/>
            <a:r>
              <a:rPr lang="cs-CZ" sz="1800" dirty="0" smtClean="0">
                <a:latin typeface="Arial" charset="0"/>
              </a:rPr>
              <a:t>Kombinace – racionálně, na podkladě individuálně </a:t>
            </a:r>
            <a:r>
              <a:rPr lang="cs-CZ" sz="1800" dirty="0" err="1" smtClean="0">
                <a:latin typeface="Arial" charset="0"/>
              </a:rPr>
              <a:t>stanovéné</a:t>
            </a:r>
            <a:r>
              <a:rPr lang="cs-CZ" sz="1800" dirty="0" smtClean="0">
                <a:latin typeface="Arial" charset="0"/>
              </a:rPr>
              <a:t> biologie tu, korelace genom-</a:t>
            </a:r>
            <a:r>
              <a:rPr lang="cs-CZ" sz="1800" dirty="0" err="1" smtClean="0">
                <a:latin typeface="Arial" charset="0"/>
              </a:rPr>
              <a:t>transkriptom</a:t>
            </a:r>
            <a:r>
              <a:rPr lang="cs-CZ" sz="1800" dirty="0" smtClean="0">
                <a:latin typeface="Arial" charset="0"/>
              </a:rPr>
              <a:t> je netriviální…</a:t>
            </a:r>
            <a:endParaRPr lang="cs-CZ" sz="1800" dirty="0" smtClean="0">
              <a:latin typeface="Arial" charset="0"/>
            </a:endParaRPr>
          </a:p>
          <a:p>
            <a:pPr lvl="1"/>
            <a:r>
              <a:rPr lang="cs-CZ" sz="1800" dirty="0" smtClean="0">
                <a:latin typeface="Arial" charset="0"/>
              </a:rPr>
              <a:t>Kombinace nasazovat postupně, v nižších dávkách, </a:t>
            </a:r>
            <a:r>
              <a:rPr lang="cs-CZ" sz="1800" dirty="0" err="1" smtClean="0">
                <a:latin typeface="Arial" charset="0"/>
              </a:rPr>
              <a:t>preklinika</a:t>
            </a:r>
            <a:r>
              <a:rPr lang="cs-CZ" sz="1800" dirty="0" smtClean="0">
                <a:latin typeface="Arial" charset="0"/>
              </a:rPr>
              <a:t> teprve začíná na tyto otázky reagovat…</a:t>
            </a:r>
            <a:r>
              <a:rPr lang="en-US" sz="1800" dirty="0" smtClean="0">
                <a:latin typeface="Arial" charset="0"/>
              </a:rPr>
              <a:t> </a:t>
            </a:r>
            <a:endParaRPr lang="cs-CZ" sz="1800" dirty="0" smtClean="0">
              <a:latin typeface="Arial" charset="0"/>
            </a:endParaRPr>
          </a:p>
          <a:p>
            <a:r>
              <a:rPr lang="cs-CZ" sz="2400" dirty="0" smtClean="0">
                <a:latin typeface="Arial" charset="0"/>
              </a:rPr>
              <a:t>Na dávce záleží…</a:t>
            </a:r>
            <a:r>
              <a:rPr lang="en-US" sz="2400" dirty="0" smtClean="0"/>
              <a:t>Target </a:t>
            </a:r>
            <a:r>
              <a:rPr lang="en-US" sz="2400" dirty="0"/>
              <a:t>occupancy vs dose used to stop pathway phosphorylation vs cell kill</a:t>
            </a:r>
            <a:r>
              <a:rPr lang="en-US" sz="2400" dirty="0" smtClean="0"/>
              <a:t>…??</a:t>
            </a:r>
            <a:r>
              <a:rPr lang="cs-CZ" sz="2400" dirty="0" smtClean="0"/>
              <a:t> </a:t>
            </a:r>
            <a:r>
              <a:rPr lang="en-US" sz="2400" dirty="0" err="1" smtClean="0"/>
              <a:t>Mylotarg</a:t>
            </a:r>
            <a:r>
              <a:rPr lang="en-US" sz="2400" dirty="0"/>
              <a:t>, </a:t>
            </a:r>
            <a:r>
              <a:rPr lang="en-US" sz="2400" dirty="0" err="1"/>
              <a:t>nivo</a:t>
            </a:r>
            <a:r>
              <a:rPr lang="en-US" sz="2400" dirty="0"/>
              <a:t>…</a:t>
            </a:r>
          </a:p>
          <a:p>
            <a:r>
              <a:rPr lang="en-US" sz="2400" b="1" dirty="0" err="1" smtClean="0">
                <a:latin typeface="Arial" charset="0"/>
              </a:rPr>
              <a:t>Limita</a:t>
            </a:r>
            <a:r>
              <a:rPr lang="cs-CZ" sz="2400" b="1" dirty="0" err="1" smtClean="0">
                <a:latin typeface="Arial" charset="0"/>
              </a:rPr>
              <a:t>ce</a:t>
            </a:r>
            <a:r>
              <a:rPr lang="cs-CZ" sz="2400" b="1" dirty="0" smtClean="0">
                <a:latin typeface="Arial" charset="0"/>
              </a:rPr>
              <a:t>, problémy: malá čísla, nutná změna paradigmatu plátců a regulátorů?</a:t>
            </a:r>
          </a:p>
          <a:p>
            <a:pPr lvl="1"/>
            <a:r>
              <a:rPr lang="cs-CZ" sz="1800" b="1" dirty="0" smtClean="0">
                <a:latin typeface="Arial" charset="0"/>
              </a:rPr>
              <a:t>No </a:t>
            </a:r>
            <a:r>
              <a:rPr lang="cs-CZ" sz="1800" b="1" dirty="0" err="1" smtClean="0">
                <a:latin typeface="Arial" charset="0"/>
              </a:rPr>
              <a:t>of</a:t>
            </a:r>
            <a:r>
              <a:rPr lang="cs-CZ" sz="1800" b="1" dirty="0" smtClean="0">
                <a:latin typeface="Arial" charset="0"/>
              </a:rPr>
              <a:t> 1 přístup</a:t>
            </a:r>
          </a:p>
          <a:p>
            <a:pPr lvl="1"/>
            <a:r>
              <a:rPr lang="cs-CZ" sz="1800" b="1" dirty="0" smtClean="0">
                <a:latin typeface="Arial" charset="0"/>
              </a:rPr>
              <a:t>Není jasné jak dlouho podávat efektivní terapie… děti se dožívají nových komplikací…</a:t>
            </a:r>
          </a:p>
          <a:p>
            <a:pPr lvl="1"/>
            <a:r>
              <a:rPr lang="cs-CZ" sz="1800" b="1" dirty="0" smtClean="0">
                <a:latin typeface="Arial" charset="0"/>
              </a:rPr>
              <a:t>Game </a:t>
            </a:r>
            <a:r>
              <a:rPr lang="cs-CZ" sz="1800" b="1" dirty="0" err="1" smtClean="0">
                <a:latin typeface="Arial" charset="0"/>
              </a:rPr>
              <a:t>theory</a:t>
            </a:r>
            <a:r>
              <a:rPr lang="cs-CZ" sz="1800" b="1" dirty="0" smtClean="0">
                <a:latin typeface="Arial" charset="0"/>
              </a:rPr>
              <a:t>? S využitím </a:t>
            </a:r>
            <a:r>
              <a:rPr lang="cs-CZ" sz="1800" b="1" dirty="0" err="1" smtClean="0">
                <a:latin typeface="Arial" charset="0"/>
              </a:rPr>
              <a:t>liquid</a:t>
            </a:r>
            <a:r>
              <a:rPr lang="cs-CZ" sz="1800" b="1" dirty="0" smtClean="0">
                <a:latin typeface="Arial" charset="0"/>
              </a:rPr>
              <a:t> </a:t>
            </a:r>
            <a:r>
              <a:rPr lang="cs-CZ" sz="1800" b="1" dirty="0" err="1" smtClean="0">
                <a:latin typeface="Arial" charset="0"/>
              </a:rPr>
              <a:t>biopsies</a:t>
            </a:r>
            <a:r>
              <a:rPr lang="cs-CZ" sz="1800" b="1" dirty="0" smtClean="0">
                <a:latin typeface="Arial" charset="0"/>
              </a:rPr>
              <a:t> časné reagovaní na klonální evoluce – analogie MRD u leukémií</a:t>
            </a:r>
          </a:p>
          <a:p>
            <a:pPr lvl="1"/>
            <a:endParaRPr lang="en-US" sz="1800" b="1" dirty="0">
              <a:latin typeface="Arial" charset="0"/>
            </a:endParaRPr>
          </a:p>
          <a:p>
            <a:r>
              <a:rPr lang="cs-CZ" sz="2400" b="1" dirty="0" smtClean="0">
                <a:latin typeface="Arial" charset="0"/>
              </a:rPr>
              <a:t>Výhrady – málo dat, čekejte na zkušenosti od dospělých… </a:t>
            </a:r>
          </a:p>
          <a:p>
            <a:r>
              <a:rPr lang="cs-CZ" sz="2400" b="1" dirty="0" smtClean="0">
                <a:latin typeface="Arial" charset="0"/>
              </a:rPr>
              <a:t>Ale - děti s vysoce rizikovými nádory nemají čas na své straně…</a:t>
            </a: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title"/>
          </p:nvPr>
        </p:nvSpPr>
        <p:spPr>
          <a:xfrm>
            <a:off x="1524001" y="-76200"/>
            <a:ext cx="9180511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Děti – extrapolace od dospělých?</a:t>
            </a:r>
            <a:endParaRPr lang="cs-CZ" altLang="cs-CZ" b="1" dirty="0"/>
          </a:p>
        </p:txBody>
      </p:sp>
      <p:sp>
        <p:nvSpPr>
          <p:cNvPr id="145411" name="Zástupný symbol pro obsah 2"/>
          <p:cNvSpPr>
            <a:spLocks noGrp="1"/>
          </p:cNvSpPr>
          <p:nvPr>
            <p:ph idx="1"/>
          </p:nvPr>
        </p:nvSpPr>
        <p:spPr>
          <a:xfrm>
            <a:off x="3611166" y="1800226"/>
            <a:ext cx="6172200" cy="3394472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20165" y="670131"/>
            <a:ext cx="10228479" cy="6126447"/>
            <a:chOff x="1712" y="495"/>
            <a:chExt cx="4887" cy="4659"/>
          </a:xfrm>
        </p:grpSpPr>
        <p:grpSp>
          <p:nvGrpSpPr>
            <p:cNvPr id="145413" name="Group 10"/>
            <p:cNvGrpSpPr>
              <a:grpSpLocks/>
            </p:cNvGrpSpPr>
            <p:nvPr/>
          </p:nvGrpSpPr>
          <p:grpSpPr bwMode="auto">
            <a:xfrm>
              <a:off x="1712" y="495"/>
              <a:ext cx="4887" cy="4659"/>
              <a:chOff x="1712" y="495"/>
              <a:chExt cx="4887" cy="4659"/>
            </a:xfrm>
          </p:grpSpPr>
          <p:pic>
            <p:nvPicPr>
              <p:cNvPr id="145415" name="Picture 11" descr="b4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9" y="495"/>
                <a:ext cx="2773" cy="3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5416" name="Text Box 12"/>
              <p:cNvSpPr txBox="1">
                <a:spLocks noChangeArrowheads="1"/>
              </p:cNvSpPr>
              <p:nvPr/>
            </p:nvSpPr>
            <p:spPr bwMode="auto">
              <a:xfrm>
                <a:off x="1712" y="3876"/>
                <a:ext cx="4887" cy="127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de-DE" altLang="en-US" sz="1800" b="1" dirty="0" err="1">
                    <a:latin typeface="Verdana" panose="020B0604030504040204" pitchFamily="34" charset="0"/>
                    <a:cs typeface="Arial" panose="020B0604020202020204" pitchFamily="34" charset="0"/>
                  </a:rPr>
                  <a:t>How</a:t>
                </a: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altLang="en-US" sz="1800" b="1" dirty="0" err="1">
                    <a:latin typeface="Verdana" panose="020B0604030504040204" pitchFamily="34" charset="0"/>
                    <a:cs typeface="Arial" panose="020B0604020202020204" pitchFamily="34" charset="0"/>
                  </a:rPr>
                  <a:t>much</a:t>
                </a: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 „</a:t>
                </a:r>
                <a:r>
                  <a:rPr lang="de-DE" altLang="en-US" sz="1800" b="1" dirty="0" err="1">
                    <a:latin typeface="Verdana" panose="020B0604030504040204" pitchFamily="34" charset="0"/>
                    <a:cs typeface="Arial" panose="020B0604020202020204" pitchFamily="34" charset="0"/>
                  </a:rPr>
                  <a:t>similarity</a:t>
                </a: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“ do </a:t>
                </a:r>
                <a:r>
                  <a:rPr lang="de-DE" altLang="en-US" sz="1800" b="1" dirty="0" err="1">
                    <a:latin typeface="Verdan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altLang="en-US" sz="1800" b="1" dirty="0" err="1">
                    <a:latin typeface="Verdana" panose="020B0604030504040204" pitchFamily="34" charset="0"/>
                    <a:cs typeface="Arial" panose="020B0604020202020204" pitchFamily="34" charset="0"/>
                  </a:rPr>
                  <a:t>need</a:t>
                </a:r>
                <a:r>
                  <a:rPr lang="de-DE" altLang="en-US" sz="1800" b="1" dirty="0">
                    <a:latin typeface="Verdana" panose="020B0604030504040204" pitchFamily="34" charset="0"/>
                    <a:cs typeface="Arial" panose="020B0604020202020204" pitchFamily="34" charset="0"/>
                  </a:rPr>
                  <a:t>?</a:t>
                </a:r>
                <a:endParaRPr lang="cs-CZ" altLang="en-US" sz="1800" b="1" dirty="0">
                  <a:latin typeface="Verdana" panose="020B060403050404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Arial" pitchFamily="34" charset="0"/>
                  <a:buChar char="•"/>
                  <a:defRPr/>
                </a:pPr>
                <a:r>
                  <a:rPr lang="en-US" sz="2400" i="1" dirty="0">
                    <a:solidFill>
                      <a:srgbClr val="0000FF"/>
                    </a:solidFill>
                    <a:cs typeface="Arial" charset="0"/>
                  </a:rPr>
                  <a:t>be patient centric, </a:t>
                </a:r>
                <a:r>
                  <a:rPr lang="cs-CZ" sz="2400" i="1" dirty="0" err="1">
                    <a:solidFill>
                      <a:srgbClr val="0000FF"/>
                    </a:solidFill>
                    <a:cs typeface="Arial" charset="0"/>
                  </a:rPr>
                  <a:t>rather</a:t>
                </a:r>
                <a:r>
                  <a:rPr lang="cs-CZ" sz="2400" i="1" dirty="0">
                    <a:solidFill>
                      <a:srgbClr val="0000FF"/>
                    </a:solidFill>
                    <a:cs typeface="Arial" charset="0"/>
                  </a:rPr>
                  <a:t> </a:t>
                </a:r>
                <a:r>
                  <a:rPr lang="cs-CZ" sz="2400" i="1" dirty="0" err="1">
                    <a:solidFill>
                      <a:srgbClr val="0000FF"/>
                    </a:solidFill>
                    <a:cs typeface="Arial" charset="0"/>
                  </a:rPr>
                  <a:t>than</a:t>
                </a:r>
                <a:r>
                  <a:rPr lang="cs-CZ" sz="2400" i="1" dirty="0">
                    <a:solidFill>
                      <a:srgbClr val="0000FF"/>
                    </a:solidFill>
                    <a:cs typeface="Arial" charset="0"/>
                  </a:rPr>
                  <a:t> </a:t>
                </a:r>
                <a:r>
                  <a:rPr lang="en-US" sz="2400" i="1" dirty="0">
                    <a:solidFill>
                      <a:srgbClr val="0000FF"/>
                    </a:solidFill>
                    <a:cs typeface="Arial" charset="0"/>
                  </a:rPr>
                  <a:t>a drug or disease centric</a:t>
                </a:r>
                <a:r>
                  <a:rPr lang="cs-CZ" sz="2400" i="1" dirty="0">
                    <a:solidFill>
                      <a:srgbClr val="0000FF"/>
                    </a:solidFill>
                    <a:cs typeface="Arial" charset="0"/>
                  </a:rPr>
                  <a:t>. </a:t>
                </a:r>
              </a:p>
              <a:p>
                <a:pPr lvl="1">
                  <a:buFont typeface="Arial" pitchFamily="34" charset="0"/>
                  <a:buChar char="•"/>
                  <a:defRPr/>
                </a:pPr>
                <a:r>
                  <a:rPr lang="cs-CZ" b="1" i="1" dirty="0">
                    <a:solidFill>
                      <a:srgbClr val="FF0000"/>
                    </a:solidFill>
                    <a:cs typeface="Arial" charset="0"/>
                  </a:rPr>
                  <a:t>R</a:t>
                </a:r>
                <a:r>
                  <a:rPr lang="en-US" b="1" i="1" dirty="0" err="1">
                    <a:solidFill>
                      <a:srgbClr val="FF0000"/>
                    </a:solidFill>
                    <a:cs typeface="Arial" charset="0"/>
                  </a:rPr>
                  <a:t>ather</a:t>
                </a:r>
                <a:r>
                  <a:rPr lang="en-US" b="1" i="1" dirty="0">
                    <a:solidFill>
                      <a:srgbClr val="FF0000"/>
                    </a:solidFill>
                    <a:cs typeface="Arial" charset="0"/>
                  </a:rPr>
                  <a:t> provide patients with trials, than trials with patients.  </a:t>
                </a:r>
                <a:r>
                  <a:rPr lang="en-US" sz="3200" b="1" i="1" dirty="0">
                    <a:solidFill>
                      <a:srgbClr val="FF0000"/>
                    </a:solidFill>
                    <a:cs typeface="Arial" charset="0"/>
                  </a:rPr>
                  <a:t>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1800" b="1" dirty="0"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414" name="Rectangle 13"/>
            <p:cNvSpPr>
              <a:spLocks noChangeArrowheads="1"/>
            </p:cNvSpPr>
            <p:nvPr/>
          </p:nvSpPr>
          <p:spPr bwMode="auto">
            <a:xfrm rot="16200000">
              <a:off x="5424" y="3589"/>
              <a:ext cx="228" cy="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7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4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88" y="4077073"/>
            <a:ext cx="4160256" cy="276917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" y="-151968"/>
            <a:ext cx="8229600" cy="1143000"/>
          </a:xfrm>
        </p:spPr>
        <p:txBody>
          <a:bodyPr/>
          <a:lstStyle/>
          <a:p>
            <a:r>
              <a:rPr lang="en-US" b="1" dirty="0" smtClean="0"/>
              <a:t>Acknowledgment</a:t>
            </a:r>
            <a:r>
              <a:rPr lang="cs-CZ" b="1" dirty="0" smtClean="0"/>
              <a:t>/poděkování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68580" y="854522"/>
            <a:ext cx="5551712" cy="62288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Irene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Slavc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Dr. J.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Gojo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prof.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Haberler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Vienna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Klement, Boston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Slabý, dr. Nosková, CEITEC MU 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Ježová,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Patologie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Veselská, Prof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M.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Jarošová MU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Pavelka, dr.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Zitterbart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dr.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Kýr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PO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Dpt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Brno</a:t>
            </a:r>
          </a:p>
          <a:p>
            <a:pPr>
              <a:lnSpc>
                <a:spcPct val="100000"/>
              </a:lnSpc>
            </a:pP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Profs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Valík,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Dubská, MOU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</a:t>
            </a:r>
          </a:p>
          <a:p>
            <a:pPr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Damborský, ICRC, MU </a:t>
            </a: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Nadační fond dětské onkologie Krtek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Výsledek obrázku pro irene slavc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1" t="6323" r="15509" b="23003"/>
          <a:stretch/>
        </p:blipFill>
        <p:spPr bwMode="auto">
          <a:xfrm>
            <a:off x="6835865" y="262286"/>
            <a:ext cx="1732556" cy="16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>
          <a:xfrm>
            <a:off x="8904312" y="3429000"/>
            <a:ext cx="1800200" cy="3456254"/>
          </a:xfrm>
          <a:prstGeom prst="rect">
            <a:avLst/>
          </a:prstGeom>
        </p:spPr>
      </p:pic>
      <p:sp>
        <p:nvSpPr>
          <p:cNvPr id="6" name="AutoShape 4" descr="Výsledek obrázku pro giannoula lakka klement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616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Výsledek obrázku pro giannoula lakka klemen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21" y="970677"/>
            <a:ext cx="1630413" cy="16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ondřej slabý ceitec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5" t="-2658" r="9226" b="785"/>
          <a:stretch/>
        </p:blipFill>
        <p:spPr bwMode="auto">
          <a:xfrm>
            <a:off x="6172134" y="1546860"/>
            <a:ext cx="4271861" cy="18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dalibor valík mou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58" y="2838220"/>
            <a:ext cx="9525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4825" y="2130426"/>
            <a:ext cx="7772400" cy="1470025"/>
          </a:xfrm>
        </p:spPr>
        <p:txBody>
          <a:bodyPr anchor="ctr"/>
          <a:lstStyle/>
          <a:p>
            <a:pPr algn="l" eaLnBrk="1" hangingPunct="1"/>
            <a:r>
              <a:rPr lang="cs-CZ" altLang="cs-CZ" sz="4400" b="1"/>
              <a:t>Děkuji za</a:t>
            </a:r>
            <a:br>
              <a:rPr lang="cs-CZ" altLang="cs-CZ" sz="4400" b="1"/>
            </a:br>
            <a:r>
              <a:rPr lang="cs-CZ" altLang="cs-CZ" sz="4400" b="1"/>
              <a:t>pozornost</a:t>
            </a:r>
            <a:endParaRPr lang="en-US" altLang="cs-CZ" sz="4400" b="1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cs-CZ" altLang="cs-CZ" sz="3200"/>
          </a:p>
        </p:txBody>
      </p:sp>
      <p:pic>
        <p:nvPicPr>
          <p:cNvPr id="41988" name="Picture 4" descr="P1040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33376"/>
            <a:ext cx="489426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9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274638"/>
            <a:ext cx="8507288" cy="2074242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Vše v pořádku? Pojďme se věnovat jiným tématům??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" name="Picture 2" descr="C:\Users\User\Desktop\siska\jineee\michael jack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79" y="764704"/>
            <a:ext cx="921425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smtClean="0"/>
          </a:p>
        </p:txBody>
      </p:sp>
      <p:pic>
        <p:nvPicPr>
          <p:cNvPr id="54276" name="Picture 4" descr="45663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" b="14777"/>
          <a:stretch>
            <a:fillRect/>
          </a:stretch>
        </p:blipFill>
        <p:spPr bwMode="auto">
          <a:xfrm>
            <a:off x="2063751" y="58738"/>
            <a:ext cx="8424863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063751" y="712788"/>
            <a:ext cx="1814513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itchFamily="34" charset="0"/>
              </a:rPr>
              <a:t>……………….</a:t>
            </a:r>
            <a:endParaRPr lang="en-US" altLang="cs-CZ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24600" y="1468438"/>
            <a:ext cx="4038600" cy="4572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600" dirty="0"/>
              <a:t>Od přelomu tisíciletí se celkové přežití zlepšuje jen velmi málo, a spíše díky podpůrné péči, než novým lékům…</a:t>
            </a:r>
            <a:r>
              <a:rPr lang="en-CA" altLang="cs-CZ" sz="2600" dirty="0"/>
              <a:t> </a:t>
            </a:r>
          </a:p>
          <a:p>
            <a:pPr>
              <a:buFontTx/>
              <a:buNone/>
            </a:pPr>
            <a:r>
              <a:rPr lang="cs-CZ" altLang="cs-CZ" sz="2600" dirty="0"/>
              <a:t>Od r. </a:t>
            </a:r>
            <a:r>
              <a:rPr lang="en-CA" altLang="cs-CZ" sz="2600" dirty="0"/>
              <a:t>200</a:t>
            </a:r>
            <a:r>
              <a:rPr lang="cs-CZ" altLang="cs-CZ" sz="2600" dirty="0"/>
              <a:t>8</a:t>
            </a:r>
            <a:r>
              <a:rPr lang="en-CA" altLang="cs-CZ" sz="2600" dirty="0"/>
              <a:t> </a:t>
            </a:r>
            <a:r>
              <a:rPr lang="cs-CZ" altLang="cs-CZ" sz="2600" dirty="0"/>
              <a:t>dosud se zlepšují některé léčebné odpovědi, ale málokdy se to odrazí v podobě zlepšujícího se přežití…</a:t>
            </a:r>
            <a:endParaRPr lang="en-CA" altLang="cs-CZ" sz="2600" dirty="0"/>
          </a:p>
        </p:txBody>
      </p:sp>
      <p:pic>
        <p:nvPicPr>
          <p:cNvPr id="18435" name="Picture 3" descr="survival cur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295400"/>
            <a:ext cx="33337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759200" y="5829300"/>
            <a:ext cx="482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900">
                <a:solidFill>
                  <a:srgbClr val="000000"/>
                </a:solidFill>
                <a:latin typeface="Arial" pitchFamily="34" charset="0"/>
              </a:rPr>
              <a:t>From: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086225" y="5822950"/>
            <a:ext cx="2038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900">
                <a:solidFill>
                  <a:srgbClr val="000000"/>
                </a:solidFill>
                <a:latin typeface="Arial" pitchFamily="34" charset="0"/>
              </a:rPr>
              <a:t>Pizzo &amp; Poplach: Pediatric Oncology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81200" y="457200"/>
            <a:ext cx="2286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26988"/>
            <a:ext cx="8640762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0000CC"/>
                </a:solidFill>
              </a:rPr>
              <a:t>Významný pokrok z 90tých </a:t>
            </a:r>
            <a:r>
              <a:rPr lang="cs-CZ" sz="3600" b="1" dirty="0" err="1">
                <a:solidFill>
                  <a:srgbClr val="0000CC"/>
                </a:solidFill>
              </a:rPr>
              <a:t>mileniálních</a:t>
            </a:r>
            <a:r>
              <a:rPr lang="cs-CZ" sz="3600" b="1" dirty="0">
                <a:solidFill>
                  <a:srgbClr val="0000CC"/>
                </a:solidFill>
              </a:rPr>
              <a:t> let se u řady diagnos v DO dnes zpomalil až zastavil…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18440" name="TextovéPole 1"/>
          <p:cNvSpPr txBox="1">
            <a:spLocks noChangeArrowheads="1"/>
          </p:cNvSpPr>
          <p:nvPr/>
        </p:nvSpPr>
        <p:spPr bwMode="auto">
          <a:xfrm>
            <a:off x="3935413" y="6213476"/>
            <a:ext cx="597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ahoma" pitchFamily="34" charset="0"/>
              </a:rPr>
              <a:t>Zastavil se pokrok v DO?</a:t>
            </a:r>
          </a:p>
        </p:txBody>
      </p:sp>
    </p:spTree>
    <p:extLst>
      <p:ext uri="{BB962C8B-B14F-4D97-AF65-F5344CB8AC3E}">
        <p14:creationId xmlns:p14="http://schemas.microsoft.com/office/powerpoint/2010/main" val="7755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3600"/>
              <a:t>Poznání nenáhodných genetických </a:t>
            </a:r>
            <a:br>
              <a:rPr lang="cs-CZ" altLang="cs-CZ" sz="3600"/>
            </a:br>
            <a:r>
              <a:rPr lang="cs-CZ" altLang="cs-CZ" sz="3600"/>
              <a:t>a epigenetických změn v nádorové tkáni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73239"/>
            <a:ext cx="347027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ovéPole 4"/>
          <p:cNvSpPr txBox="1">
            <a:spLocks noChangeArrowheads="1"/>
          </p:cNvSpPr>
          <p:nvPr/>
        </p:nvSpPr>
        <p:spPr bwMode="auto">
          <a:xfrm>
            <a:off x="8399463" y="6383338"/>
            <a:ext cx="2017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alibri" pitchFamily="34" charset="0"/>
                <a:cs typeface="Arial" pitchFamily="34" charset="0"/>
              </a:rPr>
              <a:t>Mack SC et al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00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94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00214"/>
            <a:ext cx="4532312" cy="3876675"/>
          </a:xfrm>
        </p:spPr>
      </p:pic>
    </p:spTree>
    <p:extLst>
      <p:ext uri="{BB962C8B-B14F-4D97-AF65-F5344CB8AC3E}">
        <p14:creationId xmlns:p14="http://schemas.microsoft.com/office/powerpoint/2010/main" val="17384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7677</TotalTime>
  <Words>2984</Words>
  <Application>Microsoft Office PowerPoint</Application>
  <PresentationFormat>Širokoúhlá obrazovka</PresentationFormat>
  <Paragraphs>647</Paragraphs>
  <Slides>53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Georgia</vt:lpstr>
      <vt:lpstr>Gotham Medium</vt:lpstr>
      <vt:lpstr>Imago</vt:lpstr>
      <vt:lpstr>Perpetua</vt:lpstr>
      <vt:lpstr>Rockwell</vt:lpstr>
      <vt:lpstr>Tahoma</vt:lpstr>
      <vt:lpstr>Times New Roman</vt:lpstr>
      <vt:lpstr>Verdana</vt:lpstr>
      <vt:lpstr>Wingdings</vt:lpstr>
      <vt:lpstr>ヒラギノ角ゴ Pro W3</vt:lpstr>
      <vt:lpstr>Motiv Office</vt:lpstr>
      <vt:lpstr>CorelDRAW</vt:lpstr>
      <vt:lpstr>Personalizovaná/precisní léčba v dětské onkologii – cons and pros</vt:lpstr>
      <vt:lpstr>Disclosures</vt:lpstr>
      <vt:lpstr>Motto:</vt:lpstr>
      <vt:lpstr>Prezentace aplikace PowerPoint</vt:lpstr>
      <vt:lpstr>Prezentace aplikace PowerPoint</vt:lpstr>
      <vt:lpstr>Vše v pořádku? Pojďme se věnovat jiným tématům??</vt:lpstr>
      <vt:lpstr>Prezentace aplikace PowerPoint</vt:lpstr>
      <vt:lpstr>Významný pokrok z 90tých mileniálních let se u řady diagnos v DO dnes zpomalil až zastavil…</vt:lpstr>
      <vt:lpstr>Poznání nenáhodných genetických  a epigenetických změn v nádorové tkáni</vt:lpstr>
      <vt:lpstr>Prezentace aplikace PowerPoint</vt:lpstr>
      <vt:lpstr>Prezentace aplikace PowerPoint</vt:lpstr>
      <vt:lpstr>Meduloblastom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Germinální exom</vt:lpstr>
      <vt:lpstr>Somatický exom - 2015</vt:lpstr>
      <vt:lpstr>Somatický Exom - 2018</vt:lpstr>
      <vt:lpstr>Kinázy - 2018</vt:lpstr>
      <vt:lpstr>Cesta vpřed? Zůstat aktivní… opakované biopsie a analýzy nádorové biologie… Rozděl a panuj… jako u plicního ca?</vt:lpstr>
      <vt:lpstr>Prezentace aplikace PowerPoint</vt:lpstr>
      <vt:lpstr>Prezentace aplikace PowerPoint</vt:lpstr>
      <vt:lpstr>Prezentace aplikace PowerPoint</vt:lpstr>
      <vt:lpstr>Prezentace aplikace PowerPoint</vt:lpstr>
      <vt:lpstr>PO Dpt Brno, Czech Republic - MOTB</vt:lpstr>
      <vt:lpstr>Personalized oncology? Patient case: Bowel ca + sec. GBM…</vt:lpstr>
      <vt:lpstr>Patient case: Secondary glioblastoma</vt:lpstr>
      <vt:lpstr>Patient case: Secondary glioblastoma</vt:lpstr>
      <vt:lpstr>Patient case: Secondary glioblastoma</vt:lpstr>
      <vt:lpstr>Patient case: Secondary glioblastoma</vt:lpstr>
      <vt:lpstr>Patient case: Secondary glioblastoma</vt:lpstr>
      <vt:lpstr>Index case – patient´s younger brother…abdominal tu on surveilance WBMRI…stage III Burkitt lymphoma…</vt:lpstr>
      <vt:lpstr>Patient case: Secondary glioblastoma</vt:lpstr>
      <vt:lpstr>1000 nových protinádorových léků k disposici pro testování… Jak dál? Randomizované studie? Otázka jaká léčba je přínosná pro určitou populaci je diametrálně odlišná od otázky co pomůže právě mé dceři??</vt:lpstr>
      <vt:lpstr>Prezentace aplikace PowerPoint</vt:lpstr>
      <vt:lpstr>…současný způsob registrací a úhrad léků na světě…</vt:lpstr>
      <vt:lpstr>Prezentace aplikace PowerPoint</vt:lpstr>
      <vt:lpstr>Fundamental premise: every advanced/ metastatic tumor is complex and unique…</vt:lpstr>
      <vt:lpstr>Precision medicine - when to treat?</vt:lpstr>
      <vt:lpstr>Pillars of precision oncology</vt:lpstr>
      <vt:lpstr>Checkpoint immunotherapies as “targeted therapy”</vt:lpstr>
      <vt:lpstr>Tumour mutational burden (TMB) as a candidate predictive biomarker for cancer immunotherapy</vt:lpstr>
      <vt:lpstr>Prezentace aplikace PowerPoint</vt:lpstr>
      <vt:lpstr>Prezentace aplikace PowerPoint</vt:lpstr>
      <vt:lpstr>Závěry</vt:lpstr>
      <vt:lpstr>Děti – extrapolace od dospělých?</vt:lpstr>
      <vt:lpstr>Acknowledgment/poděkování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Sterba</dc:creator>
  <cp:lastModifiedBy>Sterba</cp:lastModifiedBy>
  <cp:revision>57</cp:revision>
  <dcterms:created xsi:type="dcterms:W3CDTF">2019-09-10T09:14:42Z</dcterms:created>
  <dcterms:modified xsi:type="dcterms:W3CDTF">2019-11-20T10:20:57Z</dcterms:modified>
</cp:coreProperties>
</file>