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73" r:id="rId5"/>
    <p:sldId id="272" r:id="rId6"/>
    <p:sldId id="259" r:id="rId7"/>
    <p:sldId id="265" r:id="rId8"/>
    <p:sldId id="271" r:id="rId9"/>
    <p:sldId id="270" r:id="rId10"/>
    <p:sldId id="269" r:id="rId11"/>
    <p:sldId id="268" r:id="rId12"/>
    <p:sldId id="258" r:id="rId13"/>
    <p:sldId id="275" r:id="rId14"/>
    <p:sldId id="267" r:id="rId15"/>
    <p:sldId id="274" r:id="rId16"/>
    <p:sldId id="260" r:id="rId17"/>
    <p:sldId id="276" r:id="rId18"/>
  </p:sldIdLst>
  <p:sldSz cx="9144000" cy="6858000" type="screen4x3"/>
  <p:notesSz cx="6858000" cy="9144000"/>
  <p:custDataLst>
    <p:tags r:id="rId19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8" autoAdjust="0"/>
    <p:restoredTop sz="94660"/>
  </p:normalViewPr>
  <p:slideViewPr>
    <p:cSldViewPr showGuides="1">
      <p:cViewPr varScale="1">
        <p:scale>
          <a:sx n="77" d="100"/>
          <a:sy n="77" d="100"/>
        </p:scale>
        <p:origin x="240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0108" y="1340768"/>
            <a:ext cx="8206348" cy="23042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aseline="0">
                <a:solidFill>
                  <a:srgbClr val="00567C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0108" y="3789040"/>
            <a:ext cx="8206348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sp>
        <p:nvSpPr>
          <p:cNvPr id="10" name="Obdélník s jedním zakulaceným rohem 9"/>
          <p:cNvSpPr/>
          <p:nvPr userDrawn="1"/>
        </p:nvSpPr>
        <p:spPr>
          <a:xfrm flipH="1">
            <a:off x="5184000" y="6164988"/>
            <a:ext cx="3960000" cy="7200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4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6254988"/>
            <a:ext cx="1610847" cy="5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50" y="6254988"/>
            <a:ext cx="697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42849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1800">
                <a:latin typeface="Cambria" panose="02040503050406030204" pitchFamily="18" charset="0"/>
              </a:defRPr>
            </a:lvl3pPr>
            <a:lvl4pPr>
              <a:defRPr sz="1800">
                <a:latin typeface="Cambria" panose="02040503050406030204" pitchFamily="18" charset="0"/>
              </a:defRPr>
            </a:lvl4pPr>
            <a:lvl5pPr>
              <a:defRPr sz="1800">
                <a:latin typeface="Cambria" panose="02040503050406030204" pitchFamily="18" charset="0"/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6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520789"/>
            <a:ext cx="4038600" cy="453650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1800">
                <a:latin typeface="Cambria" panose="02040503050406030204" pitchFamily="18" charset="0"/>
              </a:defRPr>
            </a:lvl4pPr>
            <a:lvl5pPr>
              <a:defRPr sz="1800">
                <a:latin typeface="Cambria" panose="020405030504060302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520789"/>
            <a:ext cx="4038600" cy="453650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1800">
                <a:latin typeface="Cambria" panose="02040503050406030204" pitchFamily="18" charset="0"/>
              </a:defRPr>
            </a:lvl4pPr>
            <a:lvl5pPr>
              <a:defRPr sz="1800">
                <a:latin typeface="Cambria" panose="020405030504060302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532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1520788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1200"/>
              </a:spcBef>
              <a:buNone/>
              <a:defRPr sz="20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348881"/>
            <a:ext cx="4040188" cy="370841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1800">
                <a:latin typeface="Cambria" panose="02040503050406030204" pitchFamily="18" charset="0"/>
              </a:defRPr>
            </a:lvl3pPr>
            <a:lvl4pPr>
              <a:defRPr sz="1600">
                <a:latin typeface="Cambria" panose="02040503050406030204" pitchFamily="18" charset="0"/>
              </a:defRPr>
            </a:lvl4pPr>
            <a:lvl5pPr>
              <a:defRPr sz="1600">
                <a:latin typeface="Cambria" panose="020405030504060302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008" y="1520788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48881"/>
            <a:ext cx="4041775" cy="370841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1800">
                <a:latin typeface="Cambria" panose="02040503050406030204" pitchFamily="18" charset="0"/>
              </a:defRPr>
            </a:lvl3pPr>
            <a:lvl4pPr>
              <a:defRPr sz="1600">
                <a:latin typeface="Cambria" panose="02040503050406030204" pitchFamily="18" charset="0"/>
              </a:defRPr>
            </a:lvl4pPr>
            <a:lvl5pPr>
              <a:defRPr sz="1600">
                <a:latin typeface="Cambria" panose="020405030504060302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59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6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196752"/>
            <a:ext cx="5111750" cy="492941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mbria" panose="02040503050406030204" pitchFamily="18" charset="0"/>
              </a:defRPr>
            </a:lvl1pPr>
            <a:lvl2pPr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929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mbria" panose="020405030504060302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948772" cy="9001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latin typeface="Calibri" panose="020F0502020204030204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63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75473"/>
            <a:ext cx="5486400" cy="456975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0820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2" name="Obdélník s jedním zakulaceným rohem 11"/>
          <p:cNvSpPr/>
          <p:nvPr/>
        </p:nvSpPr>
        <p:spPr>
          <a:xfrm flipH="1">
            <a:off x="5184000" y="6138000"/>
            <a:ext cx="3960000" cy="720000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4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32073"/>
            <a:ext cx="1891143" cy="36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30" y="6242073"/>
            <a:ext cx="1610847" cy="54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68" y="6242073"/>
            <a:ext cx="540000" cy="5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99" y="6242073"/>
            <a:ext cx="697500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567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567C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2B3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ctrTitle"/>
          </p:nvPr>
        </p:nvSpPr>
        <p:spPr>
          <a:xfrm>
            <a:off x="251520" y="1341439"/>
            <a:ext cx="8640960" cy="2807642"/>
          </a:xfrm>
        </p:spPr>
        <p:txBody>
          <a:bodyPr/>
          <a:lstStyle/>
          <a:p>
            <a:r>
              <a:rPr lang="cs-CZ" altLang="cs-CZ" dirty="0" smtClean="0"/>
              <a:t>Úskalí elektronických diářů a dotazníků ve studiích z praxe</a:t>
            </a:r>
          </a:p>
        </p:txBody>
      </p:sp>
      <p:sp>
        <p:nvSpPr>
          <p:cNvPr id="11267" name="Podnadpis 2"/>
          <p:cNvSpPr>
            <a:spLocks noGrp="1"/>
          </p:cNvSpPr>
          <p:nvPr>
            <p:ph type="subTitle" idx="1"/>
          </p:nvPr>
        </p:nvSpPr>
        <p:spPr>
          <a:xfrm>
            <a:off x="251520" y="4149081"/>
            <a:ext cx="8568952" cy="129614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 smtClean="0">
                <a:solidFill>
                  <a:srgbClr val="00567C"/>
                </a:solidFill>
              </a:rPr>
              <a:t>Lenka </a:t>
            </a:r>
            <a:r>
              <a:rPr lang="cs-CZ" altLang="cs-CZ" dirty="0" err="1" smtClean="0">
                <a:solidFill>
                  <a:srgbClr val="00567C"/>
                </a:solidFill>
              </a:rPr>
              <a:t>Reviľáková</a:t>
            </a:r>
            <a:endParaRPr lang="cs-CZ" altLang="cs-CZ" dirty="0" smtClean="0">
              <a:solidFill>
                <a:srgbClr val="00567C"/>
              </a:solidFill>
            </a:endParaRPr>
          </a:p>
          <a:p>
            <a:pPr eaLnBrk="1" hangingPunct="1"/>
            <a:r>
              <a:rPr lang="cs-CZ" altLang="cs-CZ" dirty="0" smtClean="0">
                <a:solidFill>
                  <a:srgbClr val="00567C"/>
                </a:solidFill>
              </a:rPr>
              <a:t>Bohumila Pavlasová</a:t>
            </a:r>
          </a:p>
          <a:p>
            <a:pPr eaLnBrk="1" hangingPunct="1"/>
            <a:endParaRPr lang="cs-CZ" altLang="cs-CZ" dirty="0" smtClean="0">
              <a:solidFill>
                <a:srgbClr val="00567C"/>
              </a:solidFill>
            </a:endParaRPr>
          </a:p>
          <a:p>
            <a:pPr eaLnBrk="1" hangingPunct="1"/>
            <a:r>
              <a:rPr lang="cs-CZ" altLang="cs-CZ" dirty="0" smtClean="0">
                <a:solidFill>
                  <a:srgbClr val="00567C"/>
                </a:solidFill>
              </a:rPr>
              <a:t>Oddělení klinického hodnocení</a:t>
            </a:r>
          </a:p>
          <a:p>
            <a:pPr eaLnBrk="1" hangingPunct="1"/>
            <a:r>
              <a:rPr lang="cs-CZ" altLang="cs-CZ" dirty="0" smtClean="0">
                <a:solidFill>
                  <a:srgbClr val="00567C"/>
                </a:solidFill>
              </a:rPr>
              <a:t>Masarykův onkologický ústav</a:t>
            </a:r>
          </a:p>
        </p:txBody>
      </p:sp>
      <p:pic>
        <p:nvPicPr>
          <p:cNvPr id="1026" name="Picture 2" descr="M:\FOTO\Klinické studie 2017\_DOM4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429000"/>
            <a:ext cx="2143140" cy="1688425"/>
          </a:xfrm>
          <a:prstGeom prst="rect">
            <a:avLst/>
          </a:prstGeom>
          <a:noFill/>
        </p:spPr>
      </p:pic>
      <p:pic>
        <p:nvPicPr>
          <p:cNvPr id="1027" name="Picture 3" descr="M:\FOTO\Klinické studie 2017\_DOM48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087" y="3429000"/>
            <a:ext cx="2576611" cy="17145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7871177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Šipka doleva 5"/>
          <p:cNvSpPr/>
          <p:nvPr/>
        </p:nvSpPr>
        <p:spPr>
          <a:xfrm>
            <a:off x="5357818" y="24288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786322"/>
            <a:ext cx="907259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928662" y="5357826"/>
            <a:ext cx="185738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5643570" y="400050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286512" y="4071942"/>
            <a:ext cx="2714644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Nutný zápis do zdrojové dokumentace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6572264" y="2357430"/>
            <a:ext cx="235745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deníku chybí záznam o užití LP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" y="4000504"/>
            <a:ext cx="914423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392905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Šipka dolů 6"/>
          <p:cNvSpPr/>
          <p:nvPr/>
        </p:nvSpPr>
        <p:spPr>
          <a:xfrm>
            <a:off x="1214414" y="2214554"/>
            <a:ext cx="556070" cy="69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480"/>
            <a:ext cx="9144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857224" y="1142984"/>
            <a:ext cx="1214446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928662" y="3714752"/>
            <a:ext cx="2000264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7158" y="1285860"/>
            <a:ext cx="4038600" cy="4536504"/>
          </a:xfrm>
        </p:spPr>
        <p:txBody>
          <a:bodyPr/>
          <a:lstStyle/>
          <a:p>
            <a:r>
              <a:rPr lang="cs-CZ" sz="2000" dirty="0" smtClean="0"/>
              <a:t>Pacient vyplní dotazníky v tabletu (má svůj přístup-heslo…)</a:t>
            </a:r>
          </a:p>
          <a:p>
            <a:r>
              <a:rPr lang="cs-CZ" sz="2000" dirty="0" smtClean="0"/>
              <a:t>Lékař se přihlásí na stránky, kde vidí vyplněny dotazníky</a:t>
            </a:r>
          </a:p>
          <a:p>
            <a:r>
              <a:rPr lang="cs-CZ" sz="2000" dirty="0" smtClean="0"/>
              <a:t>Dle dotazníků zváží AE-zápis do zdrojové dokumentace</a:t>
            </a:r>
          </a:p>
          <a:p>
            <a:r>
              <a:rPr lang="cs-CZ" sz="2000" dirty="0" smtClean="0"/>
              <a:t>Dotazníky se musí z webu vytisknout a založit</a:t>
            </a:r>
          </a:p>
          <a:p>
            <a:r>
              <a:rPr lang="cs-CZ" sz="2000" b="1" dirty="0" smtClean="0"/>
              <a:t>±</a:t>
            </a:r>
            <a:r>
              <a:rPr lang="cs-CZ" sz="2000" dirty="0" smtClean="0"/>
              <a:t>30 pacientů za den v ambulanci: 8,5 hodinová pracovní doba=na jednoho pacienta je cca 15 min.</a:t>
            </a:r>
          </a:p>
          <a:p>
            <a:endParaRPr lang="cs-CZ" sz="2000" dirty="0" smtClean="0"/>
          </a:p>
          <a:p>
            <a:endParaRPr lang="cs-CZ" sz="20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2: studie fáze III, MTS ca prsu</a:t>
            </a:r>
            <a:endParaRPr lang="cs-CZ" dirty="0"/>
          </a:p>
        </p:txBody>
      </p:sp>
      <p:pic>
        <p:nvPicPr>
          <p:cNvPr id="3074" name="Picture 2" descr="M:\FOTO\Klinické studie 2017\_DOM4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6"/>
            <a:ext cx="4038600" cy="279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Dotazník-chytrý telefon</a:t>
            </a:r>
          </a:p>
          <a:p>
            <a:r>
              <a:rPr lang="cs-CZ" dirty="0" smtClean="0"/>
              <a:t>Přistup na </a:t>
            </a:r>
            <a:r>
              <a:rPr lang="cs-CZ" dirty="0" err="1" smtClean="0"/>
              <a:t>wifi</a:t>
            </a:r>
            <a:endParaRPr lang="cs-CZ" dirty="0" smtClean="0"/>
          </a:p>
          <a:p>
            <a:r>
              <a:rPr lang="cs-CZ" dirty="0" smtClean="0"/>
              <a:t>Špatné nastavení</a:t>
            </a:r>
          </a:p>
          <a:p>
            <a:r>
              <a:rPr lang="cs-CZ" dirty="0" err="1" smtClean="0"/>
              <a:t>Screen</a:t>
            </a:r>
            <a:r>
              <a:rPr lang="cs-CZ" dirty="0" smtClean="0"/>
              <a:t> (IC)</a:t>
            </a:r>
          </a:p>
          <a:p>
            <a:r>
              <a:rPr lang="cs-CZ" dirty="0" smtClean="0"/>
              <a:t>Provázanost s web </a:t>
            </a:r>
            <a:r>
              <a:rPr lang="cs-CZ" dirty="0" err="1" smtClean="0"/>
              <a:t>portalem</a:t>
            </a:r>
            <a:r>
              <a:rPr lang="cs-CZ" dirty="0" smtClean="0"/>
              <a:t> (přístup, heslo)</a:t>
            </a:r>
          </a:p>
          <a:p>
            <a:r>
              <a:rPr lang="cs-CZ" dirty="0" smtClean="0"/>
              <a:t>-analgetická medikace</a:t>
            </a:r>
          </a:p>
          <a:p>
            <a:r>
              <a:rPr lang="cs-CZ" dirty="0" smtClean="0"/>
              <a:t>-aktivace pacienta po randomizaci (stvrzení parafou)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Kazuistika 3: Kastračně rezistentní CA prostaty</a:t>
            </a:r>
            <a:endParaRPr lang="cs-CZ" dirty="0"/>
          </a:p>
        </p:txBody>
      </p:sp>
      <p:pic>
        <p:nvPicPr>
          <p:cNvPr id="1026" name="Picture 2" descr="C:\Users\revilakova\AppData\Local\Temp\notes0E98F4\IMG_0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4429156" cy="37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Odesílání vyplněných dotazníků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Zařízení je napojeno na síť, </a:t>
            </a:r>
            <a:r>
              <a:rPr lang="cs-CZ" dirty="0" err="1" smtClean="0"/>
              <a:t>transmit</a:t>
            </a:r>
            <a:r>
              <a:rPr lang="cs-CZ" dirty="0" smtClean="0"/>
              <a:t> po vyplnění dotazníků</a:t>
            </a:r>
          </a:p>
          <a:p>
            <a:pPr>
              <a:buNone/>
            </a:pPr>
            <a:r>
              <a:rPr lang="cs-CZ" dirty="0" smtClean="0"/>
              <a:t>     (v MOU je </a:t>
            </a:r>
            <a:r>
              <a:rPr lang="cs-CZ" dirty="0" err="1" smtClean="0"/>
              <a:t>wifi</a:t>
            </a:r>
            <a:r>
              <a:rPr lang="cs-CZ" dirty="0" smtClean="0"/>
              <a:t> jen pro pacienty)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Po uložení dat se sami odesílají</a:t>
            </a:r>
          </a:p>
          <a:p>
            <a:endParaRPr lang="cs-CZ" dirty="0" smtClean="0"/>
          </a:p>
          <a:p>
            <a:r>
              <a:rPr lang="cs-CZ" dirty="0" smtClean="0"/>
              <a:t>Modul-chytáme signál na balkóně</a:t>
            </a:r>
          </a:p>
          <a:p>
            <a:endParaRPr lang="cs-CZ" dirty="0" smtClean="0"/>
          </a:p>
          <a:p>
            <a:r>
              <a:rPr lang="cs-CZ" dirty="0" smtClean="0"/>
              <a:t>Ne vždy to funguje-HELP DESK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28596" y="1000108"/>
            <a:ext cx="4040188" cy="639762"/>
          </a:xfrm>
        </p:spPr>
        <p:txBody>
          <a:bodyPr/>
          <a:lstStyle/>
          <a:p>
            <a:r>
              <a:rPr lang="cs-CZ" dirty="0" smtClean="0">
                <a:solidFill>
                  <a:srgbClr val="92D050"/>
                </a:solidFill>
              </a:rPr>
              <a:t>Výhody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00034" y="1714488"/>
            <a:ext cx="4040188" cy="3708411"/>
          </a:xfrm>
        </p:spPr>
        <p:txBody>
          <a:bodyPr/>
          <a:lstStyle/>
          <a:p>
            <a:r>
              <a:rPr lang="cs-CZ" sz="2000" dirty="0" smtClean="0"/>
              <a:t>Není nutné přepisovat do </a:t>
            </a:r>
            <a:r>
              <a:rPr lang="cs-CZ" sz="2000" dirty="0" err="1" smtClean="0"/>
              <a:t>eCRF</a:t>
            </a:r>
            <a:endParaRPr lang="cs-CZ" sz="2000" dirty="0" smtClean="0"/>
          </a:p>
          <a:p>
            <a:r>
              <a:rPr lang="cs-CZ" sz="2000" dirty="0" smtClean="0"/>
              <a:t>?</a:t>
            </a:r>
            <a:endParaRPr lang="cs-CZ" sz="2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714876" y="1000108"/>
            <a:ext cx="4041775" cy="639762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Nevýhody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>
          <a:xfrm>
            <a:off x="4643438" y="1714488"/>
            <a:ext cx="4143404" cy="4000528"/>
          </a:xfrm>
        </p:spPr>
        <p:txBody>
          <a:bodyPr/>
          <a:lstStyle/>
          <a:p>
            <a:r>
              <a:rPr lang="cs-CZ" sz="2000" dirty="0" smtClean="0"/>
              <a:t>Limitace pro nábor pacientů (někdy i </a:t>
            </a:r>
            <a:r>
              <a:rPr lang="cs-CZ" sz="2000" dirty="0" err="1" smtClean="0"/>
              <a:t>inclusion</a:t>
            </a:r>
            <a:r>
              <a:rPr lang="cs-CZ" sz="2000" dirty="0" smtClean="0"/>
              <a:t> </a:t>
            </a:r>
            <a:r>
              <a:rPr lang="cs-CZ" sz="2000" dirty="0" err="1" smtClean="0"/>
              <a:t>kr</a:t>
            </a:r>
            <a:r>
              <a:rPr lang="cs-CZ" sz="2000" dirty="0" smtClean="0"/>
              <a:t>.)</a:t>
            </a:r>
          </a:p>
          <a:p>
            <a:r>
              <a:rPr lang="cs-CZ" sz="2000" dirty="0" smtClean="0"/>
              <a:t>Další portál a trénink</a:t>
            </a:r>
          </a:p>
          <a:p>
            <a:r>
              <a:rPr lang="cs-CZ" sz="2000" dirty="0" smtClean="0"/>
              <a:t>Častá poruchovost, někdy chybí papírový </a:t>
            </a:r>
            <a:r>
              <a:rPr lang="cs-CZ" sz="2000" dirty="0" err="1" smtClean="0"/>
              <a:t>back</a:t>
            </a:r>
            <a:r>
              <a:rPr lang="cs-CZ" sz="2000" dirty="0" smtClean="0"/>
              <a:t>-</a:t>
            </a:r>
            <a:r>
              <a:rPr lang="cs-CZ" sz="2000" dirty="0" err="1" smtClean="0"/>
              <a:t>up</a:t>
            </a:r>
            <a:endParaRPr lang="cs-CZ" sz="2000" dirty="0" smtClean="0"/>
          </a:p>
          <a:p>
            <a:r>
              <a:rPr lang="cs-CZ" sz="2000" dirty="0" smtClean="0"/>
              <a:t>Nemožnost rychlého vyřešení problému (</a:t>
            </a:r>
            <a:r>
              <a:rPr lang="cs-CZ" sz="2000" dirty="0" err="1" smtClean="0"/>
              <a:t>HelpDesk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Stres pro (nejen onkologické) pacienty</a:t>
            </a:r>
          </a:p>
          <a:p>
            <a:r>
              <a:rPr lang="cs-CZ" sz="2000" dirty="0" smtClean="0"/>
              <a:t>Malý rozměr, dotykové ovládání – nevhodné pro starší pacienty</a:t>
            </a:r>
          </a:p>
          <a:p>
            <a:r>
              <a:rPr lang="cs-CZ" sz="2000" dirty="0" smtClean="0"/>
              <a:t>Velká časová náročnost pro studijní tým</a:t>
            </a:r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ustrační sním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-4114800"/>
            <a:ext cx="2643206" cy="8572500"/>
          </a:xfrm>
          <a:prstGeom prst="rect">
            <a:avLst/>
          </a:prstGeom>
          <a:noFill/>
        </p:spPr>
      </p:pic>
      <p:pic>
        <p:nvPicPr>
          <p:cNvPr id="2052" name="Picture 4" descr="Ilustrační sním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441" y="1428736"/>
            <a:ext cx="4214842" cy="3571900"/>
          </a:xfrm>
          <a:prstGeom prst="rect">
            <a:avLst/>
          </a:prstGeom>
          <a:noFill/>
        </p:spPr>
      </p:pic>
      <p:pic>
        <p:nvPicPr>
          <p:cNvPr id="2054" name="Picture 6" descr="Jak se neupracovat během letní dovolen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4"/>
            <a:ext cx="4229130" cy="3143272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500034" y="4500570"/>
            <a:ext cx="2714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/>
              <a:t>https://www.i60.cz/clanek/detail/20039/jak-se-neupracovat-behem-letni-dovolene</a:t>
            </a:r>
            <a:endParaRPr lang="cs-CZ" sz="8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571472" y="1520789"/>
            <a:ext cx="3924328" cy="453650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842871"/>
          </a:xfrm>
        </p:spPr>
        <p:txBody>
          <a:bodyPr/>
          <a:lstStyle/>
          <a:p>
            <a:pPr>
              <a:buNone/>
            </a:pPr>
            <a:endParaRPr lang="cs-CZ" dirty="0" smtClean="0"/>
          </a:p>
          <a:p>
            <a:r>
              <a:rPr lang="cs-CZ" dirty="0" smtClean="0"/>
              <a:t>Doba jde dopředu</a:t>
            </a:r>
          </a:p>
          <a:p>
            <a:r>
              <a:rPr lang="cs-CZ" dirty="0" smtClean="0"/>
              <a:t>Elektronickým zařízením se nelze vyhnout</a:t>
            </a:r>
          </a:p>
          <a:p>
            <a:r>
              <a:rPr lang="cs-CZ" dirty="0" smtClean="0"/>
              <a:t>Momentálně vnímáme jako zátěž</a:t>
            </a:r>
          </a:p>
          <a:p>
            <a:r>
              <a:rPr lang="cs-CZ" dirty="0" smtClean="0"/>
              <a:t>Věříme, že se časem vychytají nedostatky a naši práci nám usnadní, zrychlí, zefektivní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Chrysanthem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5720" y="214290"/>
            <a:ext cx="85011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002060"/>
                </a:solidFill>
                <a:latin typeface="Bookman Old Style" pitchFamily="18" charset="0"/>
              </a:rPr>
              <a:t>DĚKUJEME ZA POZORNOST</a:t>
            </a:r>
            <a:endParaRPr lang="cs-CZ" sz="6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1800" dirty="0" smtClean="0"/>
              <a:t>Doba jde dopředu</a:t>
            </a:r>
          </a:p>
          <a:p>
            <a:endParaRPr lang="cs-CZ" sz="1800" dirty="0" smtClean="0"/>
          </a:p>
          <a:p>
            <a:r>
              <a:rPr lang="cs-CZ" sz="1800" dirty="0" smtClean="0"/>
              <a:t>Většina studii využívá sběr dat pomocí elektronických zařízení, které předkládáme pacientům (tablety, mobily)</a:t>
            </a:r>
          </a:p>
          <a:p>
            <a:endParaRPr lang="cs-CZ" sz="1800" dirty="0" smtClean="0"/>
          </a:p>
          <a:p>
            <a:r>
              <a:rPr lang="cs-CZ" sz="1800" dirty="0" smtClean="0"/>
              <a:t>Dotazníky –doma/on </a:t>
            </a:r>
            <a:r>
              <a:rPr lang="cs-CZ" sz="1800" dirty="0" err="1" smtClean="0"/>
              <a:t>site</a:t>
            </a:r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Deníky-doma</a:t>
            </a:r>
          </a:p>
          <a:p>
            <a:endParaRPr lang="cs-CZ" sz="1800" dirty="0" smtClean="0"/>
          </a:p>
          <a:p>
            <a:r>
              <a:rPr lang="cs-CZ" sz="1800" dirty="0" smtClean="0"/>
              <a:t>Propojení s webem a zdrojovou </a:t>
            </a:r>
          </a:p>
          <a:p>
            <a:pPr>
              <a:buNone/>
            </a:pPr>
            <a:r>
              <a:rPr lang="cs-CZ" sz="1800" dirty="0" smtClean="0"/>
              <a:t>	dokumentací</a:t>
            </a:r>
          </a:p>
          <a:p>
            <a:endParaRPr lang="cs-CZ" sz="1800" dirty="0" smtClean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/>
          <a:srcRect t="18736"/>
          <a:stretch>
            <a:fillRect/>
          </a:stretch>
        </p:blipFill>
        <p:spPr bwMode="auto">
          <a:xfrm>
            <a:off x="4143372" y="1500174"/>
            <a:ext cx="4500594" cy="453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M:\FOTO\REGE foto\dotazník elektr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214686"/>
            <a:ext cx="1971675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 prvních zkušeností MOÚ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sz="2000" dirty="0" smtClean="0"/>
              <a:t>První studie s elektronickým dotazníkem v MOU byla studie IMEX z roku 2003. </a:t>
            </a:r>
          </a:p>
          <a:p>
            <a:endParaRPr lang="cs-CZ" sz="2000" dirty="0" smtClean="0"/>
          </a:p>
          <a:p>
            <a:r>
              <a:rPr lang="cs-CZ" sz="2000" dirty="0" smtClean="0"/>
              <a:t>Studie byla pro pacienty s karcinomem hlavy a krku</a:t>
            </a:r>
          </a:p>
          <a:p>
            <a:endParaRPr lang="cs-CZ" sz="2000" dirty="0" smtClean="0"/>
          </a:p>
          <a:p>
            <a:r>
              <a:rPr lang="cs-CZ" sz="2000" dirty="0" smtClean="0"/>
              <a:t>Už na mítinku byl lékařem vznesen dotaz, jestli těmto pacientům chtějí skutečně dát domů elektronický diář?</a:t>
            </a:r>
          </a:p>
          <a:p>
            <a:endParaRPr lang="cs-CZ" sz="2000" dirty="0" smtClean="0"/>
          </a:p>
          <a:p>
            <a:r>
              <a:rPr lang="cs-CZ" sz="2000" dirty="0" smtClean="0"/>
              <a:t>Světlá výjimka: pacient vysoko erudovaný, sám zvládl zavolat na </a:t>
            </a:r>
            <a:r>
              <a:rPr lang="cs-CZ" sz="2000" dirty="0" err="1" smtClean="0"/>
              <a:t>helpdesk</a:t>
            </a:r>
            <a:r>
              <a:rPr lang="cs-CZ" sz="2000" dirty="0" smtClean="0"/>
              <a:t>, když mu elektronické zařízení přestalo fungovat.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670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cs-CZ" dirty="0" smtClean="0"/>
              <a:t>Zkušenost s elektronickými dotazníky </a:t>
            </a:r>
            <a:r>
              <a:rPr lang="cs-CZ" dirty="0" smtClean="0">
                <a:solidFill>
                  <a:srgbClr val="FF0000"/>
                </a:solidFill>
              </a:rPr>
              <a:t>na centru </a:t>
            </a:r>
            <a:r>
              <a:rPr lang="cs-CZ" dirty="0" smtClean="0"/>
              <a:t>má </a:t>
            </a:r>
            <a:r>
              <a:rPr lang="cs-CZ" dirty="0" smtClean="0">
                <a:solidFill>
                  <a:srgbClr val="FF0000"/>
                </a:solidFill>
              </a:rPr>
              <a:t>90 %</a:t>
            </a:r>
            <a:r>
              <a:rPr lang="cs-CZ" dirty="0" smtClean="0"/>
              <a:t> center: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</a:t>
            </a:r>
            <a:r>
              <a:rPr lang="cs-CZ" sz="2400" i="1" dirty="0" smtClean="0"/>
              <a:t>38 respondentů – koordinátoři napříč ČR)</a:t>
            </a:r>
            <a:endParaRPr lang="cs-CZ" sz="24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571876"/>
            <a:ext cx="55458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2500298" y="2500306"/>
            <a:ext cx="400052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Jaký dojem z nich převládá?</a:t>
            </a:r>
            <a:endParaRPr lang="cs-CZ" dirty="0"/>
          </a:p>
        </p:txBody>
      </p:sp>
      <p:sp>
        <p:nvSpPr>
          <p:cNvPr id="5" name="Oválný popisek 4"/>
          <p:cNvSpPr/>
          <p:nvPr/>
        </p:nvSpPr>
        <p:spPr>
          <a:xfrm>
            <a:off x="6929454" y="2357430"/>
            <a:ext cx="1857388" cy="13270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i="1" dirty="0" smtClean="0">
                <a:solidFill>
                  <a:srgbClr val="FFFF00"/>
                </a:solidFill>
              </a:rPr>
              <a:t>47,4 % spokojených uživatelů</a:t>
            </a:r>
            <a:endParaRPr lang="cs-CZ" sz="1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/>
          <a:lstStyle/>
          <a:p>
            <a:r>
              <a:rPr lang="cs-CZ" dirty="0" smtClean="0"/>
              <a:t>Zkušenost s elektronickými dotazníky </a:t>
            </a:r>
            <a:r>
              <a:rPr lang="cs-CZ" dirty="0" smtClean="0">
                <a:solidFill>
                  <a:srgbClr val="FF0000"/>
                </a:solidFill>
              </a:rPr>
              <a:t>na domácí použití</a:t>
            </a:r>
            <a:r>
              <a:rPr lang="cs-CZ" dirty="0" smtClean="0"/>
              <a:t> má </a:t>
            </a:r>
            <a:r>
              <a:rPr lang="cs-CZ" dirty="0" smtClean="0">
                <a:solidFill>
                  <a:srgbClr val="FF0000"/>
                </a:solidFill>
              </a:rPr>
              <a:t>55 %</a:t>
            </a:r>
            <a:r>
              <a:rPr lang="cs-CZ" dirty="0" smtClean="0"/>
              <a:t> center: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</a:t>
            </a:r>
            <a:r>
              <a:rPr lang="cs-CZ" sz="2400" i="1" dirty="0" smtClean="0"/>
              <a:t>38 respondentů – koordinátoři napříč ČR)</a:t>
            </a:r>
            <a:endParaRPr lang="cs-CZ" sz="2400" i="1" dirty="0"/>
          </a:p>
        </p:txBody>
      </p:sp>
      <p:sp>
        <p:nvSpPr>
          <p:cNvPr id="8" name="Obdélník 7"/>
          <p:cNvSpPr/>
          <p:nvPr/>
        </p:nvSpPr>
        <p:spPr>
          <a:xfrm>
            <a:off x="428596" y="2357430"/>
            <a:ext cx="4000528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Jaký dojem z nich převládá?</a:t>
            </a: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71810"/>
            <a:ext cx="53911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álný popisek 10"/>
          <p:cNvSpPr/>
          <p:nvPr/>
        </p:nvSpPr>
        <p:spPr>
          <a:xfrm>
            <a:off x="5786446" y="2571744"/>
            <a:ext cx="1857388" cy="13270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i="1" dirty="0" smtClean="0">
                <a:solidFill>
                  <a:srgbClr val="FFFF00"/>
                </a:solidFill>
              </a:rPr>
              <a:t>39,5 % spokojených uživatelů</a:t>
            </a:r>
            <a:endParaRPr lang="cs-CZ" sz="1600" i="1" dirty="0">
              <a:solidFill>
                <a:srgbClr val="FFFF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285992"/>
            <a:ext cx="795304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214810" y="1214422"/>
            <a:ext cx="4214842" cy="4842871"/>
          </a:xfrm>
        </p:spPr>
        <p:txBody>
          <a:bodyPr/>
          <a:lstStyle/>
          <a:p>
            <a:r>
              <a:rPr lang="cs-CZ" dirty="0" smtClean="0"/>
              <a:t>Před zahájením studie:trénink</a:t>
            </a:r>
          </a:p>
          <a:p>
            <a:r>
              <a:rPr lang="cs-CZ" dirty="0" err="1" smtClean="0"/>
              <a:t>Guidelines</a:t>
            </a:r>
            <a:endParaRPr lang="cs-CZ" dirty="0" smtClean="0"/>
          </a:p>
          <a:p>
            <a:r>
              <a:rPr lang="cs-CZ" dirty="0" smtClean="0"/>
              <a:t>První spuštění s monitorem-nepovedlo se, pacient vyplnil dotazníky papírové</a:t>
            </a:r>
          </a:p>
          <a:p>
            <a:r>
              <a:rPr lang="cs-CZ" dirty="0" smtClean="0"/>
              <a:t>Věk, </a:t>
            </a:r>
            <a:r>
              <a:rPr lang="cs-CZ" dirty="0" err="1" smtClean="0"/>
              <a:t>tremor</a:t>
            </a:r>
            <a:r>
              <a:rPr lang="cs-CZ" dirty="0" smtClean="0"/>
              <a:t>, zrak, sluch…</a:t>
            </a:r>
          </a:p>
          <a:p>
            <a:r>
              <a:rPr lang="cs-CZ" dirty="0" smtClean="0"/>
              <a:t>Rodinní příslušníci</a:t>
            </a:r>
          </a:p>
          <a:p>
            <a:r>
              <a:rPr lang="cs-CZ" dirty="0" smtClean="0"/>
              <a:t>Možnost zadat data do deníku zpětně-nefunguje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47860" cy="740030"/>
          </a:xfrm>
        </p:spPr>
        <p:txBody>
          <a:bodyPr/>
          <a:lstStyle/>
          <a:p>
            <a:r>
              <a:rPr lang="cs-CZ" dirty="0" smtClean="0"/>
              <a:t>Kazuistika 1: studie fáze III, MTS CA prostaty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Picture 2" descr="M:\FOTO\Klinické studie 2017\_DOM4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808443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25716"/>
          </a:xfrm>
        </p:spPr>
        <p:txBody>
          <a:bodyPr/>
          <a:lstStyle/>
          <a:p>
            <a:r>
              <a:rPr lang="cs-CZ" dirty="0" err="1" smtClean="0"/>
              <a:t>Itc.excointouch.com</a:t>
            </a:r>
            <a:r>
              <a:rPr lang="cs-CZ" dirty="0" smtClean="0"/>
              <a:t>-portál naplánování cyklů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584" t="7463" r="45273" b="5970"/>
          <a:stretch>
            <a:fillRect/>
          </a:stretch>
        </p:blipFill>
        <p:spPr bwMode="auto">
          <a:xfrm>
            <a:off x="1428728" y="928670"/>
            <a:ext cx="4857784" cy="513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142984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3675" y="1023938"/>
            <a:ext cx="36766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09. E-dotazníky Reviláková[2019060611162938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základní">
  <a:themeElements>
    <a:clrScheme name="Vlastní 1">
      <a:dk1>
        <a:srgbClr val="00567C"/>
      </a:dk1>
      <a:lt1>
        <a:sysClr val="window" lastClr="FFFFFF"/>
      </a:lt1>
      <a:dk2>
        <a:srgbClr val="00567C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238E9A65-E9FA-4751-90F0-79A7C3A2D5AF}" vid="{EB21FD51-F67E-48E5-8422-9626A5A98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Prezentace_základní</Template>
  <TotalTime>1028</TotalTime>
  <Words>449</Words>
  <Application>Microsoft Office PowerPoint</Application>
  <PresentationFormat>Předvádění na obrazovce (4:3)</PresentationFormat>
  <Paragraphs>85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Calibri</vt:lpstr>
      <vt:lpstr>Cambria</vt:lpstr>
      <vt:lpstr>Trebuchet MS</vt:lpstr>
      <vt:lpstr>Prezentace_základní</vt:lpstr>
      <vt:lpstr>Úskalí elektronických diářů a dotazníků ve studiích z praxe</vt:lpstr>
      <vt:lpstr>Úvod</vt:lpstr>
      <vt:lpstr>Z prvních zkušeností MOÚ</vt:lpstr>
      <vt:lpstr>Zkušenost s elektronickými dotazníky na centru má 90 % center:  (38 respondentů – koordinátoři napříč ČR)</vt:lpstr>
      <vt:lpstr>Zkušenost s elektronickými dotazníky na domácí použití má 55 % center:  (38 respondentů – koordinátoři napříč ČR)</vt:lpstr>
      <vt:lpstr>Kazuistika 1: studie fáze III, MTS CA prostaty  </vt:lpstr>
      <vt:lpstr>Itc.excointouch.com-portál naplánování cyklů</vt:lpstr>
      <vt:lpstr>Prezentace aplikace PowerPoint</vt:lpstr>
      <vt:lpstr>Prezentace aplikace PowerPoint</vt:lpstr>
      <vt:lpstr>Prezentace aplikace PowerPoint</vt:lpstr>
      <vt:lpstr>Prezentace aplikace PowerPoint</vt:lpstr>
      <vt:lpstr>Kazuistika 2: studie fáze III, MTS ca prsu</vt:lpstr>
      <vt:lpstr>Kazuistika 3: Kastračně rezistentní CA prostaty</vt:lpstr>
      <vt:lpstr>Odesílání vyplněných dotazníků </vt:lpstr>
      <vt:lpstr>Shrnutí</vt:lpstr>
      <vt:lpstr>Závěr</vt:lpstr>
      <vt:lpstr>Prezentace aplikace PowerPoint</vt:lpstr>
    </vt:vector>
  </TitlesOfParts>
  <Company>Masaryk Memorial Cancer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hanakova</dc:creator>
  <cp:lastModifiedBy>ucitel</cp:lastModifiedBy>
  <cp:revision>110</cp:revision>
  <dcterms:created xsi:type="dcterms:W3CDTF">2019-03-13T08:09:08Z</dcterms:created>
  <dcterms:modified xsi:type="dcterms:W3CDTF">2019-06-06T09:16:30Z</dcterms:modified>
</cp:coreProperties>
</file>