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0"/>
  </p:notesMasterIdLst>
  <p:sldIdLst>
    <p:sldId id="328" r:id="rId3"/>
    <p:sldId id="303" r:id="rId4"/>
    <p:sldId id="327" r:id="rId5"/>
    <p:sldId id="257" r:id="rId6"/>
    <p:sldId id="260" r:id="rId7"/>
    <p:sldId id="304" r:id="rId8"/>
    <p:sldId id="305" r:id="rId9"/>
    <p:sldId id="307" r:id="rId10"/>
    <p:sldId id="294" r:id="rId11"/>
    <p:sldId id="308" r:id="rId12"/>
    <p:sldId id="309" r:id="rId13"/>
    <p:sldId id="261" r:id="rId14"/>
    <p:sldId id="306" r:id="rId15"/>
    <p:sldId id="318" r:id="rId16"/>
    <p:sldId id="298" r:id="rId17"/>
    <p:sldId id="319" r:id="rId18"/>
    <p:sldId id="310" r:id="rId19"/>
    <p:sldId id="311" r:id="rId20"/>
    <p:sldId id="312" r:id="rId21"/>
    <p:sldId id="313" r:id="rId22"/>
    <p:sldId id="295" r:id="rId23"/>
    <p:sldId id="320" r:id="rId24"/>
    <p:sldId id="321" r:id="rId25"/>
    <p:sldId id="322" r:id="rId26"/>
    <p:sldId id="323" r:id="rId27"/>
    <p:sldId id="325" r:id="rId28"/>
    <p:sldId id="326" r:id="rId29"/>
    <p:sldId id="300" r:id="rId30"/>
    <p:sldId id="258" r:id="rId31"/>
    <p:sldId id="297" r:id="rId32"/>
    <p:sldId id="299" r:id="rId33"/>
    <p:sldId id="301" r:id="rId34"/>
    <p:sldId id="259" r:id="rId35"/>
    <p:sldId id="314" r:id="rId36"/>
    <p:sldId id="302" r:id="rId37"/>
    <p:sldId id="324" r:id="rId38"/>
    <p:sldId id="296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02"/>
    <p:restoredTop sz="94592"/>
  </p:normalViewPr>
  <p:slideViewPr>
    <p:cSldViewPr snapToGrid="0" snapToObjects="1">
      <p:cViewPr>
        <p:scale>
          <a:sx n="70" d="100"/>
          <a:sy n="70" d="100"/>
        </p:scale>
        <p:origin x="-846" y="-348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/>
      <c:lineChart>
        <c:grouping val="standard"/>
        <c:ser>
          <c:idx val="0"/>
          <c:order val="0"/>
          <c:spPr>
            <a:ln w="476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Sheet1!$A$1:$A$190</c:f>
              <c:strCache>
                <c:ptCount val="19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2001</c:v>
                </c:pt>
                <c:pt idx="25">
                  <c:v>2002</c:v>
                </c:pt>
                <c:pt idx="26">
                  <c:v>2003</c:v>
                </c:pt>
                <c:pt idx="27">
                  <c:v>2004</c:v>
                </c:pt>
                <c:pt idx="28">
                  <c:v>2005</c:v>
                </c:pt>
                <c:pt idx="29">
                  <c:v>2006</c:v>
                </c:pt>
                <c:pt idx="30">
                  <c:v>2007</c:v>
                </c:pt>
                <c:pt idx="31">
                  <c:v>2008</c:v>
                </c:pt>
                <c:pt idx="32">
                  <c:v>2009</c:v>
                </c:pt>
                <c:pt idx="33">
                  <c:v>2010</c:v>
                </c:pt>
                <c:pt idx="34">
                  <c:v>2011</c:v>
                </c:pt>
                <c:pt idx="35">
                  <c:v>2012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2001</c:v>
                </c:pt>
                <c:pt idx="49">
                  <c:v>2002</c:v>
                </c:pt>
                <c:pt idx="50">
                  <c:v>2003</c:v>
                </c:pt>
                <c:pt idx="51">
                  <c:v>2004</c:v>
                </c:pt>
                <c:pt idx="52">
                  <c:v>2005</c:v>
                </c:pt>
                <c:pt idx="53">
                  <c:v>2006</c:v>
                </c:pt>
                <c:pt idx="54">
                  <c:v>2007</c:v>
                </c:pt>
                <c:pt idx="55">
                  <c:v>2008</c:v>
                </c:pt>
                <c:pt idx="56">
                  <c:v>2009</c:v>
                </c:pt>
                <c:pt idx="57">
                  <c:v>2010</c:v>
                </c:pt>
                <c:pt idx="58">
                  <c:v>2011</c:v>
                </c:pt>
                <c:pt idx="59">
                  <c:v>2012</c:v>
                </c:pt>
                <c:pt idx="60">
                  <c:v>2001</c:v>
                </c:pt>
                <c:pt idx="61">
                  <c:v>2002</c:v>
                </c:pt>
                <c:pt idx="62">
                  <c:v>2003</c:v>
                </c:pt>
                <c:pt idx="63">
                  <c:v>2004</c:v>
                </c:pt>
                <c:pt idx="64">
                  <c:v>2005</c:v>
                </c:pt>
                <c:pt idx="65">
                  <c:v>2006</c:v>
                </c:pt>
                <c:pt idx="66">
                  <c:v>2007</c:v>
                </c:pt>
                <c:pt idx="67">
                  <c:v>2008</c:v>
                </c:pt>
                <c:pt idx="68">
                  <c:v>2009</c:v>
                </c:pt>
                <c:pt idx="69">
                  <c:v>2010</c:v>
                </c:pt>
                <c:pt idx="70">
                  <c:v>2011</c:v>
                </c:pt>
                <c:pt idx="71">
                  <c:v>2012</c:v>
                </c:pt>
                <c:pt idx="72">
                  <c:v>2001</c:v>
                </c:pt>
                <c:pt idx="73">
                  <c:v>2002</c:v>
                </c:pt>
                <c:pt idx="74">
                  <c:v>2003</c:v>
                </c:pt>
                <c:pt idx="75">
                  <c:v>2004</c:v>
                </c:pt>
                <c:pt idx="76">
                  <c:v>2005</c:v>
                </c:pt>
                <c:pt idx="77">
                  <c:v>2006</c:v>
                </c:pt>
                <c:pt idx="78">
                  <c:v>2007</c:v>
                </c:pt>
                <c:pt idx="79">
                  <c:v>2008</c:v>
                </c:pt>
                <c:pt idx="80">
                  <c:v>2009</c:v>
                </c:pt>
                <c:pt idx="81">
                  <c:v>2010</c:v>
                </c:pt>
                <c:pt idx="82">
                  <c:v>2011</c:v>
                </c:pt>
                <c:pt idx="83">
                  <c:v>2012</c:v>
                </c:pt>
                <c:pt idx="84">
                  <c:v>2001</c:v>
                </c:pt>
                <c:pt idx="85">
                  <c:v>2002</c:v>
                </c:pt>
                <c:pt idx="86">
                  <c:v>2003</c:v>
                </c:pt>
                <c:pt idx="87">
                  <c:v>2004</c:v>
                </c:pt>
                <c:pt idx="88">
                  <c:v>2005</c:v>
                </c:pt>
                <c:pt idx="89">
                  <c:v>2006</c:v>
                </c:pt>
                <c:pt idx="90">
                  <c:v>2007</c:v>
                </c:pt>
                <c:pt idx="91">
                  <c:v>2008</c:v>
                </c:pt>
                <c:pt idx="92">
                  <c:v>2009</c:v>
                </c:pt>
                <c:pt idx="93">
                  <c:v>2010</c:v>
                </c:pt>
                <c:pt idx="94">
                  <c:v>2011</c:v>
                </c:pt>
                <c:pt idx="95">
                  <c:v>2012</c:v>
                </c:pt>
                <c:pt idx="96">
                  <c:v>2001</c:v>
                </c:pt>
                <c:pt idx="97">
                  <c:v>2002</c:v>
                </c:pt>
                <c:pt idx="98">
                  <c:v>2003</c:v>
                </c:pt>
                <c:pt idx="99">
                  <c:v>2004</c:v>
                </c:pt>
                <c:pt idx="100">
                  <c:v>2005</c:v>
                </c:pt>
                <c:pt idx="101">
                  <c:v>2006</c:v>
                </c:pt>
                <c:pt idx="102">
                  <c:v>2007</c:v>
                </c:pt>
                <c:pt idx="103">
                  <c:v>2008</c:v>
                </c:pt>
                <c:pt idx="104">
                  <c:v>2009</c:v>
                </c:pt>
                <c:pt idx="105">
                  <c:v>2010</c:v>
                </c:pt>
                <c:pt idx="106">
                  <c:v>2011</c:v>
                </c:pt>
                <c:pt idx="107">
                  <c:v>2012</c:v>
                </c:pt>
                <c:pt idx="108">
                  <c:v>2013-01</c:v>
                </c:pt>
                <c:pt idx="109">
                  <c:v>2013-02</c:v>
                </c:pt>
                <c:pt idx="110">
                  <c:v>2013-03</c:v>
                </c:pt>
                <c:pt idx="111">
                  <c:v>2013-04</c:v>
                </c:pt>
                <c:pt idx="112">
                  <c:v>2013-05</c:v>
                </c:pt>
                <c:pt idx="113">
                  <c:v>2013-06</c:v>
                </c:pt>
                <c:pt idx="114">
                  <c:v>2013-07</c:v>
                </c:pt>
                <c:pt idx="115">
                  <c:v>2013-08</c:v>
                </c:pt>
                <c:pt idx="116">
                  <c:v>2013-09</c:v>
                </c:pt>
                <c:pt idx="117">
                  <c:v>2013-10</c:v>
                </c:pt>
                <c:pt idx="118">
                  <c:v>2013-11</c:v>
                </c:pt>
                <c:pt idx="119">
                  <c:v>2013-12</c:v>
                </c:pt>
                <c:pt idx="120">
                  <c:v>2014-01</c:v>
                </c:pt>
                <c:pt idx="121">
                  <c:v>2014-02</c:v>
                </c:pt>
                <c:pt idx="122">
                  <c:v>2014-03</c:v>
                </c:pt>
                <c:pt idx="123">
                  <c:v>2014-04</c:v>
                </c:pt>
                <c:pt idx="124">
                  <c:v>2014-05</c:v>
                </c:pt>
                <c:pt idx="125">
                  <c:v>2014-06</c:v>
                </c:pt>
                <c:pt idx="126">
                  <c:v>2014-07</c:v>
                </c:pt>
                <c:pt idx="127">
                  <c:v>2014-08</c:v>
                </c:pt>
                <c:pt idx="128">
                  <c:v>2014-09</c:v>
                </c:pt>
                <c:pt idx="129">
                  <c:v>2014-10</c:v>
                </c:pt>
                <c:pt idx="130">
                  <c:v>2014-11</c:v>
                </c:pt>
                <c:pt idx="131">
                  <c:v>2014-12</c:v>
                </c:pt>
                <c:pt idx="132">
                  <c:v>2015-01</c:v>
                </c:pt>
                <c:pt idx="133">
                  <c:v>2015-02</c:v>
                </c:pt>
                <c:pt idx="134">
                  <c:v>2015-03</c:v>
                </c:pt>
                <c:pt idx="135">
                  <c:v>2015-04</c:v>
                </c:pt>
                <c:pt idx="136">
                  <c:v>2015-05</c:v>
                </c:pt>
                <c:pt idx="137">
                  <c:v>2015-06</c:v>
                </c:pt>
                <c:pt idx="138">
                  <c:v>2015-07</c:v>
                </c:pt>
                <c:pt idx="139">
                  <c:v>2015-08</c:v>
                </c:pt>
                <c:pt idx="140">
                  <c:v>2015-09</c:v>
                </c:pt>
                <c:pt idx="141">
                  <c:v>2015-10</c:v>
                </c:pt>
                <c:pt idx="142">
                  <c:v>2015-11</c:v>
                </c:pt>
                <c:pt idx="143">
                  <c:v>2015-12</c:v>
                </c:pt>
                <c:pt idx="144">
                  <c:v>2016-01</c:v>
                </c:pt>
                <c:pt idx="145">
                  <c:v>2016-02</c:v>
                </c:pt>
                <c:pt idx="146">
                  <c:v>2016-03</c:v>
                </c:pt>
                <c:pt idx="147">
                  <c:v>2016-04</c:v>
                </c:pt>
                <c:pt idx="148">
                  <c:v>2016-05</c:v>
                </c:pt>
                <c:pt idx="149">
                  <c:v>2016-06</c:v>
                </c:pt>
                <c:pt idx="150">
                  <c:v>2016-07</c:v>
                </c:pt>
                <c:pt idx="151">
                  <c:v>2016-08</c:v>
                </c:pt>
                <c:pt idx="152">
                  <c:v>2016-09</c:v>
                </c:pt>
                <c:pt idx="153">
                  <c:v>2016-10</c:v>
                </c:pt>
                <c:pt idx="154">
                  <c:v>2016-11</c:v>
                </c:pt>
                <c:pt idx="155">
                  <c:v>2016-12</c:v>
                </c:pt>
                <c:pt idx="156">
                  <c:v>2017-01</c:v>
                </c:pt>
                <c:pt idx="157">
                  <c:v>2017-02</c:v>
                </c:pt>
                <c:pt idx="158">
                  <c:v>2017-03</c:v>
                </c:pt>
                <c:pt idx="159">
                  <c:v>2017-04</c:v>
                </c:pt>
                <c:pt idx="160">
                  <c:v>2017-05</c:v>
                </c:pt>
                <c:pt idx="161">
                  <c:v>2017-06</c:v>
                </c:pt>
                <c:pt idx="162">
                  <c:v>2017-07</c:v>
                </c:pt>
                <c:pt idx="163">
                  <c:v>2017-08</c:v>
                </c:pt>
                <c:pt idx="164">
                  <c:v>2017-09</c:v>
                </c:pt>
                <c:pt idx="165">
                  <c:v>2017-10</c:v>
                </c:pt>
                <c:pt idx="166">
                  <c:v>2017-11</c:v>
                </c:pt>
                <c:pt idx="167">
                  <c:v>2017-12</c:v>
                </c:pt>
                <c:pt idx="168">
                  <c:v>2018-01</c:v>
                </c:pt>
                <c:pt idx="169">
                  <c:v>2018-02</c:v>
                </c:pt>
                <c:pt idx="170">
                  <c:v>2018-03</c:v>
                </c:pt>
                <c:pt idx="171">
                  <c:v>2018-04</c:v>
                </c:pt>
                <c:pt idx="172">
                  <c:v>2018-05</c:v>
                </c:pt>
                <c:pt idx="173">
                  <c:v>2018-06</c:v>
                </c:pt>
                <c:pt idx="174">
                  <c:v>2018-07</c:v>
                </c:pt>
                <c:pt idx="175">
                  <c:v>2018-08</c:v>
                </c:pt>
                <c:pt idx="176">
                  <c:v>2018-09</c:v>
                </c:pt>
                <c:pt idx="177">
                  <c:v>2018-10</c:v>
                </c:pt>
                <c:pt idx="178">
                  <c:v>2018-11</c:v>
                </c:pt>
                <c:pt idx="179">
                  <c:v>2018-12</c:v>
                </c:pt>
                <c:pt idx="180">
                  <c:v>2019-01</c:v>
                </c:pt>
                <c:pt idx="181">
                  <c:v>2019-02</c:v>
                </c:pt>
                <c:pt idx="182">
                  <c:v>2019-03</c:v>
                </c:pt>
                <c:pt idx="183">
                  <c:v>2019-04</c:v>
                </c:pt>
                <c:pt idx="184">
                  <c:v>2019-05</c:v>
                </c:pt>
                <c:pt idx="185">
                  <c:v>2019-06</c:v>
                </c:pt>
                <c:pt idx="186">
                  <c:v>2019-07</c:v>
                </c:pt>
                <c:pt idx="187">
                  <c:v>2019-08</c:v>
                </c:pt>
                <c:pt idx="188">
                  <c:v>2019-09</c:v>
                </c:pt>
                <c:pt idx="189">
                  <c:v>2019-10</c:v>
                </c:pt>
              </c:strCache>
            </c:strRef>
          </c:cat>
          <c:val>
            <c:numRef>
              <c:f>Sheet1!$B$1:$B$190</c:f>
              <c:numCache>
                <c:formatCode>General</c:formatCode>
                <c:ptCount val="190"/>
                <c:pt idx="0">
                  <c:v>0</c:v>
                </c:pt>
                <c:pt idx="1">
                  <c:v>21</c:v>
                </c:pt>
                <c:pt idx="2">
                  <c:v>26</c:v>
                </c:pt>
                <c:pt idx="3">
                  <c:v>0</c:v>
                </c:pt>
                <c:pt idx="4">
                  <c:v>17</c:v>
                </c:pt>
                <c:pt idx="5">
                  <c:v>0</c:v>
                </c:pt>
                <c:pt idx="6">
                  <c:v>18</c:v>
                </c:pt>
                <c:pt idx="7">
                  <c:v>0</c:v>
                </c:pt>
                <c:pt idx="8">
                  <c:v>15</c:v>
                </c:pt>
                <c:pt idx="9">
                  <c:v>16</c:v>
                </c:pt>
                <c:pt idx="10">
                  <c:v>0</c:v>
                </c:pt>
                <c:pt idx="11">
                  <c:v>0</c:v>
                </c:pt>
                <c:pt idx="12">
                  <c:v>13</c:v>
                </c:pt>
                <c:pt idx="13">
                  <c:v>14</c:v>
                </c:pt>
                <c:pt idx="14">
                  <c:v>11</c:v>
                </c:pt>
                <c:pt idx="15">
                  <c:v>13</c:v>
                </c:pt>
                <c:pt idx="16">
                  <c:v>0</c:v>
                </c:pt>
                <c:pt idx="17">
                  <c:v>15</c:v>
                </c:pt>
                <c:pt idx="18">
                  <c:v>0</c:v>
                </c:pt>
                <c:pt idx="19">
                  <c:v>11</c:v>
                </c:pt>
                <c:pt idx="20">
                  <c:v>10</c:v>
                </c:pt>
                <c:pt idx="21">
                  <c:v>12</c:v>
                </c:pt>
                <c:pt idx="22">
                  <c:v>0</c:v>
                </c:pt>
                <c:pt idx="23">
                  <c:v>0</c:v>
                </c:pt>
                <c:pt idx="24">
                  <c:v>16</c:v>
                </c:pt>
                <c:pt idx="25">
                  <c:v>8</c:v>
                </c:pt>
                <c:pt idx="26">
                  <c:v>7</c:v>
                </c:pt>
                <c:pt idx="27">
                  <c:v>8</c:v>
                </c:pt>
                <c:pt idx="28">
                  <c:v>14</c:v>
                </c:pt>
                <c:pt idx="29">
                  <c:v>0</c:v>
                </c:pt>
                <c:pt idx="30">
                  <c:v>11</c:v>
                </c:pt>
                <c:pt idx="31">
                  <c:v>9</c:v>
                </c:pt>
                <c:pt idx="32">
                  <c:v>10</c:v>
                </c:pt>
                <c:pt idx="33">
                  <c:v>0</c:v>
                </c:pt>
                <c:pt idx="34">
                  <c:v>8</c:v>
                </c:pt>
                <c:pt idx="35">
                  <c:v>0</c:v>
                </c:pt>
                <c:pt idx="36">
                  <c:v>13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4</c:v>
                </c:pt>
                <c:pt idx="41">
                  <c:v>0</c:v>
                </c:pt>
                <c:pt idx="42">
                  <c:v>9</c:v>
                </c:pt>
                <c:pt idx="43">
                  <c:v>4</c:v>
                </c:pt>
                <c:pt idx="44">
                  <c:v>4</c:v>
                </c:pt>
                <c:pt idx="45">
                  <c:v>0</c:v>
                </c:pt>
                <c:pt idx="46">
                  <c:v>11</c:v>
                </c:pt>
                <c:pt idx="47">
                  <c:v>15</c:v>
                </c:pt>
                <c:pt idx="48">
                  <c:v>4</c:v>
                </c:pt>
                <c:pt idx="49">
                  <c:v>10</c:v>
                </c:pt>
                <c:pt idx="50">
                  <c:v>3</c:v>
                </c:pt>
                <c:pt idx="51">
                  <c:v>4</c:v>
                </c:pt>
                <c:pt idx="52">
                  <c:v>6</c:v>
                </c:pt>
                <c:pt idx="53">
                  <c:v>3</c:v>
                </c:pt>
                <c:pt idx="54">
                  <c:v>6</c:v>
                </c:pt>
                <c:pt idx="55">
                  <c:v>7</c:v>
                </c:pt>
                <c:pt idx="56">
                  <c:v>7</c:v>
                </c:pt>
                <c:pt idx="57">
                  <c:v>8</c:v>
                </c:pt>
                <c:pt idx="58">
                  <c:v>0</c:v>
                </c:pt>
                <c:pt idx="59">
                  <c:v>5</c:v>
                </c:pt>
                <c:pt idx="60">
                  <c:v>4</c:v>
                </c:pt>
                <c:pt idx="61">
                  <c:v>9</c:v>
                </c:pt>
                <c:pt idx="62">
                  <c:v>3</c:v>
                </c:pt>
                <c:pt idx="63">
                  <c:v>4</c:v>
                </c:pt>
                <c:pt idx="64">
                  <c:v>3</c:v>
                </c:pt>
                <c:pt idx="65">
                  <c:v>2</c:v>
                </c:pt>
                <c:pt idx="66">
                  <c:v>2</c:v>
                </c:pt>
                <c:pt idx="67">
                  <c:v>3</c:v>
                </c:pt>
                <c:pt idx="68">
                  <c:v>7</c:v>
                </c:pt>
                <c:pt idx="69">
                  <c:v>6</c:v>
                </c:pt>
                <c:pt idx="70">
                  <c:v>7</c:v>
                </c:pt>
                <c:pt idx="71">
                  <c:v>2</c:v>
                </c:pt>
                <c:pt idx="72">
                  <c:v>5</c:v>
                </c:pt>
                <c:pt idx="73">
                  <c:v>3</c:v>
                </c:pt>
                <c:pt idx="74">
                  <c:v>5</c:v>
                </c:pt>
                <c:pt idx="75">
                  <c:v>3</c:v>
                </c:pt>
                <c:pt idx="76">
                  <c:v>5</c:v>
                </c:pt>
                <c:pt idx="77">
                  <c:v>4</c:v>
                </c:pt>
                <c:pt idx="78">
                  <c:v>3</c:v>
                </c:pt>
                <c:pt idx="79">
                  <c:v>4</c:v>
                </c:pt>
                <c:pt idx="80">
                  <c:v>6</c:v>
                </c:pt>
                <c:pt idx="81">
                  <c:v>6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6</c:v>
                </c:pt>
                <c:pt idx="86">
                  <c:v>5</c:v>
                </c:pt>
                <c:pt idx="87">
                  <c:v>5</c:v>
                </c:pt>
                <c:pt idx="88">
                  <c:v>3</c:v>
                </c:pt>
                <c:pt idx="89">
                  <c:v>4</c:v>
                </c:pt>
                <c:pt idx="90">
                  <c:v>6</c:v>
                </c:pt>
                <c:pt idx="91">
                  <c:v>8</c:v>
                </c:pt>
                <c:pt idx="92">
                  <c:v>5</c:v>
                </c:pt>
                <c:pt idx="93">
                  <c:v>6</c:v>
                </c:pt>
                <c:pt idx="94">
                  <c:v>4</c:v>
                </c:pt>
                <c:pt idx="95">
                  <c:v>4</c:v>
                </c:pt>
                <c:pt idx="96">
                  <c:v>6</c:v>
                </c:pt>
                <c:pt idx="97">
                  <c:v>7</c:v>
                </c:pt>
                <c:pt idx="98">
                  <c:v>3</c:v>
                </c:pt>
                <c:pt idx="99">
                  <c:v>7</c:v>
                </c:pt>
                <c:pt idx="100">
                  <c:v>5</c:v>
                </c:pt>
                <c:pt idx="101">
                  <c:v>7</c:v>
                </c:pt>
                <c:pt idx="102">
                  <c:v>7</c:v>
                </c:pt>
                <c:pt idx="103">
                  <c:v>7</c:v>
                </c:pt>
                <c:pt idx="104">
                  <c:v>7</c:v>
                </c:pt>
                <c:pt idx="105">
                  <c:v>8</c:v>
                </c:pt>
                <c:pt idx="106">
                  <c:v>6</c:v>
                </c:pt>
                <c:pt idx="107">
                  <c:v>8</c:v>
                </c:pt>
                <c:pt idx="108">
                  <c:v>10</c:v>
                </c:pt>
                <c:pt idx="109">
                  <c:v>10</c:v>
                </c:pt>
                <c:pt idx="110">
                  <c:v>8</c:v>
                </c:pt>
                <c:pt idx="111">
                  <c:v>13</c:v>
                </c:pt>
                <c:pt idx="112">
                  <c:v>12</c:v>
                </c:pt>
                <c:pt idx="113">
                  <c:v>13</c:v>
                </c:pt>
                <c:pt idx="114">
                  <c:v>10</c:v>
                </c:pt>
                <c:pt idx="115">
                  <c:v>14</c:v>
                </c:pt>
                <c:pt idx="116">
                  <c:v>9</c:v>
                </c:pt>
                <c:pt idx="117">
                  <c:v>9</c:v>
                </c:pt>
                <c:pt idx="118">
                  <c:v>12</c:v>
                </c:pt>
                <c:pt idx="119">
                  <c:v>9</c:v>
                </c:pt>
                <c:pt idx="120">
                  <c:v>18</c:v>
                </c:pt>
                <c:pt idx="121">
                  <c:v>14</c:v>
                </c:pt>
                <c:pt idx="122">
                  <c:v>14</c:v>
                </c:pt>
                <c:pt idx="123">
                  <c:v>18</c:v>
                </c:pt>
                <c:pt idx="124">
                  <c:v>15</c:v>
                </c:pt>
                <c:pt idx="125">
                  <c:v>15</c:v>
                </c:pt>
                <c:pt idx="126">
                  <c:v>13</c:v>
                </c:pt>
                <c:pt idx="127">
                  <c:v>16</c:v>
                </c:pt>
                <c:pt idx="128">
                  <c:v>17</c:v>
                </c:pt>
                <c:pt idx="129">
                  <c:v>16</c:v>
                </c:pt>
                <c:pt idx="130">
                  <c:v>12</c:v>
                </c:pt>
                <c:pt idx="131">
                  <c:v>17</c:v>
                </c:pt>
                <c:pt idx="132">
                  <c:v>52</c:v>
                </c:pt>
                <c:pt idx="133">
                  <c:v>71</c:v>
                </c:pt>
                <c:pt idx="134">
                  <c:v>50</c:v>
                </c:pt>
                <c:pt idx="135">
                  <c:v>49</c:v>
                </c:pt>
                <c:pt idx="136">
                  <c:v>48</c:v>
                </c:pt>
                <c:pt idx="137">
                  <c:v>54</c:v>
                </c:pt>
                <c:pt idx="138">
                  <c:v>57</c:v>
                </c:pt>
                <c:pt idx="139">
                  <c:v>49</c:v>
                </c:pt>
                <c:pt idx="140">
                  <c:v>63</c:v>
                </c:pt>
                <c:pt idx="141">
                  <c:v>63</c:v>
                </c:pt>
                <c:pt idx="142">
                  <c:v>57</c:v>
                </c:pt>
                <c:pt idx="143">
                  <c:v>48</c:v>
                </c:pt>
                <c:pt idx="144">
                  <c:v>56</c:v>
                </c:pt>
                <c:pt idx="145">
                  <c:v>76</c:v>
                </c:pt>
                <c:pt idx="146">
                  <c:v>78</c:v>
                </c:pt>
                <c:pt idx="147">
                  <c:v>69</c:v>
                </c:pt>
                <c:pt idx="148">
                  <c:v>67</c:v>
                </c:pt>
                <c:pt idx="149">
                  <c:v>68</c:v>
                </c:pt>
                <c:pt idx="150">
                  <c:v>71</c:v>
                </c:pt>
                <c:pt idx="151">
                  <c:v>74</c:v>
                </c:pt>
                <c:pt idx="152">
                  <c:v>79</c:v>
                </c:pt>
                <c:pt idx="153">
                  <c:v>89</c:v>
                </c:pt>
                <c:pt idx="154">
                  <c:v>96</c:v>
                </c:pt>
                <c:pt idx="155">
                  <c:v>66</c:v>
                </c:pt>
                <c:pt idx="156">
                  <c:v>73</c:v>
                </c:pt>
                <c:pt idx="157">
                  <c:v>83</c:v>
                </c:pt>
                <c:pt idx="158">
                  <c:v>80</c:v>
                </c:pt>
                <c:pt idx="159">
                  <c:v>84</c:v>
                </c:pt>
                <c:pt idx="160">
                  <c:v>78</c:v>
                </c:pt>
                <c:pt idx="161">
                  <c:v>77</c:v>
                </c:pt>
                <c:pt idx="162">
                  <c:v>70</c:v>
                </c:pt>
                <c:pt idx="163">
                  <c:v>70</c:v>
                </c:pt>
                <c:pt idx="164">
                  <c:v>80</c:v>
                </c:pt>
                <c:pt idx="165">
                  <c:v>80</c:v>
                </c:pt>
                <c:pt idx="166">
                  <c:v>84</c:v>
                </c:pt>
                <c:pt idx="167">
                  <c:v>63</c:v>
                </c:pt>
                <c:pt idx="168">
                  <c:v>84</c:v>
                </c:pt>
                <c:pt idx="169">
                  <c:v>80</c:v>
                </c:pt>
                <c:pt idx="170">
                  <c:v>96</c:v>
                </c:pt>
                <c:pt idx="171">
                  <c:v>91</c:v>
                </c:pt>
                <c:pt idx="172">
                  <c:v>85</c:v>
                </c:pt>
                <c:pt idx="173">
                  <c:v>85</c:v>
                </c:pt>
                <c:pt idx="174">
                  <c:v>72</c:v>
                </c:pt>
                <c:pt idx="175">
                  <c:v>80</c:v>
                </c:pt>
                <c:pt idx="176">
                  <c:v>82</c:v>
                </c:pt>
                <c:pt idx="177">
                  <c:v>93</c:v>
                </c:pt>
                <c:pt idx="178">
                  <c:v>85</c:v>
                </c:pt>
                <c:pt idx="179">
                  <c:v>72</c:v>
                </c:pt>
                <c:pt idx="180">
                  <c:v>87</c:v>
                </c:pt>
                <c:pt idx="181">
                  <c:v>91</c:v>
                </c:pt>
                <c:pt idx="182">
                  <c:v>95</c:v>
                </c:pt>
                <c:pt idx="183">
                  <c:v>95</c:v>
                </c:pt>
                <c:pt idx="184">
                  <c:v>83</c:v>
                </c:pt>
                <c:pt idx="185">
                  <c:v>91</c:v>
                </c:pt>
                <c:pt idx="186">
                  <c:v>83</c:v>
                </c:pt>
                <c:pt idx="187">
                  <c:v>93</c:v>
                </c:pt>
                <c:pt idx="188">
                  <c:v>100</c:v>
                </c:pt>
                <c:pt idx="189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EA-9142-9116-4604FFC6E82E}"/>
            </c:ext>
          </c:extLst>
        </c:ser>
        <c:marker val="1"/>
        <c:axId val="69966848"/>
        <c:axId val="69976832"/>
      </c:lineChart>
      <c:catAx>
        <c:axId val="6996684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69976832"/>
        <c:crosses val="autoZero"/>
        <c:auto val="1"/>
        <c:lblAlgn val="ctr"/>
        <c:lblOffset val="100"/>
        <c:tickLblSkip val="10"/>
        <c:tickMarkSkip val="3"/>
      </c:catAx>
      <c:valAx>
        <c:axId val="699768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9966848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B7FDD-92E1-42EB-B14D-9A22E81230B4}" type="doc">
      <dgm:prSet loTypeId="urn:microsoft.com/office/officeart/2005/8/layout/cycle3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20B57B7A-9D16-42A4-8F64-1B242559FB48}">
      <dgm:prSet phldrT="[Text]" custT="1"/>
      <dgm:spPr/>
      <dgm:t>
        <a:bodyPr/>
        <a:lstStyle/>
        <a:p>
          <a:r>
            <a:rPr lang="cs-CZ" sz="1600" dirty="0"/>
            <a:t>Klinický onkolog</a:t>
          </a:r>
        </a:p>
      </dgm:t>
    </dgm:pt>
    <dgm:pt modelId="{CFC5B635-1311-4A30-9E81-A88A15F8ADD4}" type="parTrans" cxnId="{4FED27F1-9634-4206-8A4B-3A6AD3566D6E}">
      <dgm:prSet/>
      <dgm:spPr/>
      <dgm:t>
        <a:bodyPr/>
        <a:lstStyle/>
        <a:p>
          <a:endParaRPr lang="cs-CZ"/>
        </a:p>
      </dgm:t>
    </dgm:pt>
    <dgm:pt modelId="{B6FB83E5-DA94-46CA-9606-28760AE0777D}" type="sibTrans" cxnId="{4FED27F1-9634-4206-8A4B-3A6AD3566D6E}">
      <dgm:prSet/>
      <dgm:spPr/>
      <dgm:t>
        <a:bodyPr/>
        <a:lstStyle/>
        <a:p>
          <a:endParaRPr lang="cs-CZ"/>
        </a:p>
      </dgm:t>
    </dgm:pt>
    <dgm:pt modelId="{795C8CD1-454F-4D96-B0E9-ED452F634862}">
      <dgm:prSet phldrT="[Text]" custT="1"/>
      <dgm:spPr/>
      <dgm:t>
        <a:bodyPr/>
        <a:lstStyle/>
        <a:p>
          <a:r>
            <a:rPr lang="cs-CZ" sz="1600" dirty="0"/>
            <a:t>Patolog</a:t>
          </a:r>
        </a:p>
      </dgm:t>
    </dgm:pt>
    <dgm:pt modelId="{D6D2EC48-CC23-48F2-8B09-47C1326E67EF}" type="parTrans" cxnId="{D50D8867-82D7-4915-8971-DC0F7ADC08EF}">
      <dgm:prSet/>
      <dgm:spPr/>
      <dgm:t>
        <a:bodyPr/>
        <a:lstStyle/>
        <a:p>
          <a:endParaRPr lang="cs-CZ"/>
        </a:p>
      </dgm:t>
    </dgm:pt>
    <dgm:pt modelId="{CF9D276A-37EE-4A93-9744-2A5D68D81328}" type="sibTrans" cxnId="{D50D8867-82D7-4915-8971-DC0F7ADC08EF}">
      <dgm:prSet/>
      <dgm:spPr/>
      <dgm:t>
        <a:bodyPr/>
        <a:lstStyle/>
        <a:p>
          <a:endParaRPr lang="cs-CZ"/>
        </a:p>
      </dgm:t>
    </dgm:pt>
    <dgm:pt modelId="{0432BCD2-AFB1-4414-9FC8-D91D11483D41}">
      <dgm:prSet phldrT="[Text]" custT="1"/>
      <dgm:spPr/>
      <dgm:t>
        <a:bodyPr/>
        <a:lstStyle/>
        <a:p>
          <a:r>
            <a:rPr lang="cs-CZ" sz="1600" dirty="0"/>
            <a:t>Klinický genetik, genetik</a:t>
          </a:r>
        </a:p>
      </dgm:t>
    </dgm:pt>
    <dgm:pt modelId="{557F6EA7-BEEE-4AA2-AE35-63614C24046C}" type="parTrans" cxnId="{A115FD3C-D12A-42C0-BF3B-1582D98C9E69}">
      <dgm:prSet/>
      <dgm:spPr/>
      <dgm:t>
        <a:bodyPr/>
        <a:lstStyle/>
        <a:p>
          <a:endParaRPr lang="cs-CZ"/>
        </a:p>
      </dgm:t>
    </dgm:pt>
    <dgm:pt modelId="{A8F46254-73F4-473B-9416-227A36146130}" type="sibTrans" cxnId="{A115FD3C-D12A-42C0-BF3B-1582D98C9E69}">
      <dgm:prSet/>
      <dgm:spPr/>
      <dgm:t>
        <a:bodyPr/>
        <a:lstStyle/>
        <a:p>
          <a:endParaRPr lang="cs-CZ"/>
        </a:p>
      </dgm:t>
    </dgm:pt>
    <dgm:pt modelId="{A7C1905F-A58D-403F-A499-DABF4D930E9C}">
      <dgm:prSet phldrT="[Text]" custT="1"/>
      <dgm:spPr/>
      <dgm:t>
        <a:bodyPr/>
        <a:lstStyle/>
        <a:p>
          <a:r>
            <a:rPr lang="cs-CZ" sz="1600" dirty="0"/>
            <a:t>Molekulární biolog </a:t>
          </a:r>
        </a:p>
      </dgm:t>
    </dgm:pt>
    <dgm:pt modelId="{409422B9-5349-4191-8F59-8896F3DB2E6E}" type="parTrans" cxnId="{F2A8E747-F580-4E4E-8AEC-6CED027A200F}">
      <dgm:prSet/>
      <dgm:spPr/>
      <dgm:t>
        <a:bodyPr/>
        <a:lstStyle/>
        <a:p>
          <a:endParaRPr lang="cs-CZ"/>
        </a:p>
      </dgm:t>
    </dgm:pt>
    <dgm:pt modelId="{1F61CF51-8A1A-493F-9017-BC6BBADF5A91}" type="sibTrans" cxnId="{F2A8E747-F580-4E4E-8AEC-6CED027A200F}">
      <dgm:prSet/>
      <dgm:spPr/>
      <dgm:t>
        <a:bodyPr/>
        <a:lstStyle/>
        <a:p>
          <a:endParaRPr lang="cs-CZ"/>
        </a:p>
      </dgm:t>
    </dgm:pt>
    <dgm:pt modelId="{F91F3367-3DFF-48E1-86C9-4DC557A90D62}">
      <dgm:prSet phldrT="[Text]" custT="1"/>
      <dgm:spPr/>
      <dgm:t>
        <a:bodyPr/>
        <a:lstStyle/>
        <a:p>
          <a:r>
            <a:rPr lang="cs-CZ" sz="1600" dirty="0"/>
            <a:t>Prezentující onkolog</a:t>
          </a:r>
        </a:p>
      </dgm:t>
    </dgm:pt>
    <dgm:pt modelId="{85695104-782D-4012-A16E-8C6026560EB6}" type="parTrans" cxnId="{E3A6E2F5-2E80-40D6-93E3-361A48F566A8}">
      <dgm:prSet/>
      <dgm:spPr/>
      <dgm:t>
        <a:bodyPr/>
        <a:lstStyle/>
        <a:p>
          <a:endParaRPr lang="cs-CZ"/>
        </a:p>
      </dgm:t>
    </dgm:pt>
    <dgm:pt modelId="{6CA63CF1-9450-47A6-9A01-6DC638779CC7}" type="sibTrans" cxnId="{E3A6E2F5-2E80-40D6-93E3-361A48F566A8}">
      <dgm:prSet/>
      <dgm:spPr/>
      <dgm:t>
        <a:bodyPr/>
        <a:lstStyle/>
        <a:p>
          <a:endParaRPr lang="cs-CZ"/>
        </a:p>
      </dgm:t>
    </dgm:pt>
    <dgm:pt modelId="{1C24A760-7DAC-4446-A84D-F21BFB692CA1}">
      <dgm:prSet custT="1"/>
      <dgm:spPr/>
      <dgm:t>
        <a:bodyPr/>
        <a:lstStyle/>
        <a:p>
          <a:r>
            <a:rPr lang="cs-CZ" sz="1600" dirty="0"/>
            <a:t>Farmakolog</a:t>
          </a:r>
        </a:p>
      </dgm:t>
    </dgm:pt>
    <dgm:pt modelId="{946C336C-C0CD-41F2-B28E-F8D4457AF5C4}" type="parTrans" cxnId="{AA35D271-8429-414A-AE59-8B82F9C1C86D}">
      <dgm:prSet/>
      <dgm:spPr/>
      <dgm:t>
        <a:bodyPr/>
        <a:lstStyle/>
        <a:p>
          <a:endParaRPr lang="cs-CZ"/>
        </a:p>
      </dgm:t>
    </dgm:pt>
    <dgm:pt modelId="{07F45ACA-BD56-4436-9440-86628B3358CD}" type="sibTrans" cxnId="{AA35D271-8429-414A-AE59-8B82F9C1C86D}">
      <dgm:prSet/>
      <dgm:spPr/>
      <dgm:t>
        <a:bodyPr/>
        <a:lstStyle/>
        <a:p>
          <a:endParaRPr lang="cs-CZ"/>
        </a:p>
      </dgm:t>
    </dgm:pt>
    <dgm:pt modelId="{FFCF60BC-FC42-43A6-BBEB-75943650DBDB}">
      <dgm:prSet custT="1"/>
      <dgm:spPr/>
      <dgm:t>
        <a:bodyPr/>
        <a:lstStyle/>
        <a:p>
          <a:r>
            <a:rPr lang="cs-CZ" sz="1600" dirty="0"/>
            <a:t>Bioinformatik</a:t>
          </a:r>
        </a:p>
      </dgm:t>
    </dgm:pt>
    <dgm:pt modelId="{0FB3523D-A955-46C2-AD95-1295F549F88C}" type="parTrans" cxnId="{E46B1A11-4F09-43DD-BD47-E32E5EB86E80}">
      <dgm:prSet/>
      <dgm:spPr/>
      <dgm:t>
        <a:bodyPr/>
        <a:lstStyle/>
        <a:p>
          <a:endParaRPr lang="cs-CZ"/>
        </a:p>
      </dgm:t>
    </dgm:pt>
    <dgm:pt modelId="{54FD2EC2-AFD9-4F2A-B4E0-86929662D7D5}" type="sibTrans" cxnId="{E46B1A11-4F09-43DD-BD47-E32E5EB86E80}">
      <dgm:prSet/>
      <dgm:spPr/>
      <dgm:t>
        <a:bodyPr/>
        <a:lstStyle/>
        <a:p>
          <a:endParaRPr lang="cs-CZ"/>
        </a:p>
      </dgm:t>
    </dgm:pt>
    <dgm:pt modelId="{AB0716CF-A388-4C65-AFDB-DA3BBE35088D}" type="pres">
      <dgm:prSet presAssocID="{866B7FDD-92E1-42EB-B14D-9A22E81230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FD5A87-39F5-4C67-8263-33B11E4CD513}" type="pres">
      <dgm:prSet presAssocID="{866B7FDD-92E1-42EB-B14D-9A22E81230B4}" presName="cycle" presStyleCnt="0"/>
      <dgm:spPr/>
    </dgm:pt>
    <dgm:pt modelId="{52A7EE8E-E0FE-41DE-B222-7E4B2FED68B3}" type="pres">
      <dgm:prSet presAssocID="{20B57B7A-9D16-42A4-8F64-1B242559FB48}" presName="nodeFirstNode" presStyleLbl="node1" presStyleIdx="0" presStyleCnt="7" custRadScaleRad="100012" custRadScaleInc="203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3CC8239-DE25-4D06-A92D-AB1BFE419551}" type="pres">
      <dgm:prSet presAssocID="{B6FB83E5-DA94-46CA-9606-28760AE0777D}" presName="sibTransFirstNode" presStyleLbl="bgShp" presStyleIdx="0" presStyleCnt="1"/>
      <dgm:spPr/>
      <dgm:t>
        <a:bodyPr/>
        <a:lstStyle/>
        <a:p>
          <a:endParaRPr lang="cs-CZ"/>
        </a:p>
      </dgm:t>
    </dgm:pt>
    <dgm:pt modelId="{86DE831A-FA46-41E1-8859-64743C58A91B}" type="pres">
      <dgm:prSet presAssocID="{795C8CD1-454F-4D96-B0E9-ED452F634862}" presName="nodeFollowingNodes" presStyleLbl="node1" presStyleIdx="1" presStyleCnt="7" custScaleX="99295" custScaleY="100699" custRadScaleRad="104686" custRadScaleInc="608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336C1B2-2522-42E9-860E-95512F898637}" type="pres">
      <dgm:prSet presAssocID="{0432BCD2-AFB1-4414-9FC8-D91D11483D41}" presName="nodeFollowingNodes" presStyleLbl="node1" presStyleIdx="2" presStyleCnt="7" custScaleX="133135" custScaleY="10500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8784677-4170-48DF-9A95-6025F6455A4D}" type="pres">
      <dgm:prSet presAssocID="{FFCF60BC-FC42-43A6-BBEB-75943650DBDB}" presName="nodeFollowingNodes" presStyleLbl="node1" presStyleIdx="3" presStyleCnt="7" custScaleX="109535" custScaleY="91419" custRadScaleRad="104552" custRadScaleInc="-1060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BF8BCB2-4C9E-4418-AC2B-3948338A56F2}" type="pres">
      <dgm:prSet presAssocID="{1C24A760-7DAC-4446-A84D-F21BFB692CA1}" presName="nodeFollowingNodes" presStyleLbl="node1" presStyleIdx="4" presStyleCnt="7" custScaleX="105900" custScaleY="93008" custRadScaleRad="102993" custRadScaleInc="726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4EA664-6D90-4A6A-A839-9D7DBDF407AA}" type="pres">
      <dgm:prSet presAssocID="{A7C1905F-A58D-403F-A499-DABF4D930E9C}" presName="nodeFollowingNodes" presStyleLbl="node1" presStyleIdx="5" presStyleCnt="7" custScaleX="116894" custScaleY="10746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5B6F35-2CC4-48E8-8372-AE39538EB523}" type="pres">
      <dgm:prSet presAssocID="{F91F3367-3DFF-48E1-86C9-4DC557A90D62}" presName="nodeFollowingNodes" presStyleLbl="node1" presStyleIdx="6" presStyleCnt="7" custRadScaleRad="103353" custRadScaleInc="-562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2A8E747-F580-4E4E-8AEC-6CED027A200F}" srcId="{866B7FDD-92E1-42EB-B14D-9A22E81230B4}" destId="{A7C1905F-A58D-403F-A499-DABF4D930E9C}" srcOrd="5" destOrd="0" parTransId="{409422B9-5349-4191-8F59-8896F3DB2E6E}" sibTransId="{1F61CF51-8A1A-493F-9017-BC6BBADF5A91}"/>
    <dgm:cxn modelId="{4FED27F1-9634-4206-8A4B-3A6AD3566D6E}" srcId="{866B7FDD-92E1-42EB-B14D-9A22E81230B4}" destId="{20B57B7A-9D16-42A4-8F64-1B242559FB48}" srcOrd="0" destOrd="0" parTransId="{CFC5B635-1311-4A30-9E81-A88A15F8ADD4}" sibTransId="{B6FB83E5-DA94-46CA-9606-28760AE0777D}"/>
    <dgm:cxn modelId="{756BC5A5-4D51-494B-82CE-E7950A48C8E9}" type="presOf" srcId="{20B57B7A-9D16-42A4-8F64-1B242559FB48}" destId="{52A7EE8E-E0FE-41DE-B222-7E4B2FED68B3}" srcOrd="0" destOrd="0" presId="urn:microsoft.com/office/officeart/2005/8/layout/cycle3"/>
    <dgm:cxn modelId="{8F8BBBAF-B0BC-442D-837F-0018B234A6A1}" type="presOf" srcId="{FFCF60BC-FC42-43A6-BBEB-75943650DBDB}" destId="{98784677-4170-48DF-9A95-6025F6455A4D}" srcOrd="0" destOrd="0" presId="urn:microsoft.com/office/officeart/2005/8/layout/cycle3"/>
    <dgm:cxn modelId="{BE1AABB3-55A8-4043-8102-B87FFF30DD8E}" type="presOf" srcId="{795C8CD1-454F-4D96-B0E9-ED452F634862}" destId="{86DE831A-FA46-41E1-8859-64743C58A91B}" srcOrd="0" destOrd="0" presId="urn:microsoft.com/office/officeart/2005/8/layout/cycle3"/>
    <dgm:cxn modelId="{AB6B9283-BAB6-4A68-A94A-108B728A43AB}" type="presOf" srcId="{866B7FDD-92E1-42EB-B14D-9A22E81230B4}" destId="{AB0716CF-A388-4C65-AFDB-DA3BBE35088D}" srcOrd="0" destOrd="0" presId="urn:microsoft.com/office/officeart/2005/8/layout/cycle3"/>
    <dgm:cxn modelId="{D50D8867-82D7-4915-8971-DC0F7ADC08EF}" srcId="{866B7FDD-92E1-42EB-B14D-9A22E81230B4}" destId="{795C8CD1-454F-4D96-B0E9-ED452F634862}" srcOrd="1" destOrd="0" parTransId="{D6D2EC48-CC23-48F2-8B09-47C1326E67EF}" sibTransId="{CF9D276A-37EE-4A93-9744-2A5D68D81328}"/>
    <dgm:cxn modelId="{55D57432-4739-4DBB-B08E-182CC1BDC839}" type="presOf" srcId="{0432BCD2-AFB1-4414-9FC8-D91D11483D41}" destId="{3336C1B2-2522-42E9-860E-95512F898637}" srcOrd="0" destOrd="0" presId="urn:microsoft.com/office/officeart/2005/8/layout/cycle3"/>
    <dgm:cxn modelId="{E3A6E2F5-2E80-40D6-93E3-361A48F566A8}" srcId="{866B7FDD-92E1-42EB-B14D-9A22E81230B4}" destId="{F91F3367-3DFF-48E1-86C9-4DC557A90D62}" srcOrd="6" destOrd="0" parTransId="{85695104-782D-4012-A16E-8C6026560EB6}" sibTransId="{6CA63CF1-9450-47A6-9A01-6DC638779CC7}"/>
    <dgm:cxn modelId="{AA35D271-8429-414A-AE59-8B82F9C1C86D}" srcId="{866B7FDD-92E1-42EB-B14D-9A22E81230B4}" destId="{1C24A760-7DAC-4446-A84D-F21BFB692CA1}" srcOrd="4" destOrd="0" parTransId="{946C336C-C0CD-41F2-B28E-F8D4457AF5C4}" sibTransId="{07F45ACA-BD56-4436-9440-86628B3358CD}"/>
    <dgm:cxn modelId="{E46B1A11-4F09-43DD-BD47-E32E5EB86E80}" srcId="{866B7FDD-92E1-42EB-B14D-9A22E81230B4}" destId="{FFCF60BC-FC42-43A6-BBEB-75943650DBDB}" srcOrd="3" destOrd="0" parTransId="{0FB3523D-A955-46C2-AD95-1295F549F88C}" sibTransId="{54FD2EC2-AFD9-4F2A-B4E0-86929662D7D5}"/>
    <dgm:cxn modelId="{A115FD3C-D12A-42C0-BF3B-1582D98C9E69}" srcId="{866B7FDD-92E1-42EB-B14D-9A22E81230B4}" destId="{0432BCD2-AFB1-4414-9FC8-D91D11483D41}" srcOrd="2" destOrd="0" parTransId="{557F6EA7-BEEE-4AA2-AE35-63614C24046C}" sibTransId="{A8F46254-73F4-473B-9416-227A36146130}"/>
    <dgm:cxn modelId="{A8BB2F09-117B-4529-85AB-5488E1B064AE}" type="presOf" srcId="{F91F3367-3DFF-48E1-86C9-4DC557A90D62}" destId="{A15B6F35-2CC4-48E8-8372-AE39538EB523}" srcOrd="0" destOrd="0" presId="urn:microsoft.com/office/officeart/2005/8/layout/cycle3"/>
    <dgm:cxn modelId="{25A6031B-BC85-4387-AD07-B28161FE8FC6}" type="presOf" srcId="{A7C1905F-A58D-403F-A499-DABF4D930E9C}" destId="{684EA664-6D90-4A6A-A839-9D7DBDF407AA}" srcOrd="0" destOrd="0" presId="urn:microsoft.com/office/officeart/2005/8/layout/cycle3"/>
    <dgm:cxn modelId="{CD25AF2E-E803-476D-A0C0-C20E2935B456}" type="presOf" srcId="{B6FB83E5-DA94-46CA-9606-28760AE0777D}" destId="{D3CC8239-DE25-4D06-A92D-AB1BFE419551}" srcOrd="0" destOrd="0" presId="urn:microsoft.com/office/officeart/2005/8/layout/cycle3"/>
    <dgm:cxn modelId="{73E3C29D-8970-4D54-84E3-A9F0FEB389F3}" type="presOf" srcId="{1C24A760-7DAC-4446-A84D-F21BFB692CA1}" destId="{BBF8BCB2-4C9E-4418-AC2B-3948338A56F2}" srcOrd="0" destOrd="0" presId="urn:microsoft.com/office/officeart/2005/8/layout/cycle3"/>
    <dgm:cxn modelId="{A7C5C5A5-83F2-4510-9641-27812BC58220}" type="presParOf" srcId="{AB0716CF-A388-4C65-AFDB-DA3BBE35088D}" destId="{75FD5A87-39F5-4C67-8263-33B11E4CD513}" srcOrd="0" destOrd="0" presId="urn:microsoft.com/office/officeart/2005/8/layout/cycle3"/>
    <dgm:cxn modelId="{4D65204E-A78D-4D34-8B8D-259492F07AA5}" type="presParOf" srcId="{75FD5A87-39F5-4C67-8263-33B11E4CD513}" destId="{52A7EE8E-E0FE-41DE-B222-7E4B2FED68B3}" srcOrd="0" destOrd="0" presId="urn:microsoft.com/office/officeart/2005/8/layout/cycle3"/>
    <dgm:cxn modelId="{A15D0A57-94A3-4DAA-99D6-5C73E670BF3B}" type="presParOf" srcId="{75FD5A87-39F5-4C67-8263-33B11E4CD513}" destId="{D3CC8239-DE25-4D06-A92D-AB1BFE419551}" srcOrd="1" destOrd="0" presId="urn:microsoft.com/office/officeart/2005/8/layout/cycle3"/>
    <dgm:cxn modelId="{53D8C02E-39F5-4BA6-A908-373F32BC0DDD}" type="presParOf" srcId="{75FD5A87-39F5-4C67-8263-33B11E4CD513}" destId="{86DE831A-FA46-41E1-8859-64743C58A91B}" srcOrd="2" destOrd="0" presId="urn:microsoft.com/office/officeart/2005/8/layout/cycle3"/>
    <dgm:cxn modelId="{0A8E867A-0D8F-4728-BA74-B7A5B8B6CD83}" type="presParOf" srcId="{75FD5A87-39F5-4C67-8263-33B11E4CD513}" destId="{3336C1B2-2522-42E9-860E-95512F898637}" srcOrd="3" destOrd="0" presId="urn:microsoft.com/office/officeart/2005/8/layout/cycle3"/>
    <dgm:cxn modelId="{25A40D97-BBCF-4043-A42E-36769F50CB93}" type="presParOf" srcId="{75FD5A87-39F5-4C67-8263-33B11E4CD513}" destId="{98784677-4170-48DF-9A95-6025F6455A4D}" srcOrd="4" destOrd="0" presId="urn:microsoft.com/office/officeart/2005/8/layout/cycle3"/>
    <dgm:cxn modelId="{21364AC9-074D-4459-8008-7B5294B23ABC}" type="presParOf" srcId="{75FD5A87-39F5-4C67-8263-33B11E4CD513}" destId="{BBF8BCB2-4C9E-4418-AC2B-3948338A56F2}" srcOrd="5" destOrd="0" presId="urn:microsoft.com/office/officeart/2005/8/layout/cycle3"/>
    <dgm:cxn modelId="{3A889E2C-EA94-4D4A-8B0E-7DC82F309B47}" type="presParOf" srcId="{75FD5A87-39F5-4C67-8263-33B11E4CD513}" destId="{684EA664-6D90-4A6A-A839-9D7DBDF407AA}" srcOrd="6" destOrd="0" presId="urn:microsoft.com/office/officeart/2005/8/layout/cycle3"/>
    <dgm:cxn modelId="{C511D840-8045-4A8B-9542-177A83384582}" type="presParOf" srcId="{75FD5A87-39F5-4C67-8263-33B11E4CD513}" destId="{A15B6F35-2CC4-48E8-8372-AE39538EB523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CC8239-DE25-4D06-A92D-AB1BFE419551}">
      <dsp:nvSpPr>
        <dsp:cNvPr id="0" name=""/>
        <dsp:cNvSpPr/>
      </dsp:nvSpPr>
      <dsp:spPr>
        <a:xfrm>
          <a:off x="287678" y="30804"/>
          <a:ext cx="4568088" cy="4568088"/>
        </a:xfrm>
        <a:prstGeom prst="circularArrow">
          <a:avLst>
            <a:gd name="adj1" fmla="val 5544"/>
            <a:gd name="adj2" fmla="val 330680"/>
            <a:gd name="adj3" fmla="val 14545256"/>
            <a:gd name="adj4" fmla="val 16933390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A7EE8E-E0FE-41DE-B222-7E4B2FED68B3}">
      <dsp:nvSpPr>
        <dsp:cNvPr id="0" name=""/>
        <dsp:cNvSpPr/>
      </dsp:nvSpPr>
      <dsp:spPr>
        <a:xfrm>
          <a:off x="1875530" y="64196"/>
          <a:ext cx="1392384" cy="69619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Klinický onkolog</a:t>
          </a:r>
        </a:p>
      </dsp:txBody>
      <dsp:txXfrm>
        <a:off x="1875530" y="64196"/>
        <a:ext cx="1392384" cy="696192"/>
      </dsp:txXfrm>
    </dsp:sp>
    <dsp:sp modelId="{86DE831A-FA46-41E1-8859-64743C58A91B}">
      <dsp:nvSpPr>
        <dsp:cNvPr id="0" name=""/>
        <dsp:cNvSpPr/>
      </dsp:nvSpPr>
      <dsp:spPr>
        <a:xfrm>
          <a:off x="3502616" y="815952"/>
          <a:ext cx="1382568" cy="701058"/>
        </a:xfrm>
        <a:prstGeom prst="roundRect">
          <a:avLst/>
        </a:prstGeom>
        <a:gradFill rotWithShape="0">
          <a:gsLst>
            <a:gs pos="0">
              <a:schemeClr val="accent5">
                <a:hueOff val="-1126424"/>
                <a:satOff val="-2903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26424"/>
                <a:satOff val="-2903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26424"/>
                <a:satOff val="-2903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Patolog</a:t>
          </a:r>
        </a:p>
      </dsp:txBody>
      <dsp:txXfrm>
        <a:off x="3502616" y="815952"/>
        <a:ext cx="1382568" cy="701058"/>
      </dsp:txXfrm>
    </dsp:sp>
    <dsp:sp modelId="{3336C1B2-2522-42E9-860E-95512F898637}">
      <dsp:nvSpPr>
        <dsp:cNvPr id="0" name=""/>
        <dsp:cNvSpPr/>
      </dsp:nvSpPr>
      <dsp:spPr>
        <a:xfrm>
          <a:off x="3512850" y="2428233"/>
          <a:ext cx="1853751" cy="731057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Klinický genetik, genetik</a:t>
          </a:r>
        </a:p>
      </dsp:txBody>
      <dsp:txXfrm>
        <a:off x="3512850" y="2428233"/>
        <a:ext cx="1853751" cy="731057"/>
      </dsp:txXfrm>
    </dsp:sp>
    <dsp:sp modelId="{98784677-4170-48DF-9A95-6025F6455A4D}">
      <dsp:nvSpPr>
        <dsp:cNvPr id="0" name=""/>
        <dsp:cNvSpPr/>
      </dsp:nvSpPr>
      <dsp:spPr>
        <a:xfrm>
          <a:off x="2811264" y="3797173"/>
          <a:ext cx="1525148" cy="636452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Bioinformatik</a:t>
          </a:r>
        </a:p>
      </dsp:txBody>
      <dsp:txXfrm>
        <a:off x="2811264" y="3797173"/>
        <a:ext cx="1525148" cy="636452"/>
      </dsp:txXfrm>
    </dsp:sp>
    <dsp:sp modelId="{BBF8BCB2-4C9E-4418-AC2B-3948338A56F2}">
      <dsp:nvSpPr>
        <dsp:cNvPr id="0" name=""/>
        <dsp:cNvSpPr/>
      </dsp:nvSpPr>
      <dsp:spPr>
        <a:xfrm>
          <a:off x="831178" y="3791612"/>
          <a:ext cx="1474535" cy="647514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Farmakolog</a:t>
          </a:r>
        </a:p>
      </dsp:txBody>
      <dsp:txXfrm>
        <a:off x="831178" y="3791612"/>
        <a:ext cx="1474535" cy="647514"/>
      </dsp:txXfrm>
    </dsp:sp>
    <dsp:sp modelId="{684EA664-6D90-4A6A-A839-9D7DBDF407AA}">
      <dsp:nvSpPr>
        <dsp:cNvPr id="0" name=""/>
        <dsp:cNvSpPr/>
      </dsp:nvSpPr>
      <dsp:spPr>
        <a:xfrm>
          <a:off x="-172423" y="2419684"/>
          <a:ext cx="1627614" cy="748156"/>
        </a:xfrm>
        <a:prstGeom prst="roundRect">
          <a:avLst/>
        </a:prstGeom>
        <a:gradFill rotWithShape="0">
          <a:gsLst>
            <a:gs pos="0">
              <a:schemeClr val="accent5">
                <a:hueOff val="-5632119"/>
                <a:satOff val="-14516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19"/>
                <a:satOff val="-14516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19"/>
                <a:satOff val="-14516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Molekulární biolog </a:t>
          </a:r>
        </a:p>
      </dsp:txBody>
      <dsp:txXfrm>
        <a:off x="-172423" y="2419684"/>
        <a:ext cx="1627614" cy="748156"/>
      </dsp:txXfrm>
    </dsp:sp>
    <dsp:sp modelId="{A15B6F35-2CC4-48E8-8372-AE39538EB523}">
      <dsp:nvSpPr>
        <dsp:cNvPr id="0" name=""/>
        <dsp:cNvSpPr/>
      </dsp:nvSpPr>
      <dsp:spPr>
        <a:xfrm>
          <a:off x="216412" y="827594"/>
          <a:ext cx="1392384" cy="696192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Prezentující onkolog</a:t>
          </a:r>
        </a:p>
      </dsp:txBody>
      <dsp:txXfrm>
        <a:off x="216412" y="827594"/>
        <a:ext cx="1392384" cy="696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1E392-D735-494F-B960-BA7235941B13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E04F8-09E0-B140-BD80-B28ADDA687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848156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E04F8-09E0-B140-BD80-B28ADDA68732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9464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E04F8-09E0-B140-BD80-B28ADDA68732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0410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E04F8-09E0-B140-BD80-B28ADDA68732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45005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E04F8-09E0-B140-BD80-B28ADDA68732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67217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E04F8-09E0-B140-BD80-B28ADDA68732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2824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E04F8-09E0-B140-BD80-B28ADDA68732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3534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E04F8-09E0-B140-BD80-B28ADDA68732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00844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E04F8-09E0-B140-BD80-B28ADDA68732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3252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13FF41-FFFC-4943-9942-272D14045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38B527-45AC-9544-9B5A-2695BD92E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56E84C-CC81-CB48-9B9B-A767E48C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BC3-E63E-B543-80D1-C9D14F17A319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0ACF4D-9C24-D241-9253-5951E20C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30F7BA-D0B4-C84F-93A5-022FB42E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3306-1BCD-C849-94D0-136D77DFDF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07573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3D35F-1C10-DD4F-BCA9-FE85EDA74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ACEE7E-365B-6444-BC37-B88921A92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A8602B-1101-A14B-B451-FA2BA2B6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BC3-E63E-B543-80D1-C9D14F17A319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1C518B-8315-D446-AC18-EF9726E1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C51702-ABE9-CA4E-8366-D6AF4715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3306-1BCD-C849-94D0-136D77DFDF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3847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6261D8-FE2D-9545-A271-1CD741A35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A6AB0F-638A-6649-BC90-1D09D92C0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2BA5EF-4933-3744-8448-968C0CA6D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BC3-E63E-B543-80D1-C9D14F17A319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3932C0-844A-3041-A376-3F99982C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868205-D26B-BE4D-ACD5-D8C24B83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3306-1BCD-C849-94D0-136D77DFDF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36701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3766" y="6417332"/>
            <a:ext cx="4127500" cy="2603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600"/>
            </a:lvl1pPr>
          </a:lstStyle>
          <a:p>
            <a:pPr>
              <a:defRPr/>
            </a:pPr>
            <a:r>
              <a:rPr lang="cs-CZ" dirty="0"/>
              <a:t>www.mou.cz</a:t>
            </a:r>
          </a:p>
        </p:txBody>
      </p:sp>
    </p:spTree>
    <p:extLst>
      <p:ext uri="{BB962C8B-B14F-4D97-AF65-F5344CB8AC3E}">
        <p14:creationId xmlns="" xmlns:p14="http://schemas.microsoft.com/office/powerpoint/2010/main" val="1419154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392" y="872716"/>
            <a:ext cx="10972800" cy="1080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2096853"/>
            <a:ext cx="10972800" cy="4212468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 marL="1600200" indent="-2286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3766" y="6417332"/>
            <a:ext cx="4127500" cy="2603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600"/>
            </a:lvl1pPr>
          </a:lstStyle>
          <a:p>
            <a:pPr>
              <a:defRPr/>
            </a:pPr>
            <a:r>
              <a:rPr lang="cs-CZ" dirty="0"/>
              <a:t>www.mou.cz</a:t>
            </a:r>
          </a:p>
        </p:txBody>
      </p:sp>
    </p:spTree>
    <p:extLst>
      <p:ext uri="{BB962C8B-B14F-4D97-AF65-F5344CB8AC3E}">
        <p14:creationId xmlns="" xmlns:p14="http://schemas.microsoft.com/office/powerpoint/2010/main" val="3780223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3766" y="6417332"/>
            <a:ext cx="4127500" cy="2603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600"/>
            </a:lvl1pPr>
          </a:lstStyle>
          <a:p>
            <a:pPr>
              <a:defRPr/>
            </a:pPr>
            <a:r>
              <a:rPr lang="cs-CZ" dirty="0"/>
              <a:t>www.mou.cz</a:t>
            </a:r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623392" y="872716"/>
            <a:ext cx="10972800" cy="1080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12" name="Zástupný symbol pro obsah 2"/>
          <p:cNvSpPr>
            <a:spLocks noGrp="1"/>
          </p:cNvSpPr>
          <p:nvPr>
            <p:ph idx="1"/>
          </p:nvPr>
        </p:nvSpPr>
        <p:spPr>
          <a:xfrm>
            <a:off x="609600" y="2096853"/>
            <a:ext cx="5390389" cy="4212468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 marL="1600200" indent="-2286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3" name="Zástupný symbol pro obsah 2"/>
          <p:cNvSpPr>
            <a:spLocks noGrp="1"/>
          </p:cNvSpPr>
          <p:nvPr>
            <p:ph idx="12"/>
          </p:nvPr>
        </p:nvSpPr>
        <p:spPr>
          <a:xfrm>
            <a:off x="6144006" y="2096852"/>
            <a:ext cx="5390389" cy="4212468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 marL="1600200" indent="-2286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549351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392" y="2060848"/>
            <a:ext cx="5386917" cy="639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44006" y="2060848"/>
            <a:ext cx="5389033" cy="639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3766" y="6417332"/>
            <a:ext cx="4127500" cy="2603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600"/>
            </a:lvl1pPr>
          </a:lstStyle>
          <a:p>
            <a:pPr>
              <a:defRPr/>
            </a:pPr>
            <a:r>
              <a:rPr lang="cs-CZ" dirty="0"/>
              <a:t>www.mou.cz</a:t>
            </a:r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623392" y="872716"/>
            <a:ext cx="10972800" cy="1080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13" name="Zástupný symbol pro obsah 2"/>
          <p:cNvSpPr>
            <a:spLocks noGrp="1"/>
          </p:cNvSpPr>
          <p:nvPr>
            <p:ph idx="12"/>
          </p:nvPr>
        </p:nvSpPr>
        <p:spPr>
          <a:xfrm>
            <a:off x="623392" y="2780928"/>
            <a:ext cx="5390389" cy="3528392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 marL="1600200" indent="-2286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3"/>
          </p:nvPr>
        </p:nvSpPr>
        <p:spPr>
          <a:xfrm>
            <a:off x="6144006" y="2780929"/>
            <a:ext cx="5390389" cy="3528393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 marL="1600200" indent="-2286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033703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3766" y="6417332"/>
            <a:ext cx="4127500" cy="2603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600"/>
            </a:lvl1pPr>
          </a:lstStyle>
          <a:p>
            <a:pPr>
              <a:defRPr/>
            </a:pPr>
            <a:r>
              <a:rPr lang="cs-CZ" dirty="0"/>
              <a:t>www.mou.cz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23392" y="872716"/>
            <a:ext cx="10972800" cy="1080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443055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3766" y="6417332"/>
            <a:ext cx="4127500" cy="2603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600"/>
            </a:lvl1pPr>
          </a:lstStyle>
          <a:p>
            <a:pPr>
              <a:defRPr/>
            </a:pPr>
            <a:r>
              <a:rPr lang="cs-CZ" dirty="0"/>
              <a:t>www.mou.cz</a:t>
            </a:r>
          </a:p>
        </p:txBody>
      </p:sp>
    </p:spTree>
    <p:extLst>
      <p:ext uri="{BB962C8B-B14F-4D97-AF65-F5344CB8AC3E}">
        <p14:creationId xmlns="" xmlns:p14="http://schemas.microsoft.com/office/powerpoint/2010/main" val="657888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836712"/>
            <a:ext cx="4011084" cy="75608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664804"/>
            <a:ext cx="4011084" cy="45725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3766" y="6417332"/>
            <a:ext cx="4127500" cy="2603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600"/>
            </a:lvl1pPr>
          </a:lstStyle>
          <a:p>
            <a:pPr>
              <a:defRPr/>
            </a:pPr>
            <a:r>
              <a:rPr lang="cs-CZ" dirty="0"/>
              <a:t>www.mou.cz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4751851" y="836712"/>
            <a:ext cx="7008779" cy="5436604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 marL="1600200" indent="-2286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340384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ctr"/>
          <a:lstStyle>
            <a:lvl1pPr algn="ctr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800708"/>
            <a:ext cx="7315200" cy="3926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99589" y="5445224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3766" y="6417332"/>
            <a:ext cx="4127500" cy="2603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600"/>
            </a:lvl1pPr>
          </a:lstStyle>
          <a:p>
            <a:pPr>
              <a:defRPr/>
            </a:pPr>
            <a:r>
              <a:rPr lang="cs-CZ" dirty="0"/>
              <a:t>www.mou.cz</a:t>
            </a:r>
          </a:p>
        </p:txBody>
      </p:sp>
    </p:spTree>
    <p:extLst>
      <p:ext uri="{BB962C8B-B14F-4D97-AF65-F5344CB8AC3E}">
        <p14:creationId xmlns="" xmlns:p14="http://schemas.microsoft.com/office/powerpoint/2010/main" val="382027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B8C90D-5F0E-F244-BE22-F392B9D5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088152-6C22-134C-825C-C55F92246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4C4932-7341-B946-AF4C-A43FBFE6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BC3-E63E-B543-80D1-C9D14F17A319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76741F-D021-2E4E-882B-3F4E558E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44C976-C486-3D40-BD15-DD393F050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3306-1BCD-C849-94D0-136D77DFDF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1406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2096853"/>
            <a:ext cx="10972800" cy="42124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Klepnutím na ikonu přidáte tabulku.</a:t>
            </a:r>
            <a:endParaRPr lang="cs-CZ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3766" y="6417332"/>
            <a:ext cx="4127500" cy="2603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600"/>
            </a:lvl1pPr>
          </a:lstStyle>
          <a:p>
            <a:pPr>
              <a:defRPr/>
            </a:pPr>
            <a:r>
              <a:rPr lang="cs-CZ" dirty="0"/>
              <a:t>www.mou.cz</a:t>
            </a: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623392" y="872716"/>
            <a:ext cx="10972800" cy="1080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02790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3157C0-6112-8E42-94F8-DB9E14C8E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E42827D-F82C-2F48-8FC7-F392B0C67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8D9986-51A4-9348-93EA-37E913DEA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BC3-E63E-B543-80D1-C9D14F17A319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8BB1DC-B7AA-3A4F-B532-C8D50293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F49383-75B3-CB47-9EA1-A61D979E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3306-1BCD-C849-94D0-136D77DFDF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633740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179549-19E6-5440-B935-35740463D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F07C8C-8187-FA4F-AC34-5A5BE544D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A4524CC-7EC6-E74E-8299-0827C3997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F7DB09-58A0-8D45-8CE5-AAD45FF5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BC3-E63E-B543-80D1-C9D14F17A319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6DAF93-DD1B-444A-BDED-5CBB85378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78574D8-7A65-974D-8DE8-B0E7A7E5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3306-1BCD-C849-94D0-136D77DFDF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56755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172846-EEDE-6344-823D-81C7327AB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A98C84-8EAD-9E4A-BCA9-890C6885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129888-B2EA-4345-93CE-DE645464D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61CEB25-E8C1-A64F-B734-6B56CD5822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E78CA64-7BDC-9F45-8C8E-BB7BA81B5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3E6121C-90F6-3D41-8CBD-6C556585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BC3-E63E-B543-80D1-C9D14F17A319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F302334-4E6C-C54A-A7DE-AFDA004D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B285A6-AD03-B044-BAB8-2D7A09FF9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3306-1BCD-C849-94D0-136D77DFDF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6811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43B06C-7574-4843-AA1E-5B80033A0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DAC8115-9F5F-814A-AF99-3A855B89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BC3-E63E-B543-80D1-C9D14F17A319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63C814C-7DAC-6F40-BE66-7C66AF783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419FFED-8DD5-F049-960E-519FD6161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3306-1BCD-C849-94D0-136D77DFDF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066038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F72064C-BD11-8D4A-AA8F-29F449E7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BC3-E63E-B543-80D1-C9D14F17A319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2412638-508A-C647-BDCA-74AC6E99B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C2D525-7228-B142-8EBE-0E7AA9A8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3306-1BCD-C849-94D0-136D77DFDF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87919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9390C1-19D6-9E48-8A1A-1A5C03DC4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8340CB-5DE4-EA44-9E9A-C6823F5F2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761505-027D-DB42-AE83-1093316B3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0FBF88-F5E2-7741-BF96-335A86F72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BC3-E63E-B543-80D1-C9D14F17A319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606148-00A9-0346-944F-9A63268B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8D7993-C404-EE45-8A87-F26A25EF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3306-1BCD-C849-94D0-136D77DFDF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534525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5319E5-0EF8-8241-9FAA-B9BDFE10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4D666B7-4EC6-CC43-B196-D425666A8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298BBC-2169-AD46-A61C-FF8B2D968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2974B5-FAFA-B846-B9AC-1DF93B90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ABC3-E63E-B543-80D1-C9D14F17A319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2950A84-8107-4549-950E-9DC1580A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9C0B87-319A-9B47-BE55-F23329B2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3306-1BCD-C849-94D0-136D77DFDF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44641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5553C8-2BC0-F448-AA5D-E1AC19FB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06961B-3788-F549-A477-DB51540FA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5CFF1C-6C42-E548-A7F8-127C1840D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6ABC3-E63E-B543-80D1-C9D14F17A319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23E4CD-92C5-3E4F-B28E-73EDDCE5C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86C6F0-DDB7-E04D-8A65-2F15692AD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3306-1BCD-C849-94D0-136D77DFDF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60611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>
            <a:alphaModFix amt="44000"/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31" y="721746"/>
            <a:ext cx="12192000" cy="108000"/>
          </a:xfrm>
          <a:prstGeom prst="rect">
            <a:avLst/>
          </a:prstGeom>
          <a:gradFill>
            <a:gsLst>
              <a:gs pos="0">
                <a:srgbClr val="00567C">
                  <a:lumMod val="30000"/>
                  <a:lumOff val="70000"/>
                </a:srgbClr>
              </a:gs>
              <a:gs pos="50000">
                <a:srgbClr val="00B3E3"/>
              </a:gs>
              <a:gs pos="100000">
                <a:srgbClr val="00567C">
                  <a:lumMod val="30000"/>
                  <a:lumOff val="70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0" y="0"/>
            <a:ext cx="12192000" cy="720000"/>
            <a:chOff x="0" y="0"/>
            <a:chExt cx="9144000" cy="720000"/>
          </a:xfrm>
        </p:grpSpPr>
        <p:sp>
          <p:nvSpPr>
            <p:cNvPr id="9" name="Obdélník 8"/>
            <p:cNvSpPr/>
            <p:nvPr userDrawn="1"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3" name="Obdélník s odříznutým a zakulaceným jedním rohem 2"/>
            <p:cNvSpPr/>
            <p:nvPr userDrawn="1"/>
          </p:nvSpPr>
          <p:spPr>
            <a:xfrm>
              <a:off x="6228184" y="0"/>
              <a:ext cx="2915816" cy="720000"/>
            </a:xfrm>
            <a:prstGeom prst="snipRound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88000">
                  <a:schemeClr val="bg1">
                    <a:lumMod val="85000"/>
                  </a:schemeClr>
                </a:gs>
                <a:gs pos="50000">
                  <a:schemeClr val="bg1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599987" lon="10799999" rev="10799999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pic>
          <p:nvPicPr>
            <p:cNvPr id="4" name="Obrázek 3" descr="OECI_Clinical_malé_průhledné.png"/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7203303" y="179767"/>
              <a:ext cx="1072898" cy="359665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98472"/>
              <a:ext cx="2836713" cy="540000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4208" y="88328"/>
              <a:ext cx="540000" cy="540000"/>
            </a:xfrm>
            <a:prstGeom prst="rect">
              <a:avLst/>
            </a:prstGeom>
          </p:spPr>
        </p:pic>
      </p:grpSp>
      <p:pic>
        <p:nvPicPr>
          <p:cNvPr id="11" name="Obrázek 3" descr="G:\!!!rizena dokumentace!!!\GRAFIKA + TISK\LOGA\Česká společnost pro akreditaci ve zdravotnictví\certifikat kvality_logo_malé.png"/>
          <p:cNvPicPr/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4566" y="116632"/>
            <a:ext cx="837353" cy="492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4603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800">
          <a:solidFill>
            <a:schemeClr val="accent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tiff"/><Relationship Id="rId18" Type="http://schemas.openxmlformats.org/officeDocument/2006/relationships/image" Target="../media/image32.tiff"/><Relationship Id="rId26" Type="http://schemas.openxmlformats.org/officeDocument/2006/relationships/image" Target="../media/image40.tiff"/><Relationship Id="rId3" Type="http://schemas.openxmlformats.org/officeDocument/2006/relationships/image" Target="../media/image17.tiff"/><Relationship Id="rId21" Type="http://schemas.openxmlformats.org/officeDocument/2006/relationships/image" Target="../media/image35.tiff"/><Relationship Id="rId7" Type="http://schemas.openxmlformats.org/officeDocument/2006/relationships/image" Target="../media/image21.tiff"/><Relationship Id="rId12" Type="http://schemas.openxmlformats.org/officeDocument/2006/relationships/image" Target="../media/image26.tiff"/><Relationship Id="rId17" Type="http://schemas.openxmlformats.org/officeDocument/2006/relationships/image" Target="../media/image31.tiff"/><Relationship Id="rId25" Type="http://schemas.openxmlformats.org/officeDocument/2006/relationships/image" Target="../media/image39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tiff"/><Relationship Id="rId20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25.tiff"/><Relationship Id="rId24" Type="http://schemas.openxmlformats.org/officeDocument/2006/relationships/image" Target="../media/image38.tiff"/><Relationship Id="rId5" Type="http://schemas.openxmlformats.org/officeDocument/2006/relationships/image" Target="../media/image19.tiff"/><Relationship Id="rId15" Type="http://schemas.openxmlformats.org/officeDocument/2006/relationships/image" Target="../media/image29.tiff"/><Relationship Id="rId23" Type="http://schemas.openxmlformats.org/officeDocument/2006/relationships/image" Target="../media/image37.tiff"/><Relationship Id="rId28" Type="http://schemas.openxmlformats.org/officeDocument/2006/relationships/image" Target="../media/image42.tiff"/><Relationship Id="rId10" Type="http://schemas.openxmlformats.org/officeDocument/2006/relationships/image" Target="../media/image24.tiff"/><Relationship Id="rId19" Type="http://schemas.openxmlformats.org/officeDocument/2006/relationships/image" Target="../media/image33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Relationship Id="rId14" Type="http://schemas.openxmlformats.org/officeDocument/2006/relationships/image" Target="../media/image28.tiff"/><Relationship Id="rId22" Type="http://schemas.openxmlformats.org/officeDocument/2006/relationships/image" Target="../media/image36.tiff"/><Relationship Id="rId27" Type="http://schemas.openxmlformats.org/officeDocument/2006/relationships/image" Target="../media/image4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2000"/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A9991A1F-EA34-4910-A256-825115144118}"/>
              </a:ext>
            </a:extLst>
          </p:cNvPr>
          <p:cNvSpPr txBox="1">
            <a:spLocks/>
          </p:cNvSpPr>
          <p:nvPr/>
        </p:nvSpPr>
        <p:spPr>
          <a:xfrm>
            <a:off x="831273" y="832207"/>
            <a:ext cx="10293927" cy="29390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Personalizovaná        </a:t>
            </a:r>
            <a:endParaRPr kumimoji="0" lang="en-US" sz="67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farmakoterapie v onkologii </a:t>
            </a:r>
            <a:br>
              <a:rPr kumimoji="0" lang="cs-CZ" sz="6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</a:t>
            </a: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realita nebo stále výzva?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E794215F-7A3B-4336-98D1-C3FFF09928F2}"/>
              </a:ext>
            </a:extLst>
          </p:cNvPr>
          <p:cNvSpPr txBox="1">
            <a:spLocks/>
          </p:cNvSpPr>
          <p:nvPr/>
        </p:nvSpPr>
        <p:spPr>
          <a:xfrm>
            <a:off x="1524000" y="3485308"/>
            <a:ext cx="9144000" cy="2687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Grell</a:t>
            </a: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Masarykův onkologický ústav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VII. Konference PharmAround 2019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20.-21. listopad 2019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3EA101-3141-F845-A3BC-C1460603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Přínos precizní medicíny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363194-B56D-9041-84A4-82D8070FA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3300" dirty="0"/>
              <a:t>1. Vyselektovat skupinu(</a:t>
            </a:r>
            <a:r>
              <a:rPr lang="cs-CZ" sz="3300" dirty="0" err="1"/>
              <a:t>y</a:t>
            </a:r>
            <a:r>
              <a:rPr lang="cs-CZ" sz="3300" dirty="0"/>
              <a:t>) pacientů, kteří z léčby mají největší benefit </a:t>
            </a:r>
          </a:p>
          <a:p>
            <a:pPr lvl="1"/>
            <a:r>
              <a:rPr lang="cs-CZ" sz="2800" dirty="0"/>
              <a:t>anti-EGFR a kolorektální karcinomu</a:t>
            </a:r>
          </a:p>
          <a:p>
            <a:endParaRPr lang="cs-CZ" sz="3300" dirty="0"/>
          </a:p>
          <a:p>
            <a:r>
              <a:rPr lang="cs-CZ" sz="3300" dirty="0"/>
              <a:t>2. V případě již indikované terapie rozšiřovat skupiny pacientů, kteří mají benefit z terapie </a:t>
            </a:r>
          </a:p>
          <a:p>
            <a:pPr lvl="1"/>
            <a:r>
              <a:rPr lang="cs-CZ" sz="2800" dirty="0"/>
              <a:t>MSI-H a imunoterapie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6873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233">
            <a:extLst>
              <a:ext uri="{FF2B5EF4-FFF2-40B4-BE49-F238E27FC236}">
                <a16:creationId xmlns="" xmlns:a16="http://schemas.microsoft.com/office/drawing/2014/main" id="{85237046-A556-FB40-B809-155C5D85B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174841" y="4136144"/>
            <a:ext cx="5230545" cy="2315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216432-F601-0A46-A874-246645D8D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MSI-H a imunoterapie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C612085-9431-6E4F-9971-0C9B87AF3481}"/>
              </a:ext>
            </a:extLst>
          </p:cNvPr>
          <p:cNvSpPr txBox="1"/>
          <p:nvPr/>
        </p:nvSpPr>
        <p:spPr>
          <a:xfrm>
            <a:off x="6967543" y="1506022"/>
            <a:ext cx="4813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Nivo + </a:t>
            </a:r>
            <a:r>
              <a:rPr lang="cs-CZ" sz="2400" dirty="0" err="1"/>
              <a:t>Ipi</a:t>
            </a:r>
            <a:r>
              <a:rPr lang="cs-CZ" sz="2400" dirty="0"/>
              <a:t> CRC MSI-H tumory (N=119)</a:t>
            </a:r>
          </a:p>
        </p:txBody>
      </p:sp>
      <p:grpSp>
        <p:nvGrpSpPr>
          <p:cNvPr id="241" name="Group 240">
            <a:extLst>
              <a:ext uri="{FF2B5EF4-FFF2-40B4-BE49-F238E27FC236}">
                <a16:creationId xmlns="" xmlns:a16="http://schemas.microsoft.com/office/drawing/2014/main" id="{5340509B-526B-5E44-8FE7-A555624B6AD9}"/>
              </a:ext>
            </a:extLst>
          </p:cNvPr>
          <p:cNvGrpSpPr/>
          <p:nvPr/>
        </p:nvGrpSpPr>
        <p:grpSpPr>
          <a:xfrm>
            <a:off x="6182448" y="2061763"/>
            <a:ext cx="3618297" cy="2235486"/>
            <a:chOff x="6182448" y="2061763"/>
            <a:chExt cx="3618297" cy="223548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AD98990F-CF48-3741-823D-2188C3F1F76E}"/>
                </a:ext>
              </a:extLst>
            </p:cNvPr>
            <p:cNvCxnSpPr/>
            <p:nvPr/>
          </p:nvCxnSpPr>
          <p:spPr bwMode="auto">
            <a:xfrm>
              <a:off x="6842792" y="2994633"/>
              <a:ext cx="2957953" cy="0"/>
            </a:xfrm>
            <a:prstGeom prst="line">
              <a:avLst/>
            </a:prstGeom>
            <a:noFill/>
            <a:ln w="28575" cap="flat" cmpd="sng" algn="ctr">
              <a:solidFill>
                <a:schemeClr val="tx2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DE353B65-0635-DF43-B472-171525A5F557}"/>
                </a:ext>
              </a:extLst>
            </p:cNvPr>
            <p:cNvCxnSpPr/>
            <p:nvPr/>
          </p:nvCxnSpPr>
          <p:spPr bwMode="auto">
            <a:xfrm>
              <a:off x="6842792" y="3495840"/>
              <a:ext cx="2957953" cy="0"/>
            </a:xfrm>
            <a:prstGeom prst="line">
              <a:avLst/>
            </a:prstGeom>
            <a:noFill/>
            <a:ln w="28575" cap="flat" cmpd="sng" algn="ctr">
              <a:solidFill>
                <a:schemeClr val="tx2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23C645BE-0645-6045-99A5-8FECC3B9A1E3}"/>
                </a:ext>
              </a:extLst>
            </p:cNvPr>
            <p:cNvSpPr/>
            <p:nvPr/>
          </p:nvSpPr>
          <p:spPr>
            <a:xfrm>
              <a:off x="6910912" y="2092211"/>
              <a:ext cx="2627189" cy="203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21880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Change in Tumor Burden With </a:t>
              </a:r>
              <a:r>
                <a:rPr lang="en-US" sz="105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Nivo</a:t>
              </a:r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 + </a:t>
              </a:r>
              <a:r>
                <a:rPr lang="en-US" sz="105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Ipi</a:t>
              </a:r>
              <a:endParaRPr lang="en-US" sz="900" b="1" strike="sngStrik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DC725707-3525-A74A-8AEC-302689DF44EB}"/>
                </a:ext>
              </a:extLst>
            </p:cNvPr>
            <p:cNvGrpSpPr/>
            <p:nvPr/>
          </p:nvGrpSpPr>
          <p:grpSpPr>
            <a:xfrm>
              <a:off x="6800800" y="2942199"/>
              <a:ext cx="33792" cy="1249555"/>
              <a:chOff x="6873790" y="2077807"/>
              <a:chExt cx="55257" cy="2871361"/>
            </a:xfrm>
          </p:grpSpPr>
          <p:sp>
            <p:nvSpPr>
              <p:cNvPr id="222" name="Line 5">
                <a:extLst>
                  <a:ext uri="{FF2B5EF4-FFF2-40B4-BE49-F238E27FC236}">
                    <a16:creationId xmlns="" xmlns:a16="http://schemas.microsoft.com/office/drawing/2014/main" id="{27A8297A-AAC2-3543-A2BB-1E1E055CD5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73790" y="4949168"/>
                <a:ext cx="55257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Line 26">
                <a:extLst>
                  <a:ext uri="{FF2B5EF4-FFF2-40B4-BE49-F238E27FC236}">
                    <a16:creationId xmlns="" xmlns:a16="http://schemas.microsoft.com/office/drawing/2014/main" id="{081EEDC6-11D7-8D47-BE4F-30802E9896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73790" y="4374895"/>
                <a:ext cx="55257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Line 27">
                <a:extLst>
                  <a:ext uri="{FF2B5EF4-FFF2-40B4-BE49-F238E27FC236}">
                    <a16:creationId xmlns="" xmlns:a16="http://schemas.microsoft.com/office/drawing/2014/main" id="{7880EDDC-7321-8E49-82C8-E2CF3FB91D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73790" y="3800623"/>
                <a:ext cx="55257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Line 28">
                <a:extLst>
                  <a:ext uri="{FF2B5EF4-FFF2-40B4-BE49-F238E27FC236}">
                    <a16:creationId xmlns="" xmlns:a16="http://schemas.microsoft.com/office/drawing/2014/main" id="{A10B7997-3E74-0D41-AEB2-765C607E02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73790" y="3226351"/>
                <a:ext cx="55257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Line 29">
                <a:extLst>
                  <a:ext uri="{FF2B5EF4-FFF2-40B4-BE49-F238E27FC236}">
                    <a16:creationId xmlns="" xmlns:a16="http://schemas.microsoft.com/office/drawing/2014/main" id="{CEA834C3-3F5C-0544-82D4-D41B10629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73790" y="2652079"/>
                <a:ext cx="55257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Line 30">
                <a:extLst>
                  <a:ext uri="{FF2B5EF4-FFF2-40B4-BE49-F238E27FC236}">
                    <a16:creationId xmlns="" xmlns:a16="http://schemas.microsoft.com/office/drawing/2014/main" id="{DD6C5E73-030C-2C49-BA6D-4CA40472F0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73790" y="2077807"/>
                <a:ext cx="55257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9" name="Rectangle 31">
              <a:extLst>
                <a:ext uri="{FF2B5EF4-FFF2-40B4-BE49-F238E27FC236}">
                  <a16:creationId xmlns="" xmlns:a16="http://schemas.microsoft.com/office/drawing/2014/main" id="{E3E92003-D717-2D46-921F-31CD6EC17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1530" y="4084540"/>
              <a:ext cx="19658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20" name="Rectangle 32">
              <a:extLst>
                <a:ext uri="{FF2B5EF4-FFF2-40B4-BE49-F238E27FC236}">
                  <a16:creationId xmlns="" xmlns:a16="http://schemas.microsoft.com/office/drawing/2014/main" id="{2027C6E9-DF30-9A4C-9F07-1F2D8777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9833" y="3090269"/>
              <a:ext cx="50613" cy="13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21" name="Rectangle 33">
              <a:extLst>
                <a:ext uri="{FF2B5EF4-FFF2-40B4-BE49-F238E27FC236}">
                  <a16:creationId xmlns="" xmlns:a16="http://schemas.microsoft.com/office/drawing/2014/main" id="{F104BA8D-1741-AB4A-B30B-45F01EDD7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222" y="2841087"/>
              <a:ext cx="101224" cy="13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25</a:t>
              </a:r>
            </a:p>
          </p:txBody>
        </p:sp>
        <p:sp>
          <p:nvSpPr>
            <p:cNvPr id="22" name="Rectangle 34">
              <a:extLst>
                <a:ext uri="{FF2B5EF4-FFF2-40B4-BE49-F238E27FC236}">
                  <a16:creationId xmlns="" xmlns:a16="http://schemas.microsoft.com/office/drawing/2014/main" id="{D444817F-D172-194F-8235-7DA60189C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222" y="2604024"/>
              <a:ext cx="101224" cy="13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50</a:t>
              </a:r>
            </a:p>
          </p:txBody>
        </p:sp>
        <p:sp>
          <p:nvSpPr>
            <p:cNvPr id="23" name="Rectangle 35">
              <a:extLst>
                <a:ext uri="{FF2B5EF4-FFF2-40B4-BE49-F238E27FC236}">
                  <a16:creationId xmlns="" xmlns:a16="http://schemas.microsoft.com/office/drawing/2014/main" id="{BA57647E-673A-CB40-A9C2-901BEBDE5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222" y="2344197"/>
              <a:ext cx="101224" cy="13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75</a:t>
              </a:r>
            </a:p>
          </p:txBody>
        </p:sp>
        <p:sp>
          <p:nvSpPr>
            <p:cNvPr id="24" name="Rectangle 36">
              <a:extLst>
                <a:ext uri="{FF2B5EF4-FFF2-40B4-BE49-F238E27FC236}">
                  <a16:creationId xmlns="" xmlns:a16="http://schemas.microsoft.com/office/drawing/2014/main" id="{788E7CB7-66CC-BA4D-9A24-6FE085034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8609" y="2087039"/>
              <a:ext cx="151837" cy="13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100</a:t>
              </a:r>
            </a:p>
          </p:txBody>
        </p:sp>
        <p:sp>
          <p:nvSpPr>
            <p:cNvPr id="25" name="Line 52">
              <a:extLst>
                <a:ext uri="{FF2B5EF4-FFF2-40B4-BE49-F238E27FC236}">
                  <a16:creationId xmlns="" xmlns:a16="http://schemas.microsoft.com/office/drawing/2014/main" id="{D40A8486-028F-C148-AB1D-B63F73739E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5789" y="2199051"/>
              <a:ext cx="0" cy="19942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 dirty="0">
                <a:latin typeface="Calibri" panose="020F050202020403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F11018D9-5D86-6843-B8BF-F70A6B18F997}"/>
                </a:ext>
              </a:extLst>
            </p:cNvPr>
            <p:cNvGrpSpPr/>
            <p:nvPr/>
          </p:nvGrpSpPr>
          <p:grpSpPr>
            <a:xfrm>
              <a:off x="6802502" y="2202534"/>
              <a:ext cx="33792" cy="499822"/>
              <a:chOff x="6873790" y="2077807"/>
              <a:chExt cx="55257" cy="1148544"/>
            </a:xfrm>
          </p:grpSpPr>
          <p:sp>
            <p:nvSpPr>
              <p:cNvPr id="219" name="Line 28">
                <a:extLst>
                  <a:ext uri="{FF2B5EF4-FFF2-40B4-BE49-F238E27FC236}">
                    <a16:creationId xmlns="" xmlns:a16="http://schemas.microsoft.com/office/drawing/2014/main" id="{46183679-1055-D040-9772-2DF1E921E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73790" y="3226351"/>
                <a:ext cx="55257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Line 29">
                <a:extLst>
                  <a:ext uri="{FF2B5EF4-FFF2-40B4-BE49-F238E27FC236}">
                    <a16:creationId xmlns="" xmlns:a16="http://schemas.microsoft.com/office/drawing/2014/main" id="{6E87263E-245B-D04F-933B-79E62B3314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73790" y="2652079"/>
                <a:ext cx="55257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Line 30">
                <a:extLst>
                  <a:ext uri="{FF2B5EF4-FFF2-40B4-BE49-F238E27FC236}">
                    <a16:creationId xmlns="" xmlns:a16="http://schemas.microsoft.com/office/drawing/2014/main" id="{5B99A834-610D-4240-ACCD-DDF9E838D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73790" y="2077807"/>
                <a:ext cx="55257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8" name="Rectangle 33">
              <a:extLst>
                <a:ext uri="{FF2B5EF4-FFF2-40B4-BE49-F238E27FC236}">
                  <a16:creationId xmlns="" xmlns:a16="http://schemas.microsoft.com/office/drawing/2014/main" id="{ACDD90A1-58FD-8546-B559-F212E5E8E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6294" y="3333764"/>
              <a:ext cx="131592" cy="13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-25</a:t>
              </a:r>
            </a:p>
          </p:txBody>
        </p:sp>
        <p:sp>
          <p:nvSpPr>
            <p:cNvPr id="29" name="Rectangle 34">
              <a:extLst>
                <a:ext uri="{FF2B5EF4-FFF2-40B4-BE49-F238E27FC236}">
                  <a16:creationId xmlns="" xmlns:a16="http://schemas.microsoft.com/office/drawing/2014/main" id="{7387BABC-623E-414C-BBC6-B058B501B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6294" y="3585315"/>
              <a:ext cx="131592" cy="13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-50</a:t>
              </a:r>
            </a:p>
          </p:txBody>
        </p:sp>
        <p:sp>
          <p:nvSpPr>
            <p:cNvPr id="30" name="Rectangle 35">
              <a:extLst>
                <a:ext uri="{FF2B5EF4-FFF2-40B4-BE49-F238E27FC236}">
                  <a16:creationId xmlns="" xmlns:a16="http://schemas.microsoft.com/office/drawing/2014/main" id="{11515F72-EB6A-2141-B6FC-0A1CDE5E3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1568" y="3832393"/>
              <a:ext cx="131592" cy="13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-75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2C292D1C-1619-B040-B62F-52CB648293D3}"/>
                </a:ext>
              </a:extLst>
            </p:cNvPr>
            <p:cNvCxnSpPr/>
            <p:nvPr/>
          </p:nvCxnSpPr>
          <p:spPr bwMode="auto">
            <a:xfrm flipV="1">
              <a:off x="6864154" y="2267100"/>
              <a:ext cx="0" cy="915845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1EC7306F-CDE5-2644-A17B-1FDB3FE88A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89375" y="2368218"/>
              <a:ext cx="0" cy="81128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61881647-D12B-7146-9A68-EF9E78CBCEA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14596" y="2559411"/>
              <a:ext cx="0" cy="632446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2689658F-F400-0B43-A1E0-3FEA1571BA6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39817" y="2602357"/>
              <a:ext cx="0" cy="58950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77C2DDF5-E776-754E-8A78-FC671333005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65037" y="2757353"/>
              <a:ext cx="0" cy="43450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D148EEE9-D857-8A43-B05F-FED219946F1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90258" y="2974605"/>
              <a:ext cx="0" cy="21725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9D8AC5DB-5522-B846-92CF-C39D217ABE0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15479" y="2989294"/>
              <a:ext cx="0" cy="202563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F248323C-B921-B54D-BABE-428DC4B4CA3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40700" y="3015199"/>
              <a:ext cx="0" cy="176658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E2EE34A8-5317-944C-9F88-DE70F4B21C2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65921" y="3023222"/>
              <a:ext cx="0" cy="176658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09FD2224-5516-394D-904C-3212EA46575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91142" y="3044768"/>
              <a:ext cx="0" cy="14708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94C4ED4A-09A3-BE4A-8F47-B0A7CCB834A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16363" y="3065643"/>
              <a:ext cx="0" cy="126215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04CB8670-4A6C-B44A-BBF6-A68887D11A7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41584" y="3065643"/>
              <a:ext cx="0" cy="126215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BAB464D1-E5D3-8B44-BC7C-0C310787FA5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66805" y="3065643"/>
              <a:ext cx="0" cy="126215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8E618DD3-CFC4-2541-A177-E04FA867F0C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92026" y="3081651"/>
              <a:ext cx="0" cy="110206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0C3F9B00-957F-F841-B46E-495D6535675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17246" y="3087210"/>
              <a:ext cx="0" cy="110206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1306BA7E-694C-D24E-A632-4A29E30CD39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42467" y="3087210"/>
              <a:ext cx="0" cy="110206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A3EFE248-851F-084B-8FA0-67685315D66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67688" y="3100084"/>
              <a:ext cx="0" cy="97333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47AD50C7-92E8-034F-9D05-3C573D23403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92909" y="3133305"/>
              <a:ext cx="0" cy="6411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5219A7FA-2C7B-F44C-9EC0-15F934A1F68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18130" y="3151222"/>
              <a:ext cx="0" cy="40635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97747B61-3883-5644-AB1B-1C959DF98B4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43351" y="3151891"/>
              <a:ext cx="0" cy="40635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15BD3B1F-97C5-C74D-95F9-FC84E518ED8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68572" y="3162579"/>
              <a:ext cx="0" cy="2681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B599AB41-A08E-A448-8582-6744FDF95DF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93793" y="3162579"/>
              <a:ext cx="0" cy="2681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93F151C4-962E-A74B-BDF0-2671EEE5346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19009" y="3162579"/>
              <a:ext cx="0" cy="2681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4A1EBB69-252E-5249-914A-08C8E7A7307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96638" y="3184009"/>
              <a:ext cx="0" cy="2681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DD2BA3D6-B559-B14F-A2BF-13C9C3730E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20907" y="3189393"/>
              <a:ext cx="0" cy="2681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5F9333C5-D984-4248-8671-626FCBCF567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45175" y="3197416"/>
              <a:ext cx="0" cy="310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A6CB6D45-A380-C64A-81C4-3F03849016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69444" y="3197416"/>
              <a:ext cx="0" cy="310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A165F07A-80B9-AE42-AA1A-4280138150B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93712" y="3197416"/>
              <a:ext cx="0" cy="5169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A1EF47B3-B72B-5342-99CA-A5FC1BB8BB8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17981" y="3197416"/>
              <a:ext cx="0" cy="61426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F8120B75-0DCE-3142-A725-24449535E5F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42250" y="3197416"/>
              <a:ext cx="0" cy="7483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717D2AF6-B864-2C48-9B1B-E8DB1620041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66518" y="3199252"/>
              <a:ext cx="0" cy="7483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99F9C264-25D3-904F-B902-453A26F008F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90787" y="3189393"/>
              <a:ext cx="0" cy="11392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2BEC8EEB-0853-AC4C-AF02-EFE06BE1B10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15055" y="3197416"/>
              <a:ext cx="0" cy="131795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="" xmlns:a16="http://schemas.microsoft.com/office/drawing/2014/main" id="{88D957CB-83AE-824B-9203-B7696EA2F8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39324" y="3189393"/>
              <a:ext cx="0" cy="148755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="" xmlns:a16="http://schemas.microsoft.com/office/drawing/2014/main" id="{52EBDB66-B123-0540-A3C8-39FB0EEC47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63592" y="3191229"/>
              <a:ext cx="0" cy="148755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D9D19DC6-7E8F-1E40-89A5-E88AEF01472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87861" y="3189393"/>
              <a:ext cx="0" cy="16620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14BAF741-07BD-3048-BA22-541C6995442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12129" y="3197416"/>
              <a:ext cx="0" cy="16620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7EB31CFF-F5FA-504F-B43E-83AD1EF1631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36398" y="3197416"/>
              <a:ext cx="0" cy="184998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4E79B3F9-CFFF-CC47-9CEB-EBD584A2FF4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60666" y="3197832"/>
              <a:ext cx="0" cy="184998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FB828F43-EA41-0F48-BEAE-152A2AA364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84935" y="3189393"/>
              <a:ext cx="0" cy="21608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51713FDC-C994-7E40-BC4D-F938373123D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09204" y="3189764"/>
              <a:ext cx="0" cy="21608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DE396191-BD1C-484C-AB25-D40CFBBFAE1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33472" y="3189393"/>
              <a:ext cx="0" cy="21608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ECF8D724-480F-9A4E-B685-1F5D4D6F3C5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57741" y="3189394"/>
              <a:ext cx="0" cy="221696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0F28FC06-3EA4-D74A-BC4A-8E39D17B64F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82009" y="3197935"/>
              <a:ext cx="0" cy="25202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1822EFEF-8413-B242-80AE-C7D822699A9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06278" y="3197417"/>
              <a:ext cx="0" cy="26307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92B73C5B-C923-F547-A4C5-AD3F2BE94D3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30546" y="3197416"/>
              <a:ext cx="0" cy="29842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D1F0663F-7CD8-9543-863C-FBA06F5B336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54815" y="3197416"/>
              <a:ext cx="0" cy="29842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4CC51BC3-88E5-B040-BB70-A370FB51A51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79083" y="3189394"/>
              <a:ext cx="0" cy="30601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E766E6C0-B8BE-CC48-AC9B-961AED41485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03352" y="3189393"/>
              <a:ext cx="0" cy="337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64FF0468-7C4E-B044-BAF0-D540C20AA96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27620" y="3203276"/>
              <a:ext cx="0" cy="32652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2C1D8C4F-A5AF-F24C-AE0E-35B5C049B44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51889" y="3190811"/>
              <a:ext cx="0" cy="34383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B5C9035D-1C16-2D41-978C-B1F96CC4528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76157" y="3185422"/>
              <a:ext cx="0" cy="376663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="" xmlns:a16="http://schemas.microsoft.com/office/drawing/2014/main" id="{80F4C9CD-5076-9A40-8A5E-81E0C5DD7EF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200426" y="3183457"/>
              <a:ext cx="0" cy="382618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B81AC9B8-CB3F-6445-B3C2-BE4E8421EBF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224695" y="3187293"/>
              <a:ext cx="0" cy="382618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B3799CA7-BCA5-D347-8E4E-BF400E7D6BC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248963" y="3193249"/>
              <a:ext cx="0" cy="382618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="" xmlns:a16="http://schemas.microsoft.com/office/drawing/2014/main" id="{CBF9E2B5-DF86-1D4F-AE8A-EB6A0AC3C1B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273232" y="3185422"/>
              <a:ext cx="0" cy="40197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4F90593E-C75C-A64C-A817-50AE3F850A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297500" y="3191229"/>
              <a:ext cx="0" cy="40197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5FAC4225-5213-D941-A0A0-92DD5D7E00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21769" y="3193003"/>
              <a:ext cx="0" cy="40197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="" xmlns:a16="http://schemas.microsoft.com/office/drawing/2014/main" id="{D453275E-CC40-1640-803A-EABCA20AAD9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46037" y="3188419"/>
              <a:ext cx="0" cy="40622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="" xmlns:a16="http://schemas.microsoft.com/office/drawing/2014/main" id="{E1FDBC90-E95C-1D4D-8318-D2F41191586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70306" y="3197417"/>
              <a:ext cx="0" cy="40600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01E97EA2-1771-9048-BA32-F0548E61197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94574" y="3195350"/>
              <a:ext cx="0" cy="42689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9BDAB1A4-C833-4749-959B-5EC03145DB7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418843" y="3197417"/>
              <a:ext cx="0" cy="424823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="" xmlns:a16="http://schemas.microsoft.com/office/drawing/2014/main" id="{C7DD0221-1128-7D4C-9B25-34A342D9848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443111" y="3197416"/>
              <a:ext cx="0" cy="44796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DE4693DB-B7E0-2A46-AFAC-D37170C80F2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467380" y="3197417"/>
              <a:ext cx="0" cy="453073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="" xmlns:a16="http://schemas.microsoft.com/office/drawing/2014/main" id="{DC5640F9-C3B9-A74B-A311-81EE92AEC5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491649" y="3197161"/>
              <a:ext cx="0" cy="45332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1F005A79-3384-8C4C-B766-685051A9C5D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515917" y="3197161"/>
              <a:ext cx="0" cy="468923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="" xmlns:a16="http://schemas.microsoft.com/office/drawing/2014/main" id="{DF83D298-F9A4-0643-B55C-3954772DC94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540186" y="3189393"/>
              <a:ext cx="0" cy="47669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="" xmlns:a16="http://schemas.microsoft.com/office/drawing/2014/main" id="{4CC03CED-B6EB-2548-BDB5-885DEDAF9F7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564454" y="3197161"/>
              <a:ext cx="0" cy="48056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8E5F1875-34CA-A84F-921B-928503B5D07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588723" y="3197161"/>
              <a:ext cx="0" cy="49477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="" xmlns:a16="http://schemas.microsoft.com/office/drawing/2014/main" id="{1FCCF35A-6475-EB4B-AB44-CA845C5B9D7D}"/>
                </a:ext>
              </a:extLst>
            </p:cNvPr>
            <p:cNvCxnSpPr>
              <a:cxnSpLocks/>
              <a:stCxn id="172" idx="0"/>
            </p:cNvCxnSpPr>
            <p:nvPr/>
          </p:nvCxnSpPr>
          <p:spPr bwMode="auto">
            <a:xfrm flipH="1" flipV="1">
              <a:off x="8612993" y="3173832"/>
              <a:ext cx="1979" cy="51554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="" xmlns:a16="http://schemas.microsoft.com/office/drawing/2014/main" id="{249FCC82-93AE-8E4B-87FE-CFEF5BB43F7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637260" y="3189393"/>
              <a:ext cx="0" cy="51306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="" xmlns:a16="http://schemas.microsoft.com/office/drawing/2014/main" id="{4C7546D5-7126-9849-B46B-BC5DFE0141C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661528" y="3191229"/>
              <a:ext cx="0" cy="522378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="" xmlns:a16="http://schemas.microsoft.com/office/drawing/2014/main" id="{EBB2B73A-5510-BB41-81C8-8E9A52DB472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685797" y="3194652"/>
              <a:ext cx="0" cy="545235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="" xmlns:a16="http://schemas.microsoft.com/office/drawing/2014/main" id="{AA1B7638-BF35-C64A-B8B4-789F900C327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710065" y="3198473"/>
              <a:ext cx="0" cy="545235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9F28E45F-6765-AC44-B2EE-52587BAC365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734334" y="3202443"/>
              <a:ext cx="0" cy="545235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BEB55FBC-B2CE-B84B-BE1E-8832097788A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758602" y="3185422"/>
              <a:ext cx="0" cy="565728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="" xmlns:a16="http://schemas.microsoft.com/office/drawing/2014/main" id="{65EC56CD-BD23-D940-8609-4866DE72DD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782871" y="3196192"/>
              <a:ext cx="0" cy="554958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="" xmlns:a16="http://schemas.microsoft.com/office/drawing/2014/main" id="{F5BE24D0-320E-264C-8DDE-785F33DA424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07140" y="3197161"/>
              <a:ext cx="0" cy="56505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="" xmlns:a16="http://schemas.microsoft.com/office/drawing/2014/main" id="{A7E796F4-D31D-A345-9E0B-B8196FEE847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31408" y="3196916"/>
              <a:ext cx="0" cy="56530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="" xmlns:a16="http://schemas.microsoft.com/office/drawing/2014/main" id="{5746CB25-A941-A744-9816-972C2D5A482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55677" y="3196916"/>
              <a:ext cx="0" cy="56530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="" xmlns:a16="http://schemas.microsoft.com/office/drawing/2014/main" id="{9954C831-906D-C14E-99F4-4D12774B6AE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79945" y="3196916"/>
              <a:ext cx="0" cy="58691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="" xmlns:a16="http://schemas.microsoft.com/office/drawing/2014/main" id="{2638FC86-6BEA-9A42-BD74-784760B2274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904214" y="3189394"/>
              <a:ext cx="0" cy="59443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="" xmlns:a16="http://schemas.microsoft.com/office/drawing/2014/main" id="{BBDE51D2-47FE-434D-AF8E-323BC2E9182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928482" y="3189394"/>
              <a:ext cx="0" cy="608013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="" xmlns:a16="http://schemas.microsoft.com/office/drawing/2014/main" id="{25C684FB-E982-1A41-9C44-4070F816544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952751" y="3192002"/>
              <a:ext cx="0" cy="61517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="" xmlns:a16="http://schemas.microsoft.com/office/drawing/2014/main" id="{5AB250A6-22C3-4A4E-A67E-31DB192BD64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977019" y="3196916"/>
              <a:ext cx="0" cy="62259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>
              <a:extLst>
                <a:ext uri="{FF2B5EF4-FFF2-40B4-BE49-F238E27FC236}">
                  <a16:creationId xmlns="" xmlns:a16="http://schemas.microsoft.com/office/drawing/2014/main" id="{94CF204A-D4C3-CE49-97CD-8797F579FA5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001288" y="3196915"/>
              <a:ext cx="0" cy="64642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="" xmlns:a16="http://schemas.microsoft.com/office/drawing/2014/main" id="{979A9070-51AC-BA4A-BEF3-8C37B3026DD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025556" y="3196915"/>
              <a:ext cx="0" cy="64642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="" xmlns:a16="http://schemas.microsoft.com/office/drawing/2014/main" id="{08AAE117-A593-B84D-A562-79F3E2B5880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049825" y="3197846"/>
              <a:ext cx="0" cy="661756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="" xmlns:a16="http://schemas.microsoft.com/office/drawing/2014/main" id="{00897C51-60DC-7442-AF82-8D0285913CA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074094" y="3196915"/>
              <a:ext cx="0" cy="661756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="" xmlns:a16="http://schemas.microsoft.com/office/drawing/2014/main" id="{5DF50A8B-F4F4-1547-B2BB-766E65B8FF0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098362" y="3197863"/>
              <a:ext cx="0" cy="661756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="" xmlns:a16="http://schemas.microsoft.com/office/drawing/2014/main" id="{0BCD70E5-A9BD-7245-9B24-FD85BA3E047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122631" y="3197107"/>
              <a:ext cx="0" cy="661756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="" xmlns:a16="http://schemas.microsoft.com/office/drawing/2014/main" id="{A2B86249-2DBF-7541-B544-2B37050141E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146899" y="3196915"/>
              <a:ext cx="0" cy="65780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="" xmlns:a16="http://schemas.microsoft.com/office/drawing/2014/main" id="{72CD8B98-A0D7-6049-AF9D-A023DB5364B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171168" y="3196915"/>
              <a:ext cx="0" cy="67647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="" xmlns:a16="http://schemas.microsoft.com/office/drawing/2014/main" id="{3DECCD57-D8B1-4C46-BAD3-D1B09A84891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195436" y="3196974"/>
              <a:ext cx="0" cy="68571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>
              <a:extLst>
                <a:ext uri="{FF2B5EF4-FFF2-40B4-BE49-F238E27FC236}">
                  <a16:creationId xmlns="" xmlns:a16="http://schemas.microsoft.com/office/drawing/2014/main" id="{A7170A05-45C3-2245-BE8A-A9B9E29503A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19705" y="3198053"/>
              <a:ext cx="0" cy="68463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>
              <a:extLst>
                <a:ext uri="{FF2B5EF4-FFF2-40B4-BE49-F238E27FC236}">
                  <a16:creationId xmlns="" xmlns:a16="http://schemas.microsoft.com/office/drawing/2014/main" id="{FAEE602B-4EC2-AF4C-928A-10D65B2C12A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43973" y="3189393"/>
              <a:ext cx="0" cy="70105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="" xmlns:a16="http://schemas.microsoft.com/office/drawing/2014/main" id="{4A8882AB-C6F1-7E4B-8A78-9741C6563AD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68242" y="3189393"/>
              <a:ext cx="0" cy="70105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="" xmlns:a16="http://schemas.microsoft.com/office/drawing/2014/main" id="{861144A6-DA5D-7C45-AD48-07F9AD58B18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92510" y="3191429"/>
              <a:ext cx="0" cy="70105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="" xmlns:a16="http://schemas.microsoft.com/office/drawing/2014/main" id="{F3B195D1-897D-DE44-9033-1FF51BCD4CB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316779" y="3191229"/>
              <a:ext cx="0" cy="70105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="" xmlns:a16="http://schemas.microsoft.com/office/drawing/2014/main" id="{BA8A34D8-AE76-CA42-A9F2-A280ADA56D5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341048" y="3200887"/>
              <a:ext cx="0" cy="701059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3F11597D-A16F-0746-835B-CF1E3DAAE47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365316" y="3196915"/>
              <a:ext cx="0" cy="71496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="" xmlns:a16="http://schemas.microsoft.com/office/drawing/2014/main" id="{9514F324-A0EB-8C4E-BB06-B1840BCA412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389585" y="3189393"/>
              <a:ext cx="0" cy="736273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="" xmlns:a16="http://schemas.microsoft.com/office/drawing/2014/main" id="{4D577230-C99A-3D4E-BD92-214F8434BB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13853" y="3189511"/>
              <a:ext cx="0" cy="736273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>
              <a:extLst>
                <a:ext uri="{FF2B5EF4-FFF2-40B4-BE49-F238E27FC236}">
                  <a16:creationId xmlns="" xmlns:a16="http://schemas.microsoft.com/office/drawing/2014/main" id="{975BE3C6-BD9E-194B-8A22-1D71C120EC5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38122" y="3189573"/>
              <a:ext cx="0" cy="74180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>
              <a:extLst>
                <a:ext uri="{FF2B5EF4-FFF2-40B4-BE49-F238E27FC236}">
                  <a16:creationId xmlns="" xmlns:a16="http://schemas.microsoft.com/office/drawing/2014/main" id="{EEF8425B-1A67-664E-9F1F-308504F2E15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62390" y="3191408"/>
              <a:ext cx="0" cy="74180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="" xmlns:a16="http://schemas.microsoft.com/office/drawing/2014/main" id="{59D37A49-E2CC-3348-85BD-79593BD49C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86659" y="3191932"/>
              <a:ext cx="0" cy="74180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>
              <a:extLst>
                <a:ext uri="{FF2B5EF4-FFF2-40B4-BE49-F238E27FC236}">
                  <a16:creationId xmlns="" xmlns:a16="http://schemas.microsoft.com/office/drawing/2014/main" id="{B0A4AE4A-7FCF-5246-AE7B-CE2E3216932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510927" y="3194119"/>
              <a:ext cx="0" cy="74180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>
              <a:extLst>
                <a:ext uri="{FF2B5EF4-FFF2-40B4-BE49-F238E27FC236}">
                  <a16:creationId xmlns="" xmlns:a16="http://schemas.microsoft.com/office/drawing/2014/main" id="{D881521F-4349-AA4D-959A-232DDA0DD5F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535196" y="3196915"/>
              <a:ext cx="0" cy="74736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>
              <a:extLst>
                <a:ext uri="{FF2B5EF4-FFF2-40B4-BE49-F238E27FC236}">
                  <a16:creationId xmlns="" xmlns:a16="http://schemas.microsoft.com/office/drawing/2014/main" id="{81EDCCC0-F677-C04C-9E8B-76E6EA2281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559464" y="3198330"/>
              <a:ext cx="0" cy="74736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="" xmlns:a16="http://schemas.microsoft.com/office/drawing/2014/main" id="{6D79C3A1-2DFF-E646-9B67-8F2977F4990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583733" y="3196915"/>
              <a:ext cx="0" cy="779686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>
              <a:extLst>
                <a:ext uri="{FF2B5EF4-FFF2-40B4-BE49-F238E27FC236}">
                  <a16:creationId xmlns="" xmlns:a16="http://schemas.microsoft.com/office/drawing/2014/main" id="{2763B7DC-94FB-3B48-A5D8-36691948F72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608001" y="3189393"/>
              <a:ext cx="0" cy="80111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Straight Connector 141">
              <a:extLst>
                <a:ext uri="{FF2B5EF4-FFF2-40B4-BE49-F238E27FC236}">
                  <a16:creationId xmlns="" xmlns:a16="http://schemas.microsoft.com/office/drawing/2014/main" id="{C9AB283E-923F-1C47-BA60-1F9D2447FAE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632270" y="3190811"/>
              <a:ext cx="0" cy="80111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>
              <a:extLst>
                <a:ext uri="{FF2B5EF4-FFF2-40B4-BE49-F238E27FC236}">
                  <a16:creationId xmlns="" xmlns:a16="http://schemas.microsoft.com/office/drawing/2014/main" id="{3C8D883E-78B1-754B-840D-58861C4A0FE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656539" y="3189393"/>
              <a:ext cx="0" cy="80111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>
              <a:extLst>
                <a:ext uri="{FF2B5EF4-FFF2-40B4-BE49-F238E27FC236}">
                  <a16:creationId xmlns="" xmlns:a16="http://schemas.microsoft.com/office/drawing/2014/main" id="{C450792E-583B-6741-9A00-5FEB4C8C8ED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680807" y="3196915"/>
              <a:ext cx="0" cy="81302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>
              <a:extLst>
                <a:ext uri="{FF2B5EF4-FFF2-40B4-BE49-F238E27FC236}">
                  <a16:creationId xmlns="" xmlns:a16="http://schemas.microsoft.com/office/drawing/2014/main" id="{0F8AF4D2-4CC2-2043-BA37-BAFE9BC1B2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705076" y="3189393"/>
              <a:ext cx="0" cy="845636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>
              <a:extLst>
                <a:ext uri="{FF2B5EF4-FFF2-40B4-BE49-F238E27FC236}">
                  <a16:creationId xmlns="" xmlns:a16="http://schemas.microsoft.com/office/drawing/2014/main" id="{2A6D93ED-FE6B-BB4B-AC6C-40E255BB0B0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729344" y="3189393"/>
              <a:ext cx="0" cy="99038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="" xmlns:a16="http://schemas.microsoft.com/office/drawing/2014/main" id="{24C63050-B7FF-3E48-9927-51BC7E13196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753613" y="3189393"/>
              <a:ext cx="0" cy="99038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="" xmlns:a16="http://schemas.microsoft.com/office/drawing/2014/main" id="{0F28E3DB-B436-D341-9053-B8E54CC5EE90}"/>
                </a:ext>
              </a:extLst>
            </p:cNvPr>
            <p:cNvCxnSpPr/>
            <p:nvPr/>
          </p:nvCxnSpPr>
          <p:spPr bwMode="auto">
            <a:xfrm>
              <a:off x="6834592" y="3191857"/>
              <a:ext cx="2957953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1" name="Rectangle 33">
              <a:extLst>
                <a:ext uri="{FF2B5EF4-FFF2-40B4-BE49-F238E27FC236}">
                  <a16:creationId xmlns="" xmlns:a16="http://schemas.microsoft.com/office/drawing/2014/main" id="{5362EA4A-93E8-A849-96EC-3700DC178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6620" y="3493824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52" name="Rectangle 33">
              <a:extLst>
                <a:ext uri="{FF2B5EF4-FFF2-40B4-BE49-F238E27FC236}">
                  <a16:creationId xmlns="" xmlns:a16="http://schemas.microsoft.com/office/drawing/2014/main" id="{3ABF3C17-20FF-FC49-ABD4-0544CBA1E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3335" y="3518781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53" name="Rectangle 33">
              <a:extLst>
                <a:ext uri="{FF2B5EF4-FFF2-40B4-BE49-F238E27FC236}">
                  <a16:creationId xmlns="" xmlns:a16="http://schemas.microsoft.com/office/drawing/2014/main" id="{F1FDC5C3-3DF7-4546-B7B9-A05F1745F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6383" y="3521760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54" name="Rectangle 33">
              <a:extLst>
                <a:ext uri="{FF2B5EF4-FFF2-40B4-BE49-F238E27FC236}">
                  <a16:creationId xmlns="" xmlns:a16="http://schemas.microsoft.com/office/drawing/2014/main" id="{F6854AA1-3210-1946-B9E1-D6C904B71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0744" y="3531228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55" name="Rectangle 33">
              <a:extLst>
                <a:ext uri="{FF2B5EF4-FFF2-40B4-BE49-F238E27FC236}">
                  <a16:creationId xmlns="" xmlns:a16="http://schemas.microsoft.com/office/drawing/2014/main" id="{36C8F996-3EA0-6C46-ADCF-4696A601D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5310" y="3551559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56" name="Rectangle 33">
              <a:extLst>
                <a:ext uri="{FF2B5EF4-FFF2-40B4-BE49-F238E27FC236}">
                  <a16:creationId xmlns="" xmlns:a16="http://schemas.microsoft.com/office/drawing/2014/main" id="{117A9BA5-ADFB-FB4A-A717-01DB2E2B4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0479" y="3559160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57" name="Rectangle 33">
              <a:extLst>
                <a:ext uri="{FF2B5EF4-FFF2-40B4-BE49-F238E27FC236}">
                  <a16:creationId xmlns="" xmlns:a16="http://schemas.microsoft.com/office/drawing/2014/main" id="{A8E1D1B3-A463-F746-987E-CDD50C692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4254" y="3568157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58" name="Rectangle 33">
              <a:extLst>
                <a:ext uri="{FF2B5EF4-FFF2-40B4-BE49-F238E27FC236}">
                  <a16:creationId xmlns="" xmlns:a16="http://schemas.microsoft.com/office/drawing/2014/main" id="{2CC8CFDE-2020-9D43-B2C8-96983FB32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447" y="3572282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59" name="Rectangle 33">
              <a:extLst>
                <a:ext uri="{FF2B5EF4-FFF2-40B4-BE49-F238E27FC236}">
                  <a16:creationId xmlns="" xmlns:a16="http://schemas.microsoft.com/office/drawing/2014/main" id="{6B434719-321E-E24C-8BF3-7EA7C69EE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1995" y="3579883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60" name="Rectangle 33">
              <a:extLst>
                <a:ext uri="{FF2B5EF4-FFF2-40B4-BE49-F238E27FC236}">
                  <a16:creationId xmlns="" xmlns:a16="http://schemas.microsoft.com/office/drawing/2014/main" id="{6206E868-D23E-AD43-B523-76F10A98E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6262" y="3587884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61" name="Rectangle 33">
              <a:extLst>
                <a:ext uri="{FF2B5EF4-FFF2-40B4-BE49-F238E27FC236}">
                  <a16:creationId xmlns="" xmlns:a16="http://schemas.microsoft.com/office/drawing/2014/main" id="{ED10E253-BF7C-0E43-85D5-0C7651400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8039" y="3593205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62" name="Rectangle 33">
              <a:extLst>
                <a:ext uri="{FF2B5EF4-FFF2-40B4-BE49-F238E27FC236}">
                  <a16:creationId xmlns="" xmlns:a16="http://schemas.microsoft.com/office/drawing/2014/main" id="{B1F09A3A-DD9D-7144-B3F9-290D6881F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8745" y="3610050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63" name="Rectangle 33">
              <a:extLst>
                <a:ext uri="{FF2B5EF4-FFF2-40B4-BE49-F238E27FC236}">
                  <a16:creationId xmlns="" xmlns:a16="http://schemas.microsoft.com/office/drawing/2014/main" id="{EE98BA05-55B9-A746-996C-046D03147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7272" y="3595541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64" name="Rectangle 33">
              <a:extLst>
                <a:ext uri="{FF2B5EF4-FFF2-40B4-BE49-F238E27FC236}">
                  <a16:creationId xmlns="" xmlns:a16="http://schemas.microsoft.com/office/drawing/2014/main" id="{6104B612-E5BF-9543-B49C-CF53F5DA0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6248" y="3618540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65" name="Rectangle 33">
              <a:extLst>
                <a:ext uri="{FF2B5EF4-FFF2-40B4-BE49-F238E27FC236}">
                  <a16:creationId xmlns="" xmlns:a16="http://schemas.microsoft.com/office/drawing/2014/main" id="{72929F4A-0A49-CD48-B21A-1D89D5E40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9330" y="3636779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66" name="Rectangle 33">
              <a:extLst>
                <a:ext uri="{FF2B5EF4-FFF2-40B4-BE49-F238E27FC236}">
                  <a16:creationId xmlns="" xmlns:a16="http://schemas.microsoft.com/office/drawing/2014/main" id="{539C5BF4-FB19-F64E-A4C3-7D0B1730B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6606" y="3641833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67" name="Rectangle 33">
              <a:extLst>
                <a:ext uri="{FF2B5EF4-FFF2-40B4-BE49-F238E27FC236}">
                  <a16:creationId xmlns="" xmlns:a16="http://schemas.microsoft.com/office/drawing/2014/main" id="{81B95255-50A5-8140-8040-703201B21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2491" y="3643819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68" name="Rectangle 33">
              <a:extLst>
                <a:ext uri="{FF2B5EF4-FFF2-40B4-BE49-F238E27FC236}">
                  <a16:creationId xmlns="" xmlns:a16="http://schemas.microsoft.com/office/drawing/2014/main" id="{919DEFE8-6A54-5145-8DC9-0E91D1FA6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5593" y="3656083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69" name="Rectangle 33">
              <a:extLst>
                <a:ext uri="{FF2B5EF4-FFF2-40B4-BE49-F238E27FC236}">
                  <a16:creationId xmlns="" xmlns:a16="http://schemas.microsoft.com/office/drawing/2014/main" id="{F638D5AA-0A96-2D4F-99D6-AF1C1A849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9402" y="3662552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70" name="Rectangle 33">
              <a:extLst>
                <a:ext uri="{FF2B5EF4-FFF2-40B4-BE49-F238E27FC236}">
                  <a16:creationId xmlns="" xmlns:a16="http://schemas.microsoft.com/office/drawing/2014/main" id="{C40BD261-2DC5-5B4B-831E-BC19FA3D1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2502" y="3672322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71" name="Rectangle 33">
              <a:extLst>
                <a:ext uri="{FF2B5EF4-FFF2-40B4-BE49-F238E27FC236}">
                  <a16:creationId xmlns="" xmlns:a16="http://schemas.microsoft.com/office/drawing/2014/main" id="{9AC74F68-603B-A143-A8F5-ED793AC31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6767" y="3676677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72" name="Rectangle 33">
              <a:extLst>
                <a:ext uri="{FF2B5EF4-FFF2-40B4-BE49-F238E27FC236}">
                  <a16:creationId xmlns="" xmlns:a16="http://schemas.microsoft.com/office/drawing/2014/main" id="{1E82FA67-1714-2140-9F35-3C6A16F03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1475" y="3689373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73" name="Rectangle 33">
              <a:extLst>
                <a:ext uri="{FF2B5EF4-FFF2-40B4-BE49-F238E27FC236}">
                  <a16:creationId xmlns="" xmlns:a16="http://schemas.microsoft.com/office/drawing/2014/main" id="{2E8FEA79-CC5B-4D48-8A30-AFC5C3145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4536" y="3700548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74" name="Rectangle 33">
              <a:extLst>
                <a:ext uri="{FF2B5EF4-FFF2-40B4-BE49-F238E27FC236}">
                  <a16:creationId xmlns="" xmlns:a16="http://schemas.microsoft.com/office/drawing/2014/main" id="{862777E4-309D-7340-92AE-C26E45EAE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6533" y="3728916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75" name="Rectangle 33">
              <a:extLst>
                <a:ext uri="{FF2B5EF4-FFF2-40B4-BE49-F238E27FC236}">
                  <a16:creationId xmlns="" xmlns:a16="http://schemas.microsoft.com/office/drawing/2014/main" id="{95C326E6-AA01-4543-B289-AE72C8259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0558" y="3732444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76" name="Rectangle 33">
              <a:extLst>
                <a:ext uri="{FF2B5EF4-FFF2-40B4-BE49-F238E27FC236}">
                  <a16:creationId xmlns="" xmlns:a16="http://schemas.microsoft.com/office/drawing/2014/main" id="{AE42FCAF-6967-3E41-BAD7-FFC1567D0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5284" y="3740149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77" name="Rectangle 33">
              <a:extLst>
                <a:ext uri="{FF2B5EF4-FFF2-40B4-BE49-F238E27FC236}">
                  <a16:creationId xmlns="" xmlns:a16="http://schemas.microsoft.com/office/drawing/2014/main" id="{A23BB68B-FEBE-F948-A2CD-B8DA9C751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7086" y="3741031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78" name="Rectangle 33">
              <a:extLst>
                <a:ext uri="{FF2B5EF4-FFF2-40B4-BE49-F238E27FC236}">
                  <a16:creationId xmlns="" xmlns:a16="http://schemas.microsoft.com/office/drawing/2014/main" id="{59367737-D844-D147-A28B-578C5C7F9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1354" y="3740759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79" name="Rectangle 33">
              <a:extLst>
                <a:ext uri="{FF2B5EF4-FFF2-40B4-BE49-F238E27FC236}">
                  <a16:creationId xmlns="" xmlns:a16="http://schemas.microsoft.com/office/drawing/2014/main" id="{37B0BEC9-30DB-4742-A473-280955FA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5872" y="3753354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80" name="Rectangle 33">
              <a:extLst>
                <a:ext uri="{FF2B5EF4-FFF2-40B4-BE49-F238E27FC236}">
                  <a16:creationId xmlns="" xmlns:a16="http://schemas.microsoft.com/office/drawing/2014/main" id="{81BE8486-9A93-DA4E-9B59-4A67151F3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8996" y="3757908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81" name="Rectangle 33">
              <a:extLst>
                <a:ext uri="{FF2B5EF4-FFF2-40B4-BE49-F238E27FC236}">
                  <a16:creationId xmlns="" xmlns:a16="http://schemas.microsoft.com/office/drawing/2014/main" id="{E19AA893-6C77-1C4E-B087-D7CBDD1D8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3262" y="3757990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82" name="Rectangle 33">
              <a:extLst>
                <a:ext uri="{FF2B5EF4-FFF2-40B4-BE49-F238E27FC236}">
                  <a16:creationId xmlns="" xmlns:a16="http://schemas.microsoft.com/office/drawing/2014/main" id="{6D39E596-CB5B-A945-B808-3F70E4801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7526" y="3780115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83" name="Rectangle 33">
              <a:extLst>
                <a:ext uri="{FF2B5EF4-FFF2-40B4-BE49-F238E27FC236}">
                  <a16:creationId xmlns="" xmlns:a16="http://schemas.microsoft.com/office/drawing/2014/main" id="{7D31F7F9-6905-7245-BAF1-86123CCC8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1792" y="3778159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84" name="Rectangle 33">
              <a:extLst>
                <a:ext uri="{FF2B5EF4-FFF2-40B4-BE49-F238E27FC236}">
                  <a16:creationId xmlns="" xmlns:a16="http://schemas.microsoft.com/office/drawing/2014/main" id="{7EDB3011-423C-9C45-B6C5-C3681276B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6530" y="3787375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85" name="Rectangle 33">
              <a:extLst>
                <a:ext uri="{FF2B5EF4-FFF2-40B4-BE49-F238E27FC236}">
                  <a16:creationId xmlns="" xmlns:a16="http://schemas.microsoft.com/office/drawing/2014/main" id="{D18AD857-D29B-7242-A22D-9040CBF18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2025" y="3802677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86" name="Rectangle 33">
              <a:extLst>
                <a:ext uri="{FF2B5EF4-FFF2-40B4-BE49-F238E27FC236}">
                  <a16:creationId xmlns="" xmlns:a16="http://schemas.microsoft.com/office/drawing/2014/main" id="{BC6AE21A-1168-6B4D-9A50-2CA4C32EA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6097" y="3810380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87" name="Rectangle 33">
              <a:extLst>
                <a:ext uri="{FF2B5EF4-FFF2-40B4-BE49-F238E27FC236}">
                  <a16:creationId xmlns="" xmlns:a16="http://schemas.microsoft.com/office/drawing/2014/main" id="{1B69A03A-AC19-EB4E-8CA4-12FA2D25A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1271" y="3831120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88" name="Rectangle 33">
              <a:extLst>
                <a:ext uri="{FF2B5EF4-FFF2-40B4-BE49-F238E27FC236}">
                  <a16:creationId xmlns="" xmlns:a16="http://schemas.microsoft.com/office/drawing/2014/main" id="{F183440A-C986-574B-AD35-00BF70EFB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5222" y="3832079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89" name="Rectangle 33">
              <a:extLst>
                <a:ext uri="{FF2B5EF4-FFF2-40B4-BE49-F238E27FC236}">
                  <a16:creationId xmlns="" xmlns:a16="http://schemas.microsoft.com/office/drawing/2014/main" id="{A2C5F107-0B93-1F4B-B7AF-02F7BD242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8308" y="3843076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90" name="Rectangle 33">
              <a:extLst>
                <a:ext uri="{FF2B5EF4-FFF2-40B4-BE49-F238E27FC236}">
                  <a16:creationId xmlns="" xmlns:a16="http://schemas.microsoft.com/office/drawing/2014/main" id="{F158A92F-F637-9C44-B17D-E2A13BDB1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2576" y="3850068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91" name="Rectangle 33">
              <a:extLst>
                <a:ext uri="{FF2B5EF4-FFF2-40B4-BE49-F238E27FC236}">
                  <a16:creationId xmlns="" xmlns:a16="http://schemas.microsoft.com/office/drawing/2014/main" id="{4B515EE7-D194-C94C-A505-21B3CEFA1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4005" y="3851140"/>
              <a:ext cx="30081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92" name="Rectangle 33">
              <a:extLst>
                <a:ext uri="{FF2B5EF4-FFF2-40B4-BE49-F238E27FC236}">
                  <a16:creationId xmlns="" xmlns:a16="http://schemas.microsoft.com/office/drawing/2014/main" id="{6FEC1BA9-CF47-D34A-8112-925A9DCD9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1362" y="3852152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93" name="Rectangle 33">
              <a:extLst>
                <a:ext uri="{FF2B5EF4-FFF2-40B4-BE49-F238E27FC236}">
                  <a16:creationId xmlns="" xmlns:a16="http://schemas.microsoft.com/office/drawing/2014/main" id="{0D4385D9-EF9B-D443-8958-8FA3537EA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4946" y="3851697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94" name="Rectangle 33">
              <a:extLst>
                <a:ext uri="{FF2B5EF4-FFF2-40B4-BE49-F238E27FC236}">
                  <a16:creationId xmlns="" xmlns:a16="http://schemas.microsoft.com/office/drawing/2014/main" id="{399E78D7-684F-2048-A72D-911825E3A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9650" y="3860811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95" name="Rectangle 33">
              <a:extLst>
                <a:ext uri="{FF2B5EF4-FFF2-40B4-BE49-F238E27FC236}">
                  <a16:creationId xmlns="" xmlns:a16="http://schemas.microsoft.com/office/drawing/2014/main" id="{366ABC8C-25E8-E844-A59A-C91C983D0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2578" y="3871283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96" name="Rectangle 33">
              <a:extLst>
                <a:ext uri="{FF2B5EF4-FFF2-40B4-BE49-F238E27FC236}">
                  <a16:creationId xmlns="" xmlns:a16="http://schemas.microsoft.com/office/drawing/2014/main" id="{60349154-4126-9A45-83C7-D754F67E4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995" y="3871283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97" name="Rectangle 33">
              <a:extLst>
                <a:ext uri="{FF2B5EF4-FFF2-40B4-BE49-F238E27FC236}">
                  <a16:creationId xmlns="" xmlns:a16="http://schemas.microsoft.com/office/drawing/2014/main" id="{D163D4E8-6C75-0948-B1C6-6D2595A2B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1558" y="3882344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98" name="Rectangle 33">
              <a:extLst>
                <a:ext uri="{FF2B5EF4-FFF2-40B4-BE49-F238E27FC236}">
                  <a16:creationId xmlns="" xmlns:a16="http://schemas.microsoft.com/office/drawing/2014/main" id="{CA478759-D0DC-594F-86F3-F14CBE2E3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5954" y="3882344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199" name="Rectangle 33">
              <a:extLst>
                <a:ext uri="{FF2B5EF4-FFF2-40B4-BE49-F238E27FC236}">
                  <a16:creationId xmlns="" xmlns:a16="http://schemas.microsoft.com/office/drawing/2014/main" id="{C433896B-9340-3748-90B1-23C847D28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242" y="3886502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00" name="Rectangle 33">
              <a:extLst>
                <a:ext uri="{FF2B5EF4-FFF2-40B4-BE49-F238E27FC236}">
                  <a16:creationId xmlns="" xmlns:a16="http://schemas.microsoft.com/office/drawing/2014/main" id="{9AAA69A2-8F9E-3B4C-897B-D7ED6F2E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4388" y="3884517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01" name="Rectangle 33">
              <a:extLst>
                <a:ext uri="{FF2B5EF4-FFF2-40B4-BE49-F238E27FC236}">
                  <a16:creationId xmlns="" xmlns:a16="http://schemas.microsoft.com/office/drawing/2014/main" id="{78C0748A-75AB-0E41-A557-CC1972E7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5544" y="3894280"/>
              <a:ext cx="30081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02" name="Rectangle 33">
              <a:extLst>
                <a:ext uri="{FF2B5EF4-FFF2-40B4-BE49-F238E27FC236}">
                  <a16:creationId xmlns="" xmlns:a16="http://schemas.microsoft.com/office/drawing/2014/main" id="{FAB8307B-CA52-1E45-8DB3-EF674E3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2549" y="3902224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03" name="Rectangle 33">
              <a:extLst>
                <a:ext uri="{FF2B5EF4-FFF2-40B4-BE49-F238E27FC236}">
                  <a16:creationId xmlns="" xmlns:a16="http://schemas.microsoft.com/office/drawing/2014/main" id="{5D44C797-7007-AD45-BA81-D29FEE31D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7415" y="3917037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04" name="Rectangle 33">
              <a:extLst>
                <a:ext uri="{FF2B5EF4-FFF2-40B4-BE49-F238E27FC236}">
                  <a16:creationId xmlns="" xmlns:a16="http://schemas.microsoft.com/office/drawing/2014/main" id="{BCE3EE99-1C9D-804C-A8C8-C5C5CAC17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1902" y="3920096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05" name="Rectangle 33">
              <a:extLst>
                <a:ext uri="{FF2B5EF4-FFF2-40B4-BE49-F238E27FC236}">
                  <a16:creationId xmlns="" xmlns:a16="http://schemas.microsoft.com/office/drawing/2014/main" id="{7D05A9AB-6766-3640-9A82-7DCB41F26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5353" y="3921121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06" name="Rectangle 33">
              <a:extLst>
                <a:ext uri="{FF2B5EF4-FFF2-40B4-BE49-F238E27FC236}">
                  <a16:creationId xmlns="" xmlns:a16="http://schemas.microsoft.com/office/drawing/2014/main" id="{C4406739-DB4E-0F43-B4BF-1CEE27372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2336" y="3924532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07" name="Rectangle 33">
              <a:extLst>
                <a:ext uri="{FF2B5EF4-FFF2-40B4-BE49-F238E27FC236}">
                  <a16:creationId xmlns="" xmlns:a16="http://schemas.microsoft.com/office/drawing/2014/main" id="{9EE49B36-7607-FE4B-B52F-499800C1C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6711" y="3926801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08" name="Rectangle 33">
              <a:extLst>
                <a:ext uri="{FF2B5EF4-FFF2-40B4-BE49-F238E27FC236}">
                  <a16:creationId xmlns="" xmlns:a16="http://schemas.microsoft.com/office/drawing/2014/main" id="{9C0B6976-6267-4A49-92F7-D4F8A1B9D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0380" y="3926800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09" name="Rectangle 33">
              <a:extLst>
                <a:ext uri="{FF2B5EF4-FFF2-40B4-BE49-F238E27FC236}">
                  <a16:creationId xmlns="" xmlns:a16="http://schemas.microsoft.com/office/drawing/2014/main" id="{DA85DF9F-C019-BD44-BF7A-3B09222F0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520" y="3930935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10" name="Rectangle 33">
              <a:extLst>
                <a:ext uri="{FF2B5EF4-FFF2-40B4-BE49-F238E27FC236}">
                  <a16:creationId xmlns="" xmlns:a16="http://schemas.microsoft.com/office/drawing/2014/main" id="{1DAA88FE-2E90-BF42-A2B8-6E492D8F2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8763" y="3939876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11" name="Rectangle 33">
              <a:extLst>
                <a:ext uri="{FF2B5EF4-FFF2-40B4-BE49-F238E27FC236}">
                  <a16:creationId xmlns="" xmlns:a16="http://schemas.microsoft.com/office/drawing/2014/main" id="{9D388BE7-5136-5942-A6C4-08CB8D3B7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1999" y="3969439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12" name="Rectangle 33">
              <a:extLst>
                <a:ext uri="{FF2B5EF4-FFF2-40B4-BE49-F238E27FC236}">
                  <a16:creationId xmlns="" xmlns:a16="http://schemas.microsoft.com/office/drawing/2014/main" id="{4FBE2341-CAC0-9742-A002-841C5CCCA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7419" y="3973966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13" name="Rectangle 33">
              <a:extLst>
                <a:ext uri="{FF2B5EF4-FFF2-40B4-BE49-F238E27FC236}">
                  <a16:creationId xmlns="" xmlns:a16="http://schemas.microsoft.com/office/drawing/2014/main" id="{2981BBCE-FD2E-734A-B03A-F37B68C7E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0510" y="3985206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14" name="Rectangle 33">
              <a:extLst>
                <a:ext uri="{FF2B5EF4-FFF2-40B4-BE49-F238E27FC236}">
                  <a16:creationId xmlns="" xmlns:a16="http://schemas.microsoft.com/office/drawing/2014/main" id="{621FA573-50B4-5447-BC50-D10463255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6521" y="3986729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15" name="Rectangle 33">
              <a:extLst>
                <a:ext uri="{FF2B5EF4-FFF2-40B4-BE49-F238E27FC236}">
                  <a16:creationId xmlns="" xmlns:a16="http://schemas.microsoft.com/office/drawing/2014/main" id="{1083D010-AB4D-7847-8754-25082AF2F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8288" y="4004249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16" name="Rectangle 33">
              <a:extLst>
                <a:ext uri="{FF2B5EF4-FFF2-40B4-BE49-F238E27FC236}">
                  <a16:creationId xmlns="" xmlns:a16="http://schemas.microsoft.com/office/drawing/2014/main" id="{022F4197-7395-BF48-9CBC-F2F17B955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2806" y="4023765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17" name="Rectangle 33">
              <a:extLst>
                <a:ext uri="{FF2B5EF4-FFF2-40B4-BE49-F238E27FC236}">
                  <a16:creationId xmlns="" xmlns:a16="http://schemas.microsoft.com/office/drawing/2014/main" id="{0E54F19C-F9DC-A447-A9AE-91E690DBC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5776" y="4171938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18" name="Rectangle 33">
              <a:extLst>
                <a:ext uri="{FF2B5EF4-FFF2-40B4-BE49-F238E27FC236}">
                  <a16:creationId xmlns="" xmlns:a16="http://schemas.microsoft.com/office/drawing/2014/main" id="{4EAD4872-FDE7-CF4F-B063-49C8A1FD5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1977" y="4170498"/>
              <a:ext cx="26993" cy="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600" b="0" dirty="0">
                  <a:solidFill>
                    <a:schemeClr val="tx1"/>
                  </a:solidFill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35CEC0B8-6B59-664B-809C-C452172E04D4}"/>
                </a:ext>
              </a:extLst>
            </p:cNvPr>
            <p:cNvSpPr txBox="1"/>
            <p:nvPr/>
          </p:nvSpPr>
          <p:spPr bwMode="auto">
            <a:xfrm rot="16200000">
              <a:off x="5215867" y="3028344"/>
              <a:ext cx="2235486" cy="302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  <a:defRPr sz="1000">
                  <a:solidFill>
                    <a:schemeClr val="bg1"/>
                  </a:solidFill>
                  <a:latin typeface="Calibri" panose="020F0502020204030204" pitchFamily="34" charset="0"/>
                </a:defRPr>
              </a:lvl1pPr>
            </a:lstStyle>
            <a:p>
              <a:r>
                <a:rPr lang="en-US" sz="1100" b="1" dirty="0">
                  <a:solidFill>
                    <a:schemeClr val="tx1"/>
                  </a:solidFill>
                </a:rPr>
                <a:t>Best Reduction From Baseline in Target Lesion Size (%)</a:t>
              </a:r>
              <a:r>
                <a:rPr lang="en-US" sz="1100" b="1" baseline="30000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="" xmlns:a16="http://schemas.microsoft.com/office/drawing/2014/main" id="{8A96F55E-4A08-BD46-B4F2-C151EFDAD900}"/>
              </a:ext>
            </a:extLst>
          </p:cNvPr>
          <p:cNvGrpSpPr/>
          <p:nvPr/>
        </p:nvGrpSpPr>
        <p:grpSpPr>
          <a:xfrm>
            <a:off x="160336" y="1506022"/>
            <a:ext cx="5485912" cy="5204295"/>
            <a:chOff x="160336" y="1506022"/>
            <a:chExt cx="5485912" cy="5204295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C8D0E4F-1774-3D4A-BC9C-5DC4FF054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787" y="2043111"/>
              <a:ext cx="2782888" cy="20607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657B742-09A3-EC4C-AB9C-DED718CB1DBA}"/>
                </a:ext>
              </a:extLst>
            </p:cNvPr>
            <p:cNvSpPr txBox="1"/>
            <p:nvPr/>
          </p:nvSpPr>
          <p:spPr>
            <a:xfrm>
              <a:off x="259642" y="1506022"/>
              <a:ext cx="52566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err="1"/>
                <a:t>Pembrolizumab</a:t>
              </a:r>
              <a:r>
                <a:rPr lang="cs-CZ" sz="2400" dirty="0"/>
                <a:t> a MSI-H tumory (N=233)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CC1620F-F87B-2A48-8C43-2A2841A55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7225" y="2379673"/>
              <a:ext cx="2449023" cy="13255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F346E7BD-666B-7543-85A8-7F4454868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786" y="4200175"/>
              <a:ext cx="4297363" cy="25101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EBC48EE-9C68-9840-BAFC-7F7E8906B3D7}"/>
                </a:ext>
              </a:extLst>
            </p:cNvPr>
            <p:cNvSpPr txBox="1"/>
            <p:nvPr/>
          </p:nvSpPr>
          <p:spPr>
            <a:xfrm>
              <a:off x="2193340" y="4482993"/>
              <a:ext cx="1209040" cy="4355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5A7D519-16B0-F440-A2B1-97A56CC48A6C}"/>
                </a:ext>
              </a:extLst>
            </p:cNvPr>
            <p:cNvSpPr txBox="1"/>
            <p:nvPr/>
          </p:nvSpPr>
          <p:spPr>
            <a:xfrm>
              <a:off x="2221311" y="4199900"/>
              <a:ext cx="304262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medián OS 23,5 měsíce</a:t>
              </a:r>
            </a:p>
            <a:p>
              <a:pPr algn="ctr"/>
              <a:r>
                <a:rPr lang="cs-CZ" dirty="0"/>
                <a:t>(95% CI, 13,5 – NR)</a:t>
              </a:r>
            </a:p>
            <a:p>
              <a:pPr algn="ctr"/>
              <a:r>
                <a:rPr lang="cs-CZ" dirty="0"/>
                <a:t>12 měsíční OS </a:t>
              </a:r>
              <a:r>
                <a:rPr lang="cs-CZ" dirty="0" err="1"/>
                <a:t>rate</a:t>
              </a:r>
              <a:r>
                <a:rPr lang="cs-CZ" dirty="0"/>
                <a:t> 60,7%</a:t>
              </a: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="" xmlns:a16="http://schemas.microsoft.com/office/drawing/2014/main" id="{2EFEA92E-3DA5-C440-8D62-9335BAB15823}"/>
                </a:ext>
              </a:extLst>
            </p:cNvPr>
            <p:cNvSpPr/>
            <p:nvPr/>
          </p:nvSpPr>
          <p:spPr>
            <a:xfrm>
              <a:off x="160336" y="2002197"/>
              <a:ext cx="37444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21880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Change in Tumor Burden With </a:t>
              </a:r>
              <a:r>
                <a:rPr lang="en-US" sz="11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Pembro</a:t>
              </a:r>
              <a:endParaRPr lang="en-US" sz="1000" b="1" strike="sngStrik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30" name="Group 32">
            <a:extLst>
              <a:ext uri="{FF2B5EF4-FFF2-40B4-BE49-F238E27FC236}">
                <a16:creationId xmlns="" xmlns:a16="http://schemas.microsoft.com/office/drawing/2014/main" id="{4310614A-BB98-BF49-9C89-E1588BCBA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87663282"/>
              </p:ext>
            </p:extLst>
          </p:nvPr>
        </p:nvGraphicFramePr>
        <p:xfrm>
          <a:off x="9872665" y="2043111"/>
          <a:ext cx="2158999" cy="1947616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11264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25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3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5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Response, %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5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Nivo</a:t>
                      </a:r>
                      <a:r>
                        <a:rPr kumimoji="0" lang="en-US" sz="105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+ </a:t>
                      </a:r>
                      <a:r>
                        <a:rPr kumimoji="0" lang="en-US" sz="105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Ipi</a:t>
                      </a:r>
                      <a:r>
                        <a:rPr kumimoji="0" lang="en-US" sz="105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5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(n = 119)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7764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ORR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9797" marR="139797" marT="48000" marB="4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9797" marR="139797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7764"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</a:t>
                      </a:r>
                    </a:p>
                  </a:txBody>
                  <a:tcPr marL="139797" marR="139797" marT="48000" marB="4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139797" marR="139797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10974999"/>
                  </a:ext>
                </a:extLst>
              </a:tr>
              <a:tr h="157764">
                <a:tc>
                  <a:txBody>
                    <a:bodyPr/>
                    <a:lstStyle/>
                    <a:p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</a:t>
                      </a:r>
                    </a:p>
                  </a:txBody>
                  <a:tcPr marL="139797" marR="139797" marT="48000" marB="4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</a:p>
                  </a:txBody>
                  <a:tcPr marL="139797" marR="139797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7973799"/>
                  </a:ext>
                </a:extLst>
              </a:tr>
              <a:tr h="157764">
                <a:tc>
                  <a:txBody>
                    <a:bodyPr/>
                    <a:lstStyle/>
                    <a:p>
                      <a:pPr lvl="0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SD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9797" marR="139797" marT="48000" marB="4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9797" marR="139797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764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PD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9797" marR="139797" marT="48000" marB="4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9797" marR="139797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7764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NE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9797" marR="139797" marT="48000" marB="4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9797" marR="139797" marT="48000" marB="4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3" name="TextBox 232">
            <a:extLst>
              <a:ext uri="{FF2B5EF4-FFF2-40B4-BE49-F238E27FC236}">
                <a16:creationId xmlns="" xmlns:a16="http://schemas.microsoft.com/office/drawing/2014/main" id="{49382DB1-3A53-B846-81C9-AC519C4748B0}"/>
              </a:ext>
            </a:extLst>
          </p:cNvPr>
          <p:cNvSpPr txBox="1"/>
          <p:nvPr/>
        </p:nvSpPr>
        <p:spPr>
          <a:xfrm>
            <a:off x="9226253" y="5269916"/>
            <a:ext cx="24490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medián OS NR</a:t>
            </a:r>
          </a:p>
          <a:p>
            <a:pPr algn="ctr"/>
            <a:r>
              <a:rPr lang="cs-CZ" dirty="0"/>
              <a:t>12-měsíční OS </a:t>
            </a:r>
            <a:r>
              <a:rPr lang="cs-CZ" dirty="0" err="1"/>
              <a:t>rate</a:t>
            </a:r>
            <a:r>
              <a:rPr lang="cs-CZ" dirty="0"/>
              <a:t> 85%</a:t>
            </a:r>
          </a:p>
        </p:txBody>
      </p:sp>
      <p:sp>
        <p:nvSpPr>
          <p:cNvPr id="236" name="Obdélník 6">
            <a:extLst>
              <a:ext uri="{FF2B5EF4-FFF2-40B4-BE49-F238E27FC236}">
                <a16:creationId xmlns="" xmlns:a16="http://schemas.microsoft.com/office/drawing/2014/main" id="{E61E7C99-5ACB-1847-BFE9-A890937E3AE5}"/>
              </a:ext>
            </a:extLst>
          </p:cNvPr>
          <p:cNvSpPr/>
          <p:nvPr/>
        </p:nvSpPr>
        <p:spPr>
          <a:xfrm>
            <a:off x="653143" y="6451903"/>
            <a:ext cx="11364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 err="1"/>
              <a:t>Marabelle</a:t>
            </a:r>
            <a:r>
              <a:rPr lang="cs-CZ" dirty="0"/>
              <a:t> et al, JCO 2019; </a:t>
            </a:r>
            <a:r>
              <a:rPr lang="cs-CZ" dirty="0" err="1"/>
              <a:t>Overman</a:t>
            </a:r>
            <a:r>
              <a:rPr lang="cs-CZ" dirty="0"/>
              <a:t> et al, JCO 2018</a:t>
            </a:r>
          </a:p>
        </p:txBody>
      </p:sp>
    </p:spTree>
    <p:extLst>
      <p:ext uri="{BB962C8B-B14F-4D97-AF65-F5344CB8AC3E}">
        <p14:creationId xmlns="" xmlns:p14="http://schemas.microsoft.com/office/powerpoint/2010/main" val="101915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3EA101-3141-F845-A3BC-C1460603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Přínos precizní medicíny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363194-B56D-9041-84A4-82D8070FA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1. Vyselektovat skupinu(</a:t>
            </a:r>
            <a:r>
              <a:rPr lang="cs-CZ" dirty="0" err="1"/>
              <a:t>y</a:t>
            </a:r>
            <a:r>
              <a:rPr lang="cs-CZ" dirty="0"/>
              <a:t>) pacientů, kteří z léčby mají největší benefit </a:t>
            </a:r>
          </a:p>
          <a:p>
            <a:pPr lvl="1"/>
            <a:r>
              <a:rPr lang="cs-CZ" dirty="0"/>
              <a:t>anti-EGFR a kolorektální karcinomu</a:t>
            </a:r>
          </a:p>
          <a:p>
            <a:endParaRPr lang="cs-CZ" dirty="0"/>
          </a:p>
          <a:p>
            <a:r>
              <a:rPr lang="cs-CZ" dirty="0"/>
              <a:t>2. V případě již indikované terapie rozšiřovat skupiny pacientů, kteří mají benefit z terapie </a:t>
            </a:r>
          </a:p>
          <a:p>
            <a:pPr lvl="1"/>
            <a:r>
              <a:rPr lang="cs-CZ" dirty="0"/>
              <a:t>MSI-H a imunoterapie </a:t>
            </a:r>
          </a:p>
          <a:p>
            <a:endParaRPr lang="cs-CZ" dirty="0"/>
          </a:p>
          <a:p>
            <a:r>
              <a:rPr lang="cs-CZ" dirty="0"/>
              <a:t>3. Hledání potenciálních </a:t>
            </a:r>
            <a:r>
              <a:rPr lang="cs-CZ" dirty="0" err="1"/>
              <a:t>targetovatelných</a:t>
            </a:r>
            <a:r>
              <a:rPr lang="cs-CZ" dirty="0"/>
              <a:t> cílů</a:t>
            </a:r>
          </a:p>
          <a:p>
            <a:pPr lvl="1"/>
            <a:r>
              <a:rPr lang="cs-CZ" dirty="0"/>
              <a:t>ROS1, RET, BRAF u NSCLC</a:t>
            </a:r>
          </a:p>
          <a:p>
            <a:pPr lvl="1"/>
            <a:r>
              <a:rPr lang="cs-CZ" dirty="0"/>
              <a:t>IDH a </a:t>
            </a:r>
            <a:r>
              <a:rPr lang="cs-CZ" dirty="0" err="1"/>
              <a:t>cholangiokarcinom</a:t>
            </a:r>
            <a:endParaRPr lang="cs-CZ" dirty="0"/>
          </a:p>
          <a:p>
            <a:pPr lvl="1"/>
            <a:r>
              <a:rPr lang="cs-CZ" dirty="0"/>
              <a:t>BRCA a obecně HRD nádory a senzitivita k PARP inhibitorům</a:t>
            </a:r>
          </a:p>
          <a:p>
            <a:pPr lvl="1"/>
            <a:r>
              <a:rPr lang="cs-CZ" dirty="0"/>
              <a:t>FGFR mutace </a:t>
            </a:r>
          </a:p>
          <a:p>
            <a:pPr lvl="1"/>
            <a:r>
              <a:rPr lang="cs-CZ" dirty="0"/>
              <a:t>NTRK </a:t>
            </a:r>
            <a:r>
              <a:rPr lang="cs-CZ" dirty="0" err="1"/>
              <a:t>fůze</a:t>
            </a:r>
            <a:r>
              <a:rPr lang="cs-CZ" dirty="0"/>
              <a:t> u různých nádorů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56127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C3FF00-F15F-F146-9606-FBB20E4E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Precizní medicína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9ABE2F-2F40-F648-9385-E26F78E15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Množství molekulárních změn existuje u velkého počtu nádorů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518E877-3FAA-0F46-B9B3-CD6492693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6371"/>
          <a:stretch/>
        </p:blipFill>
        <p:spPr>
          <a:xfrm>
            <a:off x="1973178" y="2353677"/>
            <a:ext cx="7484001" cy="4139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9F3A42-F3E0-7044-9C73-D8A111FFC632}"/>
              </a:ext>
            </a:extLst>
          </p:cNvPr>
          <p:cNvSpPr txBox="1"/>
          <p:nvPr/>
        </p:nvSpPr>
        <p:spPr>
          <a:xfrm>
            <a:off x="4571999" y="5164624"/>
            <a:ext cx="418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Např. incidence NTRK </a:t>
            </a:r>
            <a:r>
              <a:rPr lang="cs-CZ" dirty="0" err="1"/>
              <a:t>fůze</a:t>
            </a:r>
            <a:r>
              <a:rPr lang="cs-CZ" dirty="0"/>
              <a:t> u 0,002% - 2,5%</a:t>
            </a:r>
          </a:p>
        </p:txBody>
      </p:sp>
      <p:sp>
        <p:nvSpPr>
          <p:cNvPr id="10" name="Obdélník 6">
            <a:extLst>
              <a:ext uri="{FF2B5EF4-FFF2-40B4-BE49-F238E27FC236}">
                <a16:creationId xmlns="" xmlns:a16="http://schemas.microsoft.com/office/drawing/2014/main" id="{2343F60A-FDC5-DD4E-96B7-CD1FAF31A00F}"/>
              </a:ext>
            </a:extLst>
          </p:cNvPr>
          <p:cNvSpPr/>
          <p:nvPr/>
        </p:nvSpPr>
        <p:spPr>
          <a:xfrm>
            <a:off x="653143" y="6451903"/>
            <a:ext cx="11364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 err="1"/>
              <a:t>Foundation</a:t>
            </a:r>
            <a:r>
              <a:rPr lang="cs-CZ" dirty="0"/>
              <a:t> </a:t>
            </a:r>
            <a:r>
              <a:rPr lang="cs-CZ" dirty="0" err="1"/>
              <a:t>Medicine</a:t>
            </a:r>
            <a:r>
              <a:rPr lang="cs-CZ" dirty="0"/>
              <a:t> Inc., database </a:t>
            </a:r>
            <a:r>
              <a:rPr lang="cs-CZ" dirty="0" err="1"/>
              <a:t>query</a:t>
            </a:r>
            <a:r>
              <a:rPr lang="cs-CZ" dirty="0"/>
              <a:t> 2019</a:t>
            </a:r>
          </a:p>
        </p:txBody>
      </p:sp>
    </p:spTree>
    <p:extLst>
      <p:ext uri="{BB962C8B-B14F-4D97-AF65-F5344CB8AC3E}">
        <p14:creationId xmlns="" xmlns:p14="http://schemas.microsoft.com/office/powerpoint/2010/main" val="75877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C3FF00-F15F-F146-9606-FBB20E4E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Precizní medicína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9ABE2F-2F40-F648-9385-E26F78E15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Množství molekulárních změn existuje u velkého počtu nádorů</a:t>
            </a:r>
          </a:p>
          <a:p>
            <a:endParaRPr lang="cs-CZ" dirty="0"/>
          </a:p>
          <a:p>
            <a:r>
              <a:rPr lang="cs-CZ" dirty="0"/>
              <a:t>Rozvoj technologií masivního paralelního </a:t>
            </a:r>
            <a:r>
              <a:rPr lang="cs-CZ" dirty="0" err="1"/>
              <a:t>sekvenování</a:t>
            </a:r>
            <a:r>
              <a:rPr lang="cs-CZ" dirty="0"/>
              <a:t> (NGS) přinesla možnost analýzy desítek až stovek genů o konkrétního pacienta</a:t>
            </a:r>
          </a:p>
          <a:p>
            <a:endParaRPr lang="cs-CZ" dirty="0"/>
          </a:p>
          <a:p>
            <a:r>
              <a:rPr lang="cs-CZ" dirty="0"/>
              <a:t>Snaha o využití </a:t>
            </a:r>
            <a:r>
              <a:rPr lang="cs-CZ" dirty="0" err="1"/>
              <a:t>genomických</a:t>
            </a:r>
            <a:r>
              <a:rPr lang="cs-CZ" dirty="0"/>
              <a:t> analýz k indikaci cílené protinádorová terapie podle molekulárního profilu nádoru pacienta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84824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2604C-08B3-344E-AA88-01B827E1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75" y="331815"/>
            <a:ext cx="11932169" cy="840309"/>
          </a:xfrm>
        </p:spPr>
        <p:txBody>
          <a:bodyPr>
            <a:normAutofit/>
          </a:bodyPr>
          <a:lstStyle/>
          <a:p>
            <a:r>
              <a:rPr lang="cs-CZ" sz="3200" b="1" dirty="0"/>
              <a:t>Identifikace driver mutací a </a:t>
            </a:r>
            <a:r>
              <a:rPr lang="cs-CZ" sz="3200" b="1" dirty="0" err="1"/>
              <a:t>targetovatelných</a:t>
            </a:r>
            <a:r>
              <a:rPr lang="cs-CZ" sz="3200" b="1" dirty="0"/>
              <a:t> alterací pomocí CGP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6FAF3B-7D3A-3940-81C0-1BB742A8A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0515"/>
            <a:ext cx="10515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E5202C9-6E3B-D347-AE95-9B2B17FCD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40475" y="1026199"/>
            <a:ext cx="4609640" cy="513538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66843F18-F381-1E41-A0E7-C5118857C21E}"/>
              </a:ext>
            </a:extLst>
          </p:cNvPr>
          <p:cNvGrpSpPr>
            <a:grpSpLocks noChangeAspect="1"/>
          </p:cNvGrpSpPr>
          <p:nvPr/>
        </p:nvGrpSpPr>
        <p:grpSpPr>
          <a:xfrm>
            <a:off x="5050115" y="1057832"/>
            <a:ext cx="5990306" cy="5328992"/>
            <a:chOff x="5593537" y="486349"/>
            <a:chExt cx="6697298" cy="5957934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575BE1B-00FE-E044-8607-939D520F9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37" y="486349"/>
              <a:ext cx="5216841" cy="13639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3BFB4B4B-72E2-5044-BEA7-C3281424F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54" y="623101"/>
              <a:ext cx="5216841" cy="24713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20863BB6-14E8-4744-80DD-600C776BD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53" y="855138"/>
              <a:ext cx="5216841" cy="25949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D9192C3-CDD9-8F48-9D1E-D51995A05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53" y="1108559"/>
              <a:ext cx="5216841" cy="2250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401B81EB-4CBD-FD48-9D7F-DE32DE0F4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52" y="1341038"/>
              <a:ext cx="5216841" cy="2449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ABCB342-1FD4-5349-8C1C-BCAB3F1B2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52" y="1587163"/>
              <a:ext cx="5216841" cy="2533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06A3CBC6-DC88-A341-8F83-EAE33DB9A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50" y="1840019"/>
              <a:ext cx="5216841" cy="26350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2C17D8F-98EC-0F47-AD8A-CA4FD824F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49" y="2096125"/>
              <a:ext cx="5216841" cy="25315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ADD450FD-0067-204C-A637-612F864EC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49" y="2356063"/>
              <a:ext cx="5216841" cy="22357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741DCF59-A669-AC41-8BE8-D0DF3B837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49" y="2575253"/>
              <a:ext cx="5216841" cy="2581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F4286626-4740-314C-B0AB-27423B25B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48" y="2831360"/>
              <a:ext cx="5216841" cy="2581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278EA139-0840-244B-8A23-CB8E7E020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47" y="3084218"/>
              <a:ext cx="5216841" cy="24809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4F5A9C4-D613-6440-9BC7-77F5D6230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46" y="3317343"/>
              <a:ext cx="5216841" cy="2557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390816F7-B849-EF4A-82DD-2D57E4AD9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44" y="3579534"/>
              <a:ext cx="5216841" cy="2510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F94F5D72-76A2-464A-BA58-FB29125FD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44" y="3828323"/>
              <a:ext cx="5216841" cy="2363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7E0F8957-5C0C-034D-B49A-8796587D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43" y="4059413"/>
              <a:ext cx="5216841" cy="25581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3FB6DDB1-B30E-AE42-BA19-9BFEDD515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41" y="4316340"/>
              <a:ext cx="5216841" cy="23283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A1D55B52-FE7C-8C4B-9F74-C1D5C5C80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41" y="4549318"/>
              <a:ext cx="5216841" cy="26608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4EFD053E-3FC4-2F48-B8F0-D22A93053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40" y="4805404"/>
              <a:ext cx="5216841" cy="48174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5D3B5B28-7379-C249-ACBF-55C4F50B1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39" y="5284510"/>
              <a:ext cx="5216841" cy="2551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BFF6D9F3-FE9F-0A4E-85D2-A1239A0D6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38" y="5539494"/>
              <a:ext cx="5216841" cy="23864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816DD19C-7DD8-994C-852E-8BD594EF0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537" y="5765498"/>
              <a:ext cx="5216841" cy="67878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3C1052FF-95DC-B44B-BD74-41C6837EC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52575" y="4050361"/>
              <a:ext cx="2000506" cy="26674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ADB4AA4B-295E-AD4F-86F4-8BAA761C5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67201" y="2133653"/>
              <a:ext cx="1771251" cy="21553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0B5AAC93-8362-3247-ACCB-D44755FB8B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35575" y="1568168"/>
              <a:ext cx="1771251" cy="27405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6CF39293-1B14-1A48-8DCE-BC5BAB33B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67200" y="1100904"/>
              <a:ext cx="1771251" cy="24372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9E7A51BC-78A6-E649-B7F6-90A1EC79A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4376" y="1230585"/>
              <a:ext cx="1771251" cy="24372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BE6BBAE4-76E4-7148-BEBA-B80DC3378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35574" y="623101"/>
              <a:ext cx="1771251" cy="2437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69BABC7-F345-844A-9D14-F8208D15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0378" y="2084935"/>
              <a:ext cx="1480457" cy="481750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5B055C84-E844-984C-A335-2EE6475E5C02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716247" y="4748880"/>
            <a:ext cx="1324174" cy="43089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6C30C06-7258-9E4B-BB7D-2D672FA3EBEE}"/>
              </a:ext>
            </a:extLst>
          </p:cNvPr>
          <p:cNvSpPr txBox="1"/>
          <p:nvPr/>
        </p:nvSpPr>
        <p:spPr>
          <a:xfrm>
            <a:off x="9658386" y="1348538"/>
            <a:ext cx="26052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Biomarkers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either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(on-label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tumor type)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-label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tumor type)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EF17075-BE81-6946-838A-72B638CBB1C3}"/>
              </a:ext>
            </a:extLst>
          </p:cNvPr>
          <p:cNvSpPr txBox="1"/>
          <p:nvPr/>
        </p:nvSpPr>
        <p:spPr>
          <a:xfrm>
            <a:off x="9586777" y="3400872"/>
            <a:ext cx="2605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Biomarkers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evidence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indicating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actionable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(on-label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tumor type)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-label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tumor type)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A5F37BBC-2C51-7A4F-83FF-9E4328EDFCFE}"/>
              </a:ext>
            </a:extLst>
          </p:cNvPr>
          <p:cNvSpPr txBox="1"/>
          <p:nvPr/>
        </p:nvSpPr>
        <p:spPr>
          <a:xfrm>
            <a:off x="3074193" y="6120598"/>
            <a:ext cx="26052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Drivers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per sample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896C9F6-4972-3E4B-B88C-93DC35756715}"/>
              </a:ext>
            </a:extLst>
          </p:cNvPr>
          <p:cNvSpPr txBox="1"/>
          <p:nvPr/>
        </p:nvSpPr>
        <p:spPr>
          <a:xfrm>
            <a:off x="146079" y="6465293"/>
            <a:ext cx="119321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Priestley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</a:p>
        </p:txBody>
      </p:sp>
    </p:spTree>
    <p:extLst>
      <p:ext uri="{BB962C8B-B14F-4D97-AF65-F5344CB8AC3E}">
        <p14:creationId xmlns="" xmlns:p14="http://schemas.microsoft.com/office/powerpoint/2010/main" val="82823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C3FF00-F15F-F146-9606-FBB20E4E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Precizní medicína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9ABE2F-2F40-F648-9385-E26F78E15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Množství molekulárních změn existuje u velkého počtu nádorů</a:t>
            </a:r>
          </a:p>
          <a:p>
            <a:endParaRPr lang="cs-CZ" dirty="0"/>
          </a:p>
          <a:p>
            <a:r>
              <a:rPr lang="cs-CZ" dirty="0"/>
              <a:t>Rozvoj technologií masivního paralelního </a:t>
            </a:r>
            <a:r>
              <a:rPr lang="cs-CZ" dirty="0" err="1"/>
              <a:t>sekvenování</a:t>
            </a:r>
            <a:r>
              <a:rPr lang="cs-CZ" dirty="0"/>
              <a:t> (NGS) přinesla možnost analýzy desítek až stovek genů o konkrétního pacienta</a:t>
            </a:r>
          </a:p>
          <a:p>
            <a:endParaRPr lang="cs-CZ" dirty="0"/>
          </a:p>
          <a:p>
            <a:r>
              <a:rPr lang="cs-CZ" dirty="0"/>
              <a:t>Snaha o využití </a:t>
            </a:r>
            <a:r>
              <a:rPr lang="cs-CZ" dirty="0" err="1"/>
              <a:t>genomických</a:t>
            </a:r>
            <a:r>
              <a:rPr lang="cs-CZ" dirty="0"/>
              <a:t> analýz k indikaci cílené protinádorová terapie podle molekulárního profilu nádoru pacienta</a:t>
            </a:r>
          </a:p>
          <a:p>
            <a:endParaRPr lang="cs-CZ" dirty="0"/>
          </a:p>
          <a:p>
            <a:r>
              <a:rPr lang="cs-CZ" dirty="0"/>
              <a:t>Provedeno několik studií precizní medicíny, které testovali klinickou využitelnost </a:t>
            </a:r>
            <a:r>
              <a:rPr lang="cs-CZ" dirty="0" err="1"/>
              <a:t>genomického</a:t>
            </a:r>
            <a:r>
              <a:rPr lang="cs-CZ" dirty="0"/>
              <a:t> profilování. </a:t>
            </a:r>
          </a:p>
        </p:txBody>
      </p:sp>
    </p:spTree>
    <p:extLst>
      <p:ext uri="{BB962C8B-B14F-4D97-AF65-F5344CB8AC3E}">
        <p14:creationId xmlns="" xmlns:p14="http://schemas.microsoft.com/office/powerpoint/2010/main" val="23323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A561AB-DBE3-2345-8E69-D7F011B9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Studie precizní medicíny 1. generace</a:t>
            </a:r>
          </a:p>
        </p:txBody>
      </p:sp>
      <p:sp>
        <p:nvSpPr>
          <p:cNvPr id="6" name="Obdélník 6">
            <a:extLst>
              <a:ext uri="{FF2B5EF4-FFF2-40B4-BE49-F238E27FC236}">
                <a16:creationId xmlns="" xmlns:a16="http://schemas.microsoft.com/office/drawing/2014/main" id="{F59B931C-8D48-CA47-BA5E-9D8F65E83C64}"/>
              </a:ext>
            </a:extLst>
          </p:cNvPr>
          <p:cNvSpPr/>
          <p:nvPr/>
        </p:nvSpPr>
        <p:spPr>
          <a:xfrm>
            <a:off x="0" y="645190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/>
              <a:t> </a:t>
            </a:r>
            <a:r>
              <a:rPr lang="cs-CZ" dirty="0" err="1"/>
              <a:t>Trédan</a:t>
            </a:r>
            <a:r>
              <a:rPr lang="cs-CZ" dirty="0"/>
              <a:t> et al, Ann </a:t>
            </a:r>
            <a:r>
              <a:rPr lang="cs-CZ" dirty="0" err="1"/>
              <a:t>Oncol</a:t>
            </a:r>
            <a:r>
              <a:rPr lang="cs-CZ" dirty="0"/>
              <a:t> 2019;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Tourneau</a:t>
            </a:r>
            <a:r>
              <a:rPr lang="cs-CZ" dirty="0"/>
              <a:t> et al, Lancet </a:t>
            </a:r>
            <a:r>
              <a:rPr lang="cs-CZ" dirty="0" err="1"/>
              <a:t>Oncol</a:t>
            </a:r>
            <a:r>
              <a:rPr lang="cs-CZ" dirty="0"/>
              <a:t> 2015, </a:t>
            </a:r>
            <a:r>
              <a:rPr lang="cs-CZ" dirty="0" err="1"/>
              <a:t>Stockley</a:t>
            </a:r>
            <a:r>
              <a:rPr lang="cs-CZ" dirty="0"/>
              <a:t> et al, Genom Med 2016, NCI-MATCH </a:t>
            </a:r>
            <a:r>
              <a:rPr lang="cs-CZ" dirty="0" err="1"/>
              <a:t>website</a:t>
            </a:r>
            <a:r>
              <a:rPr lang="cs-CZ" dirty="0"/>
              <a:t> 2019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7F4EFC-47C8-4345-8237-7F418059DC52}"/>
              </a:ext>
            </a:extLst>
          </p:cNvPr>
          <p:cNvSpPr txBox="1"/>
          <p:nvPr/>
        </p:nvSpPr>
        <p:spPr>
          <a:xfrm>
            <a:off x="354563" y="5929208"/>
            <a:ext cx="508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GDT – </a:t>
            </a:r>
            <a:r>
              <a:rPr lang="cs-CZ" dirty="0" err="1"/>
              <a:t>genomic</a:t>
            </a:r>
            <a:r>
              <a:rPr lang="cs-CZ" dirty="0"/>
              <a:t> </a:t>
            </a:r>
            <a:r>
              <a:rPr lang="cs-CZ" dirty="0" err="1"/>
              <a:t>driven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, GD – </a:t>
            </a:r>
            <a:r>
              <a:rPr lang="cs-CZ" dirty="0" err="1"/>
              <a:t>genomic</a:t>
            </a:r>
            <a:r>
              <a:rPr lang="cs-CZ" dirty="0"/>
              <a:t> </a:t>
            </a:r>
            <a:r>
              <a:rPr lang="cs-CZ" dirty="0" err="1"/>
              <a:t>driven</a:t>
            </a:r>
            <a:endParaRPr lang="cs-CZ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3D9B52D0-E8B9-654D-8FDC-5C34A91F8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57925953"/>
              </p:ext>
            </p:extLst>
          </p:nvPr>
        </p:nvGraphicFramePr>
        <p:xfrm>
          <a:off x="354563" y="1458212"/>
          <a:ext cx="4598126" cy="4470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063">
                  <a:extLst>
                    <a:ext uri="{9D8B030D-6E8A-4147-A177-3AD203B41FA5}">
                      <a16:colId xmlns="" xmlns:a16="http://schemas.microsoft.com/office/drawing/2014/main" val="1151218844"/>
                    </a:ext>
                  </a:extLst>
                </a:gridCol>
                <a:gridCol w="2299063">
                  <a:extLst>
                    <a:ext uri="{9D8B030D-6E8A-4147-A177-3AD203B41FA5}">
                      <a16:colId xmlns="" xmlns:a16="http://schemas.microsoft.com/office/drawing/2014/main" val="3916237927"/>
                    </a:ext>
                  </a:extLst>
                </a:gridCol>
              </a:tblGrid>
              <a:tr h="460358">
                <a:tc>
                  <a:txBody>
                    <a:bodyPr/>
                    <a:lstStyle/>
                    <a:p>
                      <a:pPr algn="l"/>
                      <a:r>
                        <a:rPr lang="cs-CZ" sz="2800" dirty="0"/>
                        <a:t>Studie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SHIVA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72723886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2012 - 2014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649918044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Počet pacientů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1136722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Počet genů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67725638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Počet GDT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615239996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Doporučena terapie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64314419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Zahájena terapie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13,4 %,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contrl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35254294"/>
                  </a:ext>
                </a:extLst>
              </a:tr>
              <a:tr h="622837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ORR u pacientů se zahájenou GDT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4 % (PFS 2,3 m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2,0 m)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557840249"/>
                  </a:ext>
                </a:extLst>
              </a:tr>
              <a:tr h="622837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Celková odpověď ve studii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cca 0,9 %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365935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1952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A561AB-DBE3-2345-8E69-D7F011B9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Studie precizní medicíny 1. generace</a:t>
            </a:r>
          </a:p>
        </p:txBody>
      </p:sp>
      <p:sp>
        <p:nvSpPr>
          <p:cNvPr id="6" name="Obdélník 6">
            <a:extLst>
              <a:ext uri="{FF2B5EF4-FFF2-40B4-BE49-F238E27FC236}">
                <a16:creationId xmlns="" xmlns:a16="http://schemas.microsoft.com/office/drawing/2014/main" id="{6A4AF12F-C7B3-BC46-B672-58FF92BD340F}"/>
              </a:ext>
            </a:extLst>
          </p:cNvPr>
          <p:cNvSpPr/>
          <p:nvPr/>
        </p:nvSpPr>
        <p:spPr>
          <a:xfrm>
            <a:off x="0" y="645190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/>
              <a:t> </a:t>
            </a:r>
            <a:r>
              <a:rPr lang="cs-CZ" dirty="0" err="1"/>
              <a:t>Trédan</a:t>
            </a:r>
            <a:r>
              <a:rPr lang="cs-CZ" dirty="0"/>
              <a:t> et al, Ann </a:t>
            </a:r>
            <a:r>
              <a:rPr lang="cs-CZ" dirty="0" err="1"/>
              <a:t>Oncol</a:t>
            </a:r>
            <a:r>
              <a:rPr lang="cs-CZ" dirty="0"/>
              <a:t> 2019;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Tourneau</a:t>
            </a:r>
            <a:r>
              <a:rPr lang="cs-CZ" dirty="0"/>
              <a:t> et al, Lancet </a:t>
            </a:r>
            <a:r>
              <a:rPr lang="cs-CZ" dirty="0" err="1"/>
              <a:t>Oncol</a:t>
            </a:r>
            <a:r>
              <a:rPr lang="cs-CZ" dirty="0"/>
              <a:t> 2015, </a:t>
            </a:r>
            <a:r>
              <a:rPr lang="cs-CZ" dirty="0" err="1"/>
              <a:t>Stockley</a:t>
            </a:r>
            <a:r>
              <a:rPr lang="cs-CZ" dirty="0"/>
              <a:t> et al, Genom Med 2016, NCI-MATCH </a:t>
            </a:r>
            <a:r>
              <a:rPr lang="cs-CZ" dirty="0" err="1"/>
              <a:t>website</a:t>
            </a:r>
            <a:r>
              <a:rPr lang="cs-CZ" dirty="0"/>
              <a:t> 2019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8A1B6F1-25D4-754F-9408-141AB69E977C}"/>
              </a:ext>
            </a:extLst>
          </p:cNvPr>
          <p:cNvSpPr txBox="1"/>
          <p:nvPr/>
        </p:nvSpPr>
        <p:spPr>
          <a:xfrm>
            <a:off x="354563" y="5929208"/>
            <a:ext cx="508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GDT – </a:t>
            </a:r>
            <a:r>
              <a:rPr lang="cs-CZ" dirty="0" err="1"/>
              <a:t>genomic</a:t>
            </a:r>
            <a:r>
              <a:rPr lang="cs-CZ" dirty="0"/>
              <a:t> </a:t>
            </a:r>
            <a:r>
              <a:rPr lang="cs-CZ" dirty="0" err="1"/>
              <a:t>driven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, GD – </a:t>
            </a:r>
            <a:r>
              <a:rPr lang="cs-CZ" dirty="0" err="1"/>
              <a:t>genomic</a:t>
            </a:r>
            <a:r>
              <a:rPr lang="cs-CZ" dirty="0"/>
              <a:t> </a:t>
            </a:r>
            <a:r>
              <a:rPr lang="cs-CZ" dirty="0" err="1"/>
              <a:t>driven</a:t>
            </a:r>
            <a:endParaRPr lang="cs-CZ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D57261F3-9B78-8344-B213-410F73B583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00743217"/>
              </p:ext>
            </p:extLst>
          </p:nvPr>
        </p:nvGraphicFramePr>
        <p:xfrm>
          <a:off x="354563" y="1458212"/>
          <a:ext cx="6897189" cy="4470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063">
                  <a:extLst>
                    <a:ext uri="{9D8B030D-6E8A-4147-A177-3AD203B41FA5}">
                      <a16:colId xmlns="" xmlns:a16="http://schemas.microsoft.com/office/drawing/2014/main" val="1151218844"/>
                    </a:ext>
                  </a:extLst>
                </a:gridCol>
                <a:gridCol w="2299063">
                  <a:extLst>
                    <a:ext uri="{9D8B030D-6E8A-4147-A177-3AD203B41FA5}">
                      <a16:colId xmlns="" xmlns:a16="http://schemas.microsoft.com/office/drawing/2014/main" val="3916237927"/>
                    </a:ext>
                  </a:extLst>
                </a:gridCol>
                <a:gridCol w="2299063">
                  <a:extLst>
                    <a:ext uri="{9D8B030D-6E8A-4147-A177-3AD203B41FA5}">
                      <a16:colId xmlns="" xmlns:a16="http://schemas.microsoft.com/office/drawing/2014/main" val="2301188402"/>
                    </a:ext>
                  </a:extLst>
                </a:gridCol>
              </a:tblGrid>
              <a:tr h="460358">
                <a:tc>
                  <a:txBody>
                    <a:bodyPr/>
                    <a:lstStyle/>
                    <a:p>
                      <a:pPr algn="l"/>
                      <a:r>
                        <a:rPr lang="cs-CZ" sz="2800" dirty="0"/>
                        <a:t>Studie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SHIVA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MOSCATO 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72723886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2012 - 2014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2011 - 2016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649918044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Počet pacientů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1136722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Počet genů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40 - 75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67725638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Počet GDT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615239996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Doporučena terapie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64314419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Zahájena terapie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13,4 %,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contrl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35254294"/>
                  </a:ext>
                </a:extLst>
              </a:tr>
              <a:tr h="622837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ORR u pacientů se zahájenou GDT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4 % (PFS 2,3 m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2,0 m)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11 % (PFS 1,3x u 33%)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557840249"/>
                  </a:ext>
                </a:extLst>
              </a:tr>
              <a:tr h="622837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Celková odpověď ve studii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cca 0,9 %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365935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54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A561AB-DBE3-2345-8E69-D7F011B9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Studie precizní medicíny 1. generace</a:t>
            </a:r>
          </a:p>
        </p:txBody>
      </p:sp>
      <p:sp>
        <p:nvSpPr>
          <p:cNvPr id="5" name="Obdélník 6">
            <a:extLst>
              <a:ext uri="{FF2B5EF4-FFF2-40B4-BE49-F238E27FC236}">
                <a16:creationId xmlns="" xmlns:a16="http://schemas.microsoft.com/office/drawing/2014/main" id="{C77BF1F6-2F75-6343-B88B-27A25824D96A}"/>
              </a:ext>
            </a:extLst>
          </p:cNvPr>
          <p:cNvSpPr/>
          <p:nvPr/>
        </p:nvSpPr>
        <p:spPr>
          <a:xfrm>
            <a:off x="0" y="645190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/>
              <a:t> </a:t>
            </a:r>
            <a:r>
              <a:rPr lang="cs-CZ" dirty="0" err="1"/>
              <a:t>Trédan</a:t>
            </a:r>
            <a:r>
              <a:rPr lang="cs-CZ" dirty="0"/>
              <a:t> et al, Ann </a:t>
            </a:r>
            <a:r>
              <a:rPr lang="cs-CZ" dirty="0" err="1"/>
              <a:t>Oncol</a:t>
            </a:r>
            <a:r>
              <a:rPr lang="cs-CZ" dirty="0"/>
              <a:t> 2019;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Tourneau</a:t>
            </a:r>
            <a:r>
              <a:rPr lang="cs-CZ" dirty="0"/>
              <a:t> et al, Lancet </a:t>
            </a:r>
            <a:r>
              <a:rPr lang="cs-CZ" dirty="0" err="1"/>
              <a:t>Oncol</a:t>
            </a:r>
            <a:r>
              <a:rPr lang="cs-CZ" dirty="0"/>
              <a:t> 2015, </a:t>
            </a:r>
            <a:r>
              <a:rPr lang="cs-CZ" dirty="0" err="1"/>
              <a:t>Stockley</a:t>
            </a:r>
            <a:r>
              <a:rPr lang="cs-CZ" dirty="0"/>
              <a:t> et al, Genom Med 2016, NCI-MATCH </a:t>
            </a:r>
            <a:r>
              <a:rPr lang="cs-CZ" dirty="0" err="1"/>
              <a:t>website</a:t>
            </a:r>
            <a:r>
              <a:rPr lang="cs-CZ" dirty="0"/>
              <a:t> 2019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B8FE5C3-5B6F-A547-AC79-64B26238E0B9}"/>
              </a:ext>
            </a:extLst>
          </p:cNvPr>
          <p:cNvSpPr txBox="1"/>
          <p:nvPr/>
        </p:nvSpPr>
        <p:spPr>
          <a:xfrm>
            <a:off x="354563" y="5929208"/>
            <a:ext cx="508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GDT – </a:t>
            </a:r>
            <a:r>
              <a:rPr lang="cs-CZ" dirty="0" err="1"/>
              <a:t>genomic</a:t>
            </a:r>
            <a:r>
              <a:rPr lang="cs-CZ" dirty="0"/>
              <a:t> </a:t>
            </a:r>
            <a:r>
              <a:rPr lang="cs-CZ" dirty="0" err="1"/>
              <a:t>driven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, GD – </a:t>
            </a:r>
            <a:r>
              <a:rPr lang="cs-CZ" dirty="0" err="1"/>
              <a:t>genomic</a:t>
            </a:r>
            <a:r>
              <a:rPr lang="cs-CZ" dirty="0"/>
              <a:t> </a:t>
            </a:r>
            <a:r>
              <a:rPr lang="cs-CZ" dirty="0" err="1"/>
              <a:t>driven</a:t>
            </a:r>
            <a:endParaRPr lang="cs-CZ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2EA9B8C6-10B9-774B-AB5D-EBFB8B208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92813518"/>
              </p:ext>
            </p:extLst>
          </p:nvPr>
        </p:nvGraphicFramePr>
        <p:xfrm>
          <a:off x="354563" y="1458212"/>
          <a:ext cx="9196252" cy="4470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063">
                  <a:extLst>
                    <a:ext uri="{9D8B030D-6E8A-4147-A177-3AD203B41FA5}">
                      <a16:colId xmlns="" xmlns:a16="http://schemas.microsoft.com/office/drawing/2014/main" val="1151218844"/>
                    </a:ext>
                  </a:extLst>
                </a:gridCol>
                <a:gridCol w="2299063">
                  <a:extLst>
                    <a:ext uri="{9D8B030D-6E8A-4147-A177-3AD203B41FA5}">
                      <a16:colId xmlns="" xmlns:a16="http://schemas.microsoft.com/office/drawing/2014/main" val="3916237927"/>
                    </a:ext>
                  </a:extLst>
                </a:gridCol>
                <a:gridCol w="2299063">
                  <a:extLst>
                    <a:ext uri="{9D8B030D-6E8A-4147-A177-3AD203B41FA5}">
                      <a16:colId xmlns="" xmlns:a16="http://schemas.microsoft.com/office/drawing/2014/main" val="2301188402"/>
                    </a:ext>
                  </a:extLst>
                </a:gridCol>
                <a:gridCol w="2299063">
                  <a:extLst>
                    <a:ext uri="{9D8B030D-6E8A-4147-A177-3AD203B41FA5}">
                      <a16:colId xmlns="" xmlns:a16="http://schemas.microsoft.com/office/drawing/2014/main" val="3019346896"/>
                    </a:ext>
                  </a:extLst>
                </a:gridCol>
              </a:tblGrid>
              <a:tr h="460358">
                <a:tc>
                  <a:txBody>
                    <a:bodyPr/>
                    <a:lstStyle/>
                    <a:p>
                      <a:pPr algn="l"/>
                      <a:r>
                        <a:rPr lang="cs-CZ" sz="2800" dirty="0"/>
                        <a:t>Studie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SHIVA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MOSCATO 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err="1"/>
                        <a:t>ProfiLER</a:t>
                      </a:r>
                      <a:endParaRPr lang="cs-CZ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72723886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2012 - 2014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2011 - 2016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2013 - 2017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649918044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Počet pacientů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1136722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Počet genů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40 - 75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 (69)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67725638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Počet GDT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615239996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Doporučena terapie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64314419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Zahájena terapie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13,4 %,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contrl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35254294"/>
                  </a:ext>
                </a:extLst>
              </a:tr>
              <a:tr h="622837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ORR u pacientů se zahájenou GDT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4 % (PFS 2,3 m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2,0 m)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11 % (PFS 1,3x u 33%)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557840249"/>
                  </a:ext>
                </a:extLst>
              </a:tr>
              <a:tr h="622837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Celková odpověď ve studii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cca 0,9 %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365935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644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272514-7234-744F-B28D-5FACD3AD5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Konflikty zájmů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10DB2B-9EA7-0E4A-832B-19DC16600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Edukační aktivity: </a:t>
            </a:r>
            <a:r>
              <a:rPr lang="cs-CZ" dirty="0" err="1"/>
              <a:t>Roche</a:t>
            </a:r>
            <a:r>
              <a:rPr lang="cs-CZ" dirty="0"/>
              <a:t>, </a:t>
            </a:r>
            <a:r>
              <a:rPr lang="cs-CZ" dirty="0" err="1"/>
              <a:t>Servier</a:t>
            </a:r>
            <a:r>
              <a:rPr lang="cs-CZ" dirty="0"/>
              <a:t>, </a:t>
            </a:r>
            <a:r>
              <a:rPr lang="cs-CZ" dirty="0" err="1"/>
              <a:t>Amgen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Kongresová podpora: Bayer, </a:t>
            </a:r>
            <a:r>
              <a:rPr lang="cs-CZ" dirty="0" err="1"/>
              <a:t>Servier</a:t>
            </a:r>
            <a:r>
              <a:rPr lang="cs-CZ" dirty="0"/>
              <a:t>, </a:t>
            </a:r>
            <a:r>
              <a:rPr lang="cs-CZ" dirty="0" err="1"/>
              <a:t>Novartis</a:t>
            </a:r>
            <a:r>
              <a:rPr lang="cs-CZ" dirty="0"/>
              <a:t>, </a:t>
            </a:r>
            <a:r>
              <a:rPr lang="cs-CZ" dirty="0" err="1"/>
              <a:t>Roche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8197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A561AB-DBE3-2345-8E69-D7F011B9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Studie precizní medicíny 1. generace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02A6D011-26F0-CD4F-A315-98C01288D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69741032"/>
              </p:ext>
            </p:extLst>
          </p:nvPr>
        </p:nvGraphicFramePr>
        <p:xfrm>
          <a:off x="354563" y="1458212"/>
          <a:ext cx="11495315" cy="4470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063">
                  <a:extLst>
                    <a:ext uri="{9D8B030D-6E8A-4147-A177-3AD203B41FA5}">
                      <a16:colId xmlns="" xmlns:a16="http://schemas.microsoft.com/office/drawing/2014/main" val="1151218844"/>
                    </a:ext>
                  </a:extLst>
                </a:gridCol>
                <a:gridCol w="2299063">
                  <a:extLst>
                    <a:ext uri="{9D8B030D-6E8A-4147-A177-3AD203B41FA5}">
                      <a16:colId xmlns="" xmlns:a16="http://schemas.microsoft.com/office/drawing/2014/main" val="3916237927"/>
                    </a:ext>
                  </a:extLst>
                </a:gridCol>
                <a:gridCol w="2299063">
                  <a:extLst>
                    <a:ext uri="{9D8B030D-6E8A-4147-A177-3AD203B41FA5}">
                      <a16:colId xmlns="" xmlns:a16="http://schemas.microsoft.com/office/drawing/2014/main" val="2301188402"/>
                    </a:ext>
                  </a:extLst>
                </a:gridCol>
                <a:gridCol w="2299063">
                  <a:extLst>
                    <a:ext uri="{9D8B030D-6E8A-4147-A177-3AD203B41FA5}">
                      <a16:colId xmlns="" xmlns:a16="http://schemas.microsoft.com/office/drawing/2014/main" val="3019346896"/>
                    </a:ext>
                  </a:extLst>
                </a:gridCol>
                <a:gridCol w="2299063">
                  <a:extLst>
                    <a:ext uri="{9D8B030D-6E8A-4147-A177-3AD203B41FA5}">
                      <a16:colId xmlns="" xmlns:a16="http://schemas.microsoft.com/office/drawing/2014/main" val="1774801639"/>
                    </a:ext>
                  </a:extLst>
                </a:gridCol>
              </a:tblGrid>
              <a:tr h="460358">
                <a:tc>
                  <a:txBody>
                    <a:bodyPr/>
                    <a:lstStyle/>
                    <a:p>
                      <a:pPr algn="l"/>
                      <a:r>
                        <a:rPr lang="cs-CZ" sz="2800" dirty="0"/>
                        <a:t>Studie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SHIVA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MOSCATO 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err="1"/>
                        <a:t>ProfiLER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NCI-MATCH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72723886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2012 - 2014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2011 - 2016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2013 - 2017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 2015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649918044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Počet pacientů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cca 6000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1136722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Počet genů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40 - 75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 (69)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67725638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Počet GDT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ramen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615239996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Doporučena terapie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64314419"/>
                  </a:ext>
                </a:extLst>
              </a:tr>
              <a:tr h="425126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Zahájena terapie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13,4 %,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contrl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35254294"/>
                  </a:ext>
                </a:extLst>
              </a:tr>
              <a:tr h="622837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ORR u pacientů se zahájenou GDT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4 % (PFS 2,3 m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2,0 m)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11 % (PFS 1,3x u 33%)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ramena s RR</a:t>
                      </a:r>
                    </a:p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ramen bez RR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557840249"/>
                  </a:ext>
                </a:extLst>
              </a:tr>
              <a:tr h="622837">
                <a:tc>
                  <a:txBody>
                    <a:bodyPr/>
                    <a:lstStyle/>
                    <a:p>
                      <a:pPr algn="l"/>
                      <a:r>
                        <a:rPr lang="cs-CZ" sz="2000" b="1" dirty="0"/>
                        <a:t>Celková odpověď ve studii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cca 0,9 %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3659354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88F3C65-A444-7A40-9A24-748B7718D0C0}"/>
              </a:ext>
            </a:extLst>
          </p:cNvPr>
          <p:cNvSpPr txBox="1"/>
          <p:nvPr/>
        </p:nvSpPr>
        <p:spPr>
          <a:xfrm>
            <a:off x="354563" y="5929208"/>
            <a:ext cx="508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GDT – </a:t>
            </a:r>
            <a:r>
              <a:rPr lang="cs-CZ" dirty="0" err="1"/>
              <a:t>genomic</a:t>
            </a:r>
            <a:r>
              <a:rPr lang="cs-CZ" dirty="0"/>
              <a:t> </a:t>
            </a:r>
            <a:r>
              <a:rPr lang="cs-CZ" dirty="0" err="1"/>
              <a:t>driven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, GD – </a:t>
            </a:r>
            <a:r>
              <a:rPr lang="cs-CZ" dirty="0" err="1"/>
              <a:t>genomic</a:t>
            </a:r>
            <a:r>
              <a:rPr lang="cs-CZ" dirty="0"/>
              <a:t> </a:t>
            </a:r>
            <a:r>
              <a:rPr lang="cs-CZ" dirty="0" err="1"/>
              <a:t>driven</a:t>
            </a:r>
            <a:endParaRPr lang="cs-CZ" dirty="0"/>
          </a:p>
        </p:txBody>
      </p:sp>
      <p:sp>
        <p:nvSpPr>
          <p:cNvPr id="6" name="Obdélník 6">
            <a:extLst>
              <a:ext uri="{FF2B5EF4-FFF2-40B4-BE49-F238E27FC236}">
                <a16:creationId xmlns="" xmlns:a16="http://schemas.microsoft.com/office/drawing/2014/main" id="{C2AB7A97-BFD0-404E-86C5-946063E71AA5}"/>
              </a:ext>
            </a:extLst>
          </p:cNvPr>
          <p:cNvSpPr/>
          <p:nvPr/>
        </p:nvSpPr>
        <p:spPr>
          <a:xfrm>
            <a:off x="0" y="645190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/>
              <a:t> </a:t>
            </a:r>
            <a:r>
              <a:rPr lang="cs-CZ" dirty="0" err="1"/>
              <a:t>Trédan</a:t>
            </a:r>
            <a:r>
              <a:rPr lang="cs-CZ" dirty="0"/>
              <a:t> et al, Ann </a:t>
            </a:r>
            <a:r>
              <a:rPr lang="cs-CZ" dirty="0" err="1"/>
              <a:t>Oncol</a:t>
            </a:r>
            <a:r>
              <a:rPr lang="cs-CZ" dirty="0"/>
              <a:t> 2019;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Tourneau</a:t>
            </a:r>
            <a:r>
              <a:rPr lang="cs-CZ" dirty="0"/>
              <a:t> et al, Lancet </a:t>
            </a:r>
            <a:r>
              <a:rPr lang="cs-CZ" dirty="0" err="1"/>
              <a:t>Oncol</a:t>
            </a:r>
            <a:r>
              <a:rPr lang="cs-CZ" dirty="0"/>
              <a:t> 2015, </a:t>
            </a:r>
            <a:r>
              <a:rPr lang="cs-CZ" dirty="0" err="1"/>
              <a:t>Stockley</a:t>
            </a:r>
            <a:r>
              <a:rPr lang="cs-CZ" dirty="0"/>
              <a:t> et al, Genom Med 2016, NCI-MATCH </a:t>
            </a:r>
            <a:r>
              <a:rPr lang="cs-CZ" dirty="0" err="1"/>
              <a:t>website</a:t>
            </a:r>
            <a:r>
              <a:rPr lang="cs-CZ" dirty="0"/>
              <a:t> 2019 </a:t>
            </a:r>
          </a:p>
        </p:txBody>
      </p:sp>
    </p:spTree>
    <p:extLst>
      <p:ext uri="{BB962C8B-B14F-4D97-AF65-F5344CB8AC3E}">
        <p14:creationId xmlns="" xmlns:p14="http://schemas.microsoft.com/office/powerpoint/2010/main" val="40852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18D243-5218-E24F-8C43-389687182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Soumrak precizní medicíny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E3E3C9-786D-2044-8BD0-64483DF5A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594"/>
            <a:ext cx="10515600" cy="492208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Příčiny minimálního efektu ve studiích 1. generace:</a:t>
            </a:r>
          </a:p>
          <a:p>
            <a:r>
              <a:rPr lang="cs-CZ" dirty="0"/>
              <a:t>„Před-léčebná“ fáze:</a:t>
            </a:r>
          </a:p>
          <a:p>
            <a:pPr lvl="1"/>
            <a:r>
              <a:rPr lang="cs-CZ" dirty="0"/>
              <a:t>Výběr populace pacientů – pacienti s pokročilým onemocnění, </a:t>
            </a:r>
            <a:r>
              <a:rPr lang="cs-CZ" dirty="0" err="1"/>
              <a:t>předléčeni</a:t>
            </a:r>
            <a:r>
              <a:rPr lang="cs-CZ" dirty="0"/>
              <a:t> nebo již vyčerpanou léčbou v celkově v horším stavu</a:t>
            </a:r>
          </a:p>
          <a:p>
            <a:pPr lvl="1"/>
            <a:r>
              <a:rPr lang="cs-CZ" dirty="0" smtClean="0"/>
              <a:t>Doba </a:t>
            </a:r>
            <a:r>
              <a:rPr lang="cs-CZ" dirty="0"/>
              <a:t>do zahájení terapie (ve studii </a:t>
            </a:r>
            <a:r>
              <a:rPr lang="cs-CZ" dirty="0" err="1"/>
              <a:t>ProfiLER</a:t>
            </a:r>
            <a:r>
              <a:rPr lang="cs-CZ" dirty="0"/>
              <a:t> od zařazené do MTB medián 86 dní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„Neaktuální“ biologie nádoru </a:t>
            </a:r>
          </a:p>
          <a:p>
            <a:r>
              <a:rPr lang="cs-CZ" dirty="0" smtClean="0"/>
              <a:t>Faktory </a:t>
            </a:r>
            <a:r>
              <a:rPr lang="cs-CZ" dirty="0"/>
              <a:t>spojení s cílenou terapií:</a:t>
            </a:r>
          </a:p>
          <a:p>
            <a:pPr lvl="1"/>
            <a:r>
              <a:rPr lang="cs-CZ" dirty="0" err="1"/>
              <a:t>Suboptimální</a:t>
            </a:r>
            <a:r>
              <a:rPr lang="cs-CZ" dirty="0"/>
              <a:t> identifikace cílů pro terapii (většina somatických mutací nehraje přímou roli v biologii nádorů, genomika přináší jen část informace o nádoru)</a:t>
            </a:r>
          </a:p>
          <a:p>
            <a:pPr lvl="1"/>
            <a:r>
              <a:rPr lang="cs-CZ" dirty="0" err="1"/>
              <a:t>Suboptimální</a:t>
            </a:r>
            <a:r>
              <a:rPr lang="cs-CZ" dirty="0"/>
              <a:t> indikace terapie dle biomarkerů, resp. terapeutické možnosti s nevýrazným přínosem (např. </a:t>
            </a:r>
            <a:r>
              <a:rPr lang="cs-CZ" dirty="0" err="1"/>
              <a:t>mTOR</a:t>
            </a:r>
            <a:r>
              <a:rPr lang="cs-CZ" dirty="0"/>
              <a:t> inhibitory PI3K/AKT/</a:t>
            </a:r>
            <a:r>
              <a:rPr lang="cs-CZ" dirty="0" err="1"/>
              <a:t>mTOR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Přítomnost komutací (mutace ve více genech jako mechanizmus rezistence)</a:t>
            </a:r>
          </a:p>
          <a:p>
            <a:pPr lvl="1"/>
            <a:r>
              <a:rPr lang="cs-CZ" dirty="0"/>
              <a:t>Ten stejný cíl s různým dopadem u různých typů nádorů (např. BRAF mutace)</a:t>
            </a:r>
          </a:p>
          <a:p>
            <a:pPr lvl="1"/>
            <a:r>
              <a:rPr lang="cs-CZ" dirty="0" err="1"/>
              <a:t>Intratumorózní</a:t>
            </a:r>
            <a:r>
              <a:rPr lang="cs-CZ" dirty="0"/>
              <a:t> heterogenita, „časová“ heterogenita</a:t>
            </a:r>
          </a:p>
        </p:txBody>
      </p:sp>
    </p:spTree>
    <p:extLst>
      <p:ext uri="{BB962C8B-B14F-4D97-AF65-F5344CB8AC3E}">
        <p14:creationId xmlns="" xmlns:p14="http://schemas.microsoft.com/office/powerpoint/2010/main" val="95070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09DED-E37B-D04C-B67A-22D2E2F05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Soumrak precizní medicíny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43B107-AD34-CA4D-AB42-DAE06DC95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s tím?</a:t>
            </a:r>
          </a:p>
          <a:p>
            <a:pPr lvl="1"/>
            <a:r>
              <a:rPr lang="cs-CZ" dirty="0"/>
              <a:t>Rozšířit panel testovaných genů (na stovky)?</a:t>
            </a:r>
          </a:p>
          <a:p>
            <a:pPr lvl="1"/>
            <a:r>
              <a:rPr lang="cs-CZ" dirty="0"/>
              <a:t>Rozšířit terapeutické možnosti (nová cílená terapie, imunoterapie)</a:t>
            </a:r>
          </a:p>
          <a:p>
            <a:pPr lvl="1"/>
            <a:endParaRPr lang="cs-CZ" dirty="0"/>
          </a:p>
          <a:p>
            <a:r>
              <a:rPr lang="cs-CZ" dirty="0"/>
              <a:t>Využití inovativních postupů</a:t>
            </a:r>
          </a:p>
          <a:p>
            <a:pPr lvl="1"/>
            <a:r>
              <a:rPr lang="cs-CZ" dirty="0"/>
              <a:t>Použití kombinace cílených léků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4899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8F6126-0F37-5D43-9863-CDA0E0EC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Studie I-PREDICT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A21714-749A-1C4F-AD66-8BB6CF099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5615609" cy="4486275"/>
          </a:xfrm>
        </p:spPr>
        <p:txBody>
          <a:bodyPr>
            <a:normAutofit fontScale="92500" lnSpcReduction="10000"/>
          </a:bodyPr>
          <a:lstStyle/>
          <a:p>
            <a:r>
              <a:rPr lang="cs-CZ" sz="2400" b="1" dirty="0"/>
              <a:t>Zařazeno 149 pacientů</a:t>
            </a:r>
            <a:r>
              <a:rPr lang="cs-CZ" sz="2000" b="1" dirty="0"/>
              <a:t> </a:t>
            </a:r>
            <a:r>
              <a:rPr lang="cs-CZ" sz="2000" dirty="0"/>
              <a:t>s metastatickým refrakterním onemocněním</a:t>
            </a:r>
          </a:p>
          <a:p>
            <a:r>
              <a:rPr lang="cs-CZ" sz="2000" dirty="0"/>
              <a:t>Komplexní </a:t>
            </a:r>
            <a:r>
              <a:rPr lang="cs-CZ" sz="2000" dirty="0" err="1"/>
              <a:t>genomické</a:t>
            </a:r>
            <a:r>
              <a:rPr lang="cs-CZ" sz="2000" dirty="0"/>
              <a:t> profilování FMI</a:t>
            </a:r>
          </a:p>
          <a:p>
            <a:r>
              <a:rPr lang="cs-CZ" sz="2000" dirty="0"/>
              <a:t>Testování PD-L1, TMB a MSI pokud </a:t>
            </a:r>
          </a:p>
          <a:p>
            <a:endParaRPr lang="cs-CZ" sz="2000" dirty="0"/>
          </a:p>
          <a:p>
            <a:r>
              <a:rPr lang="cs-CZ" sz="2400" b="1" dirty="0"/>
              <a:t>83 pacientů (53 %)</a:t>
            </a:r>
            <a:r>
              <a:rPr lang="cs-CZ" sz="2000" b="1" dirty="0"/>
              <a:t> </a:t>
            </a:r>
            <a:r>
              <a:rPr lang="cs-CZ" sz="2000" dirty="0"/>
              <a:t>indikováno k terapii, pouze u 2 pacientů zjištěn jenom jeden </a:t>
            </a:r>
            <a:r>
              <a:rPr lang="cs-CZ" sz="2000" dirty="0" err="1"/>
              <a:t>target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r>
              <a:rPr lang="cs-CZ" sz="2400" b="1" dirty="0" err="1"/>
              <a:t>Matching</a:t>
            </a:r>
            <a:r>
              <a:rPr lang="cs-CZ" sz="2400" b="1" dirty="0"/>
              <a:t> </a:t>
            </a:r>
            <a:r>
              <a:rPr lang="cs-CZ" sz="2400" b="1" dirty="0" err="1"/>
              <a:t>score</a:t>
            </a:r>
            <a:r>
              <a:rPr lang="cs-CZ" sz="2400" b="1" dirty="0"/>
              <a:t> (MS) </a:t>
            </a:r>
            <a:r>
              <a:rPr lang="cs-CZ" sz="2000" dirty="0"/>
              <a:t>– počet alterací léčených cílenou terapii k celkovému počtu alterací</a:t>
            </a:r>
          </a:p>
          <a:p>
            <a:r>
              <a:rPr lang="cs-CZ" sz="2000" dirty="0"/>
              <a:t>Pacienti rozdělený na 2 skupiny na základě MS:     nad 50% vs. pod 50%</a:t>
            </a:r>
          </a:p>
          <a:p>
            <a:r>
              <a:rPr lang="cs-CZ" sz="2000" dirty="0"/>
              <a:t>Medián počtu léků v kombinaci 2 (rozsah 1-5)</a:t>
            </a:r>
          </a:p>
          <a:p>
            <a:endParaRPr lang="cs-CZ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8DCAD71-A669-AE4A-A545-7B9CD3CF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453809" y="262925"/>
            <a:ext cx="5257800" cy="6156092"/>
          </a:xfrm>
          <a:prstGeom prst="rect">
            <a:avLst/>
          </a:prstGeom>
        </p:spPr>
      </p:pic>
      <p:sp>
        <p:nvSpPr>
          <p:cNvPr id="5" name="Obdélník 6">
            <a:extLst>
              <a:ext uri="{FF2B5EF4-FFF2-40B4-BE49-F238E27FC236}">
                <a16:creationId xmlns="" xmlns:a16="http://schemas.microsoft.com/office/drawing/2014/main" id="{F0B870AB-0A95-6542-9AFD-3164E469D3EC}"/>
              </a:ext>
            </a:extLst>
          </p:cNvPr>
          <p:cNvSpPr/>
          <p:nvPr/>
        </p:nvSpPr>
        <p:spPr>
          <a:xfrm>
            <a:off x="0" y="645190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 err="1"/>
              <a:t>Slicklick</a:t>
            </a:r>
            <a:r>
              <a:rPr lang="cs-CZ" dirty="0"/>
              <a:t> et al, </a:t>
            </a:r>
            <a:r>
              <a:rPr lang="cs-CZ" dirty="0" err="1"/>
              <a:t>Nat</a:t>
            </a:r>
            <a:r>
              <a:rPr lang="cs-CZ" dirty="0"/>
              <a:t> Med 2019</a:t>
            </a:r>
          </a:p>
        </p:txBody>
      </p:sp>
    </p:spTree>
    <p:extLst>
      <p:ext uri="{BB962C8B-B14F-4D97-AF65-F5344CB8AC3E}">
        <p14:creationId xmlns="" xmlns:p14="http://schemas.microsoft.com/office/powerpoint/2010/main" val="164874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09DED-E37B-D04C-B67A-22D2E2F05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Soumrak precizní medicíny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43B107-AD34-CA4D-AB42-DAE06DC95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s tím?</a:t>
            </a:r>
          </a:p>
          <a:p>
            <a:pPr lvl="1"/>
            <a:r>
              <a:rPr lang="cs-CZ" dirty="0"/>
              <a:t>Rozšířit panel testovaných genů (na stovky)?</a:t>
            </a:r>
          </a:p>
          <a:p>
            <a:pPr lvl="1"/>
            <a:r>
              <a:rPr lang="cs-CZ" dirty="0"/>
              <a:t>Rozšířit terapeutické možnosti (nová cílená terapie, imunoterapie)</a:t>
            </a:r>
          </a:p>
          <a:p>
            <a:pPr lvl="1"/>
            <a:endParaRPr lang="cs-CZ" dirty="0"/>
          </a:p>
          <a:p>
            <a:r>
              <a:rPr lang="cs-CZ" dirty="0"/>
              <a:t>Využití inovativních postupů</a:t>
            </a:r>
          </a:p>
          <a:p>
            <a:pPr lvl="1"/>
            <a:r>
              <a:rPr lang="cs-CZ" dirty="0"/>
              <a:t>Použití kombinace cílených léků</a:t>
            </a:r>
          </a:p>
          <a:p>
            <a:pPr lvl="1"/>
            <a:r>
              <a:rPr lang="cs-CZ" dirty="0"/>
              <a:t>Indikace ne jen na základě genomu ale přidat například i </a:t>
            </a:r>
            <a:r>
              <a:rPr lang="cs-CZ" dirty="0" err="1"/>
              <a:t>transkriptom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542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0ACC52C-0354-1F44-BAFF-714F00011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572" t="3249" r="2186" b="1892"/>
          <a:stretch/>
        </p:blipFill>
        <p:spPr>
          <a:xfrm>
            <a:off x="5958840" y="1690687"/>
            <a:ext cx="5897880" cy="4618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8F6126-0F37-5D43-9863-CDA0E0EC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Studie WINTHER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A21714-749A-1C4F-AD66-8BB6CF099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257800" cy="4486275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Zařazeno 303 pacientů</a:t>
            </a:r>
            <a:r>
              <a:rPr lang="cs-CZ" sz="2400" b="1" dirty="0"/>
              <a:t> </a:t>
            </a:r>
            <a:r>
              <a:rPr lang="cs-CZ" sz="2400" dirty="0"/>
              <a:t>s metastatickým onemocněním s progresí na standardní </a:t>
            </a:r>
            <a:r>
              <a:rPr lang="cs-CZ" sz="2400" dirty="0" err="1"/>
              <a:t>léčbe</a:t>
            </a:r>
            <a:endParaRPr lang="cs-CZ" sz="2400" dirty="0"/>
          </a:p>
          <a:p>
            <a:r>
              <a:rPr lang="cs-CZ" sz="2400" dirty="0"/>
              <a:t>Komplexní </a:t>
            </a:r>
            <a:r>
              <a:rPr lang="cs-CZ" sz="2400" dirty="0" err="1"/>
              <a:t>genomické</a:t>
            </a:r>
            <a:r>
              <a:rPr lang="cs-CZ" sz="2400" dirty="0"/>
              <a:t> profilování FMI</a:t>
            </a:r>
          </a:p>
          <a:p>
            <a:r>
              <a:rPr lang="cs-CZ" sz="2400" dirty="0"/>
              <a:t>RNA profilování srovnávající nádorovou a normální tkáň</a:t>
            </a:r>
          </a:p>
          <a:p>
            <a:endParaRPr lang="cs-CZ" sz="2400" dirty="0"/>
          </a:p>
          <a:p>
            <a:r>
              <a:rPr lang="cs-CZ" sz="2400" dirty="0"/>
              <a:t>Biopsie provedena u 253 pacientů (83%)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b="1" dirty="0"/>
              <a:t>107 pacientů (35 %)</a:t>
            </a:r>
            <a:r>
              <a:rPr lang="cs-CZ" sz="2400" b="1" dirty="0"/>
              <a:t> </a:t>
            </a:r>
            <a:r>
              <a:rPr lang="cs-CZ" sz="2400" dirty="0"/>
              <a:t>léčeno doporučenou terapií</a:t>
            </a:r>
          </a:p>
          <a:p>
            <a:pPr lvl="1"/>
            <a:r>
              <a:rPr lang="cs-CZ" dirty="0"/>
              <a:t>69 pacientů dle DNA – rameno A</a:t>
            </a:r>
          </a:p>
          <a:p>
            <a:pPr lvl="1"/>
            <a:r>
              <a:rPr lang="cs-CZ" dirty="0"/>
              <a:t>38 pacientů dle RNA – rameno B</a:t>
            </a:r>
          </a:p>
          <a:p>
            <a:pPr lvl="1"/>
            <a:endParaRPr lang="cs-CZ" dirty="0"/>
          </a:p>
        </p:txBody>
      </p:sp>
      <p:sp>
        <p:nvSpPr>
          <p:cNvPr id="5" name="Obdélník 6">
            <a:extLst>
              <a:ext uri="{FF2B5EF4-FFF2-40B4-BE49-F238E27FC236}">
                <a16:creationId xmlns="" xmlns:a16="http://schemas.microsoft.com/office/drawing/2014/main" id="{F0B870AB-0A95-6542-9AFD-3164E469D3EC}"/>
              </a:ext>
            </a:extLst>
          </p:cNvPr>
          <p:cNvSpPr/>
          <p:nvPr/>
        </p:nvSpPr>
        <p:spPr>
          <a:xfrm>
            <a:off x="0" y="645190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 err="1"/>
              <a:t>Rodon</a:t>
            </a:r>
            <a:r>
              <a:rPr lang="cs-CZ" dirty="0"/>
              <a:t> et al, </a:t>
            </a:r>
            <a:r>
              <a:rPr lang="cs-CZ" dirty="0" err="1"/>
              <a:t>Nat</a:t>
            </a:r>
            <a:r>
              <a:rPr lang="cs-CZ" dirty="0"/>
              <a:t> Med 2019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="" xmlns:a16="http://schemas.microsoft.com/office/drawing/2014/main" id="{A6467E4F-7FF2-8445-A026-64AA4CE0A62D}"/>
              </a:ext>
            </a:extLst>
          </p:cNvPr>
          <p:cNvSpPr/>
          <p:nvPr/>
        </p:nvSpPr>
        <p:spPr>
          <a:xfrm flipH="1">
            <a:off x="7697743" y="2347067"/>
            <a:ext cx="140805" cy="560093"/>
          </a:xfrm>
          <a:prstGeom prst="leftBrace">
            <a:avLst>
              <a:gd name="adj1" fmla="val 8333"/>
              <a:gd name="adj2" fmla="val 51144"/>
            </a:avLst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Left Brace 11">
            <a:extLst>
              <a:ext uri="{FF2B5EF4-FFF2-40B4-BE49-F238E27FC236}">
                <a16:creationId xmlns="" xmlns:a16="http://schemas.microsoft.com/office/drawing/2014/main" id="{F9006102-B011-494E-8252-07B96A4A0B11}"/>
              </a:ext>
            </a:extLst>
          </p:cNvPr>
          <p:cNvSpPr/>
          <p:nvPr/>
        </p:nvSpPr>
        <p:spPr>
          <a:xfrm flipH="1">
            <a:off x="9485749" y="2309512"/>
            <a:ext cx="181336" cy="780529"/>
          </a:xfrm>
          <a:prstGeom prst="lef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Left Brace 12">
            <a:extLst>
              <a:ext uri="{FF2B5EF4-FFF2-40B4-BE49-F238E27FC236}">
                <a16:creationId xmlns="" xmlns:a16="http://schemas.microsoft.com/office/drawing/2014/main" id="{4A16C2F5-72B1-2D48-8CEE-F5A9B2A44C51}"/>
              </a:ext>
            </a:extLst>
          </p:cNvPr>
          <p:cNvSpPr/>
          <p:nvPr/>
        </p:nvSpPr>
        <p:spPr>
          <a:xfrm flipH="1">
            <a:off x="11248462" y="2306586"/>
            <a:ext cx="156044" cy="676250"/>
          </a:xfrm>
          <a:prstGeom prst="lef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F58CF2E-A103-AC4E-9F6A-1E4A3120F037}"/>
              </a:ext>
            </a:extLst>
          </p:cNvPr>
          <p:cNvSpPr/>
          <p:nvPr/>
        </p:nvSpPr>
        <p:spPr>
          <a:xfrm>
            <a:off x="10187492" y="5389581"/>
            <a:ext cx="180539" cy="344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6FAC0D-7B11-544B-9E02-565EB7D2F7C7}"/>
              </a:ext>
            </a:extLst>
          </p:cNvPr>
          <p:cNvSpPr txBox="1"/>
          <p:nvPr/>
        </p:nvSpPr>
        <p:spPr>
          <a:xfrm>
            <a:off x="7838548" y="2453371"/>
            <a:ext cx="75854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/>
              <a:t>23,1%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BB80A7-D4D2-8B43-96F7-55A6B48E22FA}"/>
              </a:ext>
            </a:extLst>
          </p:cNvPr>
          <p:cNvSpPr txBox="1"/>
          <p:nvPr/>
        </p:nvSpPr>
        <p:spPr>
          <a:xfrm>
            <a:off x="9667085" y="2488712"/>
            <a:ext cx="70094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noAutofit/>
          </a:bodyPr>
          <a:lstStyle/>
          <a:p>
            <a:r>
              <a:rPr lang="cs-CZ" dirty="0"/>
              <a:t>31,8%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462CAD5-E78A-3342-9AFD-3C12520C5AA9}"/>
              </a:ext>
            </a:extLst>
          </p:cNvPr>
          <p:cNvSpPr txBox="1"/>
          <p:nvPr/>
        </p:nvSpPr>
        <p:spPr>
          <a:xfrm>
            <a:off x="11411394" y="2460045"/>
            <a:ext cx="78060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/>
              <a:t>26,2%</a:t>
            </a:r>
          </a:p>
        </p:txBody>
      </p:sp>
    </p:spTree>
    <p:extLst>
      <p:ext uri="{BB962C8B-B14F-4D97-AF65-F5344CB8AC3E}">
        <p14:creationId xmlns="" xmlns:p14="http://schemas.microsoft.com/office/powerpoint/2010/main" val="357707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09DED-E37B-D04C-B67A-22D2E2F05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Soumrak precizní medicíny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43B107-AD34-CA4D-AB42-DAE06DC95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s tím?</a:t>
            </a:r>
          </a:p>
          <a:p>
            <a:pPr lvl="1"/>
            <a:r>
              <a:rPr lang="cs-CZ" dirty="0"/>
              <a:t>Rozšířit panel testovaných genů (na stovky)?</a:t>
            </a:r>
          </a:p>
          <a:p>
            <a:pPr lvl="1"/>
            <a:r>
              <a:rPr lang="cs-CZ" dirty="0"/>
              <a:t>Rozšířit terapeutické možnosti (nová cílená terapie, imunoterapie)</a:t>
            </a:r>
          </a:p>
          <a:p>
            <a:pPr lvl="1"/>
            <a:endParaRPr lang="cs-CZ" dirty="0"/>
          </a:p>
          <a:p>
            <a:r>
              <a:rPr lang="cs-CZ" dirty="0"/>
              <a:t>Využití inovativních postupů</a:t>
            </a:r>
          </a:p>
          <a:p>
            <a:pPr lvl="1"/>
            <a:r>
              <a:rPr lang="cs-CZ" dirty="0"/>
              <a:t>Použití kombinace cílených léků</a:t>
            </a:r>
          </a:p>
          <a:p>
            <a:pPr lvl="1"/>
            <a:r>
              <a:rPr lang="cs-CZ" dirty="0"/>
              <a:t>Indikace ne jen na základě genomu ale přidat například i </a:t>
            </a:r>
            <a:r>
              <a:rPr lang="cs-CZ" dirty="0" err="1"/>
              <a:t>transkriptom</a:t>
            </a:r>
            <a:endParaRPr lang="cs-CZ" dirty="0"/>
          </a:p>
          <a:p>
            <a:pPr lvl="1"/>
            <a:r>
              <a:rPr lang="cs-CZ" dirty="0"/>
              <a:t>Zakomponování </a:t>
            </a:r>
            <a:r>
              <a:rPr lang="cs-CZ" dirty="0" err="1"/>
              <a:t>Liquid</a:t>
            </a:r>
            <a:r>
              <a:rPr lang="cs-CZ" dirty="0"/>
              <a:t> biopsie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4467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8F6126-0F37-5D43-9863-CDA0E0EC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Studie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A21714-749A-1C4F-AD66-8BB6CF099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884694" cy="4486275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Stude ke zhodnocení </a:t>
            </a:r>
            <a:r>
              <a:rPr lang="cs-CZ" sz="2400" dirty="0" err="1"/>
              <a:t>feasibility</a:t>
            </a:r>
            <a:r>
              <a:rPr lang="cs-CZ" sz="2400" dirty="0"/>
              <a:t> použití </a:t>
            </a:r>
            <a:r>
              <a:rPr lang="cs-CZ" sz="2400" dirty="0" err="1"/>
              <a:t>ctDNA</a:t>
            </a:r>
            <a:r>
              <a:rPr lang="cs-CZ" sz="2400" dirty="0"/>
              <a:t> k hodnocení mutačního profilu</a:t>
            </a:r>
          </a:p>
          <a:p>
            <a:r>
              <a:rPr lang="cs-CZ" b="1" dirty="0"/>
              <a:t>Zařazeno 100 pacientů</a:t>
            </a:r>
            <a:r>
              <a:rPr lang="cs-CZ" sz="2400" b="1" dirty="0"/>
              <a:t> </a:t>
            </a:r>
            <a:r>
              <a:rPr lang="cs-CZ" sz="2400" dirty="0"/>
              <a:t>s metastatickým onemocněním s progresí 2 </a:t>
            </a:r>
            <a:r>
              <a:rPr lang="cs-CZ" sz="2400" dirty="0" err="1"/>
              <a:t>liních</a:t>
            </a:r>
            <a:r>
              <a:rPr lang="cs-CZ" sz="2400" dirty="0"/>
              <a:t> léčby</a:t>
            </a:r>
          </a:p>
          <a:p>
            <a:r>
              <a:rPr lang="cs-CZ" sz="2400" dirty="0"/>
              <a:t>Panel 624 genů hodnocených v analýze </a:t>
            </a:r>
            <a:r>
              <a:rPr lang="cs-CZ" sz="2400" dirty="0" err="1"/>
              <a:t>ctDNA</a:t>
            </a:r>
            <a:endParaRPr lang="cs-CZ" sz="2400" dirty="0"/>
          </a:p>
          <a:p>
            <a:endParaRPr lang="cs-CZ" sz="2400" dirty="0"/>
          </a:p>
          <a:p>
            <a:r>
              <a:rPr lang="cs-CZ" sz="2600" b="1" dirty="0"/>
              <a:t>100% senzitivita a specificita </a:t>
            </a:r>
            <a:r>
              <a:rPr lang="cs-CZ" sz="2400" dirty="0"/>
              <a:t>ve srovnání s hodnocením materiálu z tkáně (hodnoceno u 20 pacientů na </a:t>
            </a:r>
            <a:r>
              <a:rPr lang="cs-CZ" sz="2400" dirty="0" err="1"/>
              <a:t>vyselektované</a:t>
            </a:r>
            <a:r>
              <a:rPr lang="cs-CZ" sz="2400" dirty="0"/>
              <a:t> skupině 14 genů)</a:t>
            </a:r>
          </a:p>
          <a:p>
            <a:endParaRPr lang="cs-CZ" sz="2400" dirty="0"/>
          </a:p>
          <a:p>
            <a:r>
              <a:rPr lang="cs-CZ" sz="2400" dirty="0"/>
              <a:t>U </a:t>
            </a:r>
            <a:r>
              <a:rPr lang="cs-CZ" sz="2400" b="1" dirty="0"/>
              <a:t>41 pacientů (41%) zjištěn </a:t>
            </a:r>
            <a:r>
              <a:rPr lang="cs-CZ" sz="2400" b="1" dirty="0" err="1"/>
              <a:t>targetovatelný</a:t>
            </a:r>
            <a:r>
              <a:rPr lang="cs-CZ" sz="2400" b="1" dirty="0"/>
              <a:t> cíl</a:t>
            </a:r>
          </a:p>
          <a:p>
            <a:r>
              <a:rPr lang="cs-CZ" sz="2400" dirty="0"/>
              <a:t>Pacienti zařazení do klinických studií časné fáze</a:t>
            </a:r>
          </a:p>
          <a:p>
            <a:pPr lvl="1"/>
            <a:r>
              <a:rPr lang="cs-CZ" sz="2000" dirty="0"/>
              <a:t>11 pacientů (11%) byl zahájena GD léčba</a:t>
            </a:r>
            <a:endParaRPr lang="cs-CZ" dirty="0"/>
          </a:p>
          <a:p>
            <a:pPr lvl="1"/>
            <a:r>
              <a:rPr lang="cs-CZ" sz="2000" dirty="0"/>
              <a:t>17 zahájena non-GD léčba </a:t>
            </a:r>
          </a:p>
        </p:txBody>
      </p:sp>
      <p:sp>
        <p:nvSpPr>
          <p:cNvPr id="5" name="Obdélník 6">
            <a:extLst>
              <a:ext uri="{FF2B5EF4-FFF2-40B4-BE49-F238E27FC236}">
                <a16:creationId xmlns="" xmlns:a16="http://schemas.microsoft.com/office/drawing/2014/main" id="{F0B870AB-0A95-6542-9AFD-3164E469D3EC}"/>
              </a:ext>
            </a:extLst>
          </p:cNvPr>
          <p:cNvSpPr/>
          <p:nvPr/>
        </p:nvSpPr>
        <p:spPr>
          <a:xfrm>
            <a:off x="0" y="645190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 err="1"/>
              <a:t>Rothwell</a:t>
            </a:r>
            <a:r>
              <a:rPr lang="cs-CZ" dirty="0"/>
              <a:t> et al, </a:t>
            </a:r>
            <a:r>
              <a:rPr lang="cs-CZ" dirty="0" err="1"/>
              <a:t>Nat</a:t>
            </a:r>
            <a:r>
              <a:rPr lang="cs-CZ" dirty="0"/>
              <a:t> Med 2019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7F9C3E5-9CB7-E149-921F-0B4B6A697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277" t="4134" r="3751" b="3898"/>
          <a:stretch/>
        </p:blipFill>
        <p:spPr>
          <a:xfrm>
            <a:off x="9658350" y="2060517"/>
            <a:ext cx="2345068" cy="21114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28D6ACA-31EA-6E42-ADCB-287142DAEB7F}"/>
              </a:ext>
            </a:extLst>
          </p:cNvPr>
          <p:cNvSpPr txBox="1"/>
          <p:nvPr/>
        </p:nvSpPr>
        <p:spPr>
          <a:xfrm>
            <a:off x="7789079" y="4346562"/>
            <a:ext cx="37280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 = 7			PR = 0</a:t>
            </a:r>
          </a:p>
          <a:p>
            <a:r>
              <a:rPr lang="cs-CZ" dirty="0"/>
              <a:t>SD = 4			SD = 4</a:t>
            </a:r>
          </a:p>
          <a:p>
            <a:r>
              <a:rPr lang="cs-CZ" dirty="0"/>
              <a:t>PD = 0			PD = 13</a:t>
            </a:r>
          </a:p>
          <a:p>
            <a:endParaRPr lang="cs-CZ" dirty="0"/>
          </a:p>
          <a:p>
            <a:r>
              <a:rPr lang="cs-CZ" b="1" dirty="0"/>
              <a:t>ORR 64%			ORR 0%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37D4ADD-6EBD-D440-8909-AF96C36B39D6}"/>
              </a:ext>
            </a:extLst>
          </p:cNvPr>
          <p:cNvSpPr txBox="1"/>
          <p:nvPr/>
        </p:nvSpPr>
        <p:spPr>
          <a:xfrm>
            <a:off x="7553075" y="1224981"/>
            <a:ext cx="1275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GD terapie</a:t>
            </a:r>
          </a:p>
          <a:p>
            <a:r>
              <a:rPr lang="cs-CZ" dirty="0"/>
              <a:t>   N = 11		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ECAD21-2DA7-8A4D-ACD7-5A4B17886F27}"/>
              </a:ext>
            </a:extLst>
          </p:cNvPr>
          <p:cNvSpPr txBox="1"/>
          <p:nvPr/>
        </p:nvSpPr>
        <p:spPr>
          <a:xfrm>
            <a:off x="10005914" y="1229271"/>
            <a:ext cx="1649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non-GD terapie</a:t>
            </a:r>
          </a:p>
          <a:p>
            <a:pPr algn="ctr"/>
            <a:r>
              <a:rPr lang="cs-CZ" dirty="0"/>
              <a:t>N = 17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C3DF544-3948-4B4D-BF26-B23A2E279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0694" t="3444" r="8971" b="2522"/>
          <a:stretch/>
        </p:blipFill>
        <p:spPr>
          <a:xfrm>
            <a:off x="7019021" y="2060517"/>
            <a:ext cx="2345068" cy="2273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ADD7AF0-E7AB-E643-B6F6-E79531EDC2F6}"/>
              </a:ext>
            </a:extLst>
          </p:cNvPr>
          <p:cNvSpPr txBox="1"/>
          <p:nvPr/>
        </p:nvSpPr>
        <p:spPr>
          <a:xfrm>
            <a:off x="7618567" y="3079849"/>
            <a:ext cx="127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</a:t>
            </a:r>
          </a:p>
          <a:p>
            <a:r>
              <a:rPr lang="cs-CZ" b="1" dirty="0"/>
              <a:t>N=7</a:t>
            </a:r>
            <a:endParaRPr lang="cs-CZ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BDD815-E93E-204B-9A51-2E5E2D4ECB99}"/>
              </a:ext>
            </a:extLst>
          </p:cNvPr>
          <p:cNvSpPr txBox="1"/>
          <p:nvPr/>
        </p:nvSpPr>
        <p:spPr>
          <a:xfrm>
            <a:off x="8381701" y="2389518"/>
            <a:ext cx="127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SD</a:t>
            </a:r>
          </a:p>
          <a:p>
            <a:r>
              <a:rPr lang="cs-CZ" b="1" dirty="0"/>
              <a:t>N=4</a:t>
            </a:r>
            <a:endParaRPr lang="cs-CZ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F288F4F-A9AA-3A41-94C4-4F737482D237}"/>
              </a:ext>
            </a:extLst>
          </p:cNvPr>
          <p:cNvSpPr txBox="1"/>
          <p:nvPr/>
        </p:nvSpPr>
        <p:spPr>
          <a:xfrm>
            <a:off x="10916906" y="2358437"/>
            <a:ext cx="127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SD</a:t>
            </a:r>
          </a:p>
          <a:p>
            <a:r>
              <a:rPr lang="cs-CZ" b="1" dirty="0"/>
              <a:t>N=4</a:t>
            </a:r>
            <a:endParaRPr lang="cs-CZ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C2B7F20-CBF1-7A4E-9DDD-81D42F913FE5}"/>
              </a:ext>
            </a:extLst>
          </p:cNvPr>
          <p:cNvSpPr txBox="1"/>
          <p:nvPr/>
        </p:nvSpPr>
        <p:spPr>
          <a:xfrm>
            <a:off x="10302994" y="3175248"/>
            <a:ext cx="127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PD</a:t>
            </a:r>
          </a:p>
          <a:p>
            <a:r>
              <a:rPr lang="cs-CZ" b="1" dirty="0">
                <a:solidFill>
                  <a:schemeClr val="bg1"/>
                </a:solidFill>
              </a:rPr>
              <a:t>N=7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067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9CAB1B-390A-D349-A909-89192054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Molecular</a:t>
            </a:r>
            <a:r>
              <a:rPr lang="cs-CZ" b="1" dirty="0"/>
              <a:t> tumor </a:t>
            </a:r>
            <a:r>
              <a:rPr lang="cs-CZ" b="1" dirty="0" err="1"/>
              <a:t>board</a:t>
            </a:r>
            <a:endParaRPr lang="cs-CZ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E5BC0F-25A1-DD45-8DE1-347268579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7492" cy="4351338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Primární analýza – výsledek </a:t>
            </a:r>
            <a:r>
              <a:rPr lang="cs-CZ" sz="2000" dirty="0" err="1"/>
              <a:t>genomického</a:t>
            </a:r>
            <a:r>
              <a:rPr lang="cs-CZ" sz="2000" dirty="0"/>
              <a:t> testování</a:t>
            </a:r>
          </a:p>
          <a:p>
            <a:r>
              <a:rPr lang="cs-CZ" sz="2000" dirty="0"/>
              <a:t>Sekundární analýza – interpretace výsledků ve vztahu ke klinickému výstupu</a:t>
            </a:r>
          </a:p>
          <a:p>
            <a:r>
              <a:rPr lang="cs-CZ" sz="2000" dirty="0"/>
              <a:t>Molekulární tumoru </a:t>
            </a:r>
            <a:r>
              <a:rPr lang="cs-CZ" sz="2000" dirty="0" err="1"/>
              <a:t>board</a:t>
            </a:r>
            <a:r>
              <a:rPr lang="cs-CZ" sz="2000" dirty="0"/>
              <a:t> - multioborová spolupráce – klinický onkolog, patolog,  molekulární biolog, genetik, farmakolog, bioinformatik</a:t>
            </a:r>
          </a:p>
          <a:p>
            <a:r>
              <a:rPr lang="cs-CZ" sz="2000" dirty="0"/>
              <a:t>Založen v MOÚ v říjnu 2019</a:t>
            </a:r>
          </a:p>
          <a:p>
            <a:r>
              <a:rPr lang="cs-CZ" sz="2000" dirty="0"/>
              <a:t>Další informace - on-line </a:t>
            </a:r>
            <a:r>
              <a:rPr lang="cs-CZ" sz="2000" dirty="0" err="1"/>
              <a:t>databázy</a:t>
            </a:r>
            <a:r>
              <a:rPr lang="cs-CZ" sz="2000" dirty="0"/>
              <a:t> (COSMIC, </a:t>
            </a:r>
            <a:r>
              <a:rPr lang="cs-CZ" sz="2000" dirty="0" err="1"/>
              <a:t>ClinVar</a:t>
            </a:r>
            <a:r>
              <a:rPr lang="cs-CZ" sz="2000" dirty="0"/>
              <a:t>, </a:t>
            </a:r>
            <a:r>
              <a:rPr lang="cs-CZ" sz="2000" dirty="0" err="1"/>
              <a:t>OncoKB</a:t>
            </a:r>
            <a:r>
              <a:rPr lang="cs-CZ" sz="2000" dirty="0"/>
              <a:t>, </a:t>
            </a:r>
            <a:r>
              <a:rPr lang="cs-CZ" sz="2000" dirty="0" err="1"/>
              <a:t>MyCancerGenome</a:t>
            </a:r>
            <a:r>
              <a:rPr lang="cs-CZ" sz="2000" dirty="0"/>
              <a:t>, </a:t>
            </a:r>
            <a:r>
              <a:rPr lang="cs-CZ" sz="2000" dirty="0" err="1"/>
              <a:t>ProjectGenie</a:t>
            </a:r>
            <a:r>
              <a:rPr lang="cs-CZ" sz="2000" dirty="0"/>
              <a:t>…..)</a:t>
            </a:r>
          </a:p>
          <a:p>
            <a:r>
              <a:rPr lang="cs-CZ" sz="2000" dirty="0"/>
              <a:t>Umělá inteligence – AI k interpretaci výsledků</a:t>
            </a:r>
          </a:p>
          <a:p>
            <a:r>
              <a:rPr lang="cs-CZ" sz="2000" dirty="0"/>
              <a:t>Na konci dne – zásadní jsou lidé, jejich zkušenosti, vědomosti a spolupráce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35656B57-E7F6-444A-9141-D52EE45161A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603941036"/>
              </p:ext>
            </p:extLst>
          </p:nvPr>
        </p:nvGraphicFramePr>
        <p:xfrm>
          <a:off x="6745574" y="1349115"/>
          <a:ext cx="5194178" cy="4503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="" xmlns:a16="http://schemas.microsoft.com/office/drawing/2014/main" id="{C9A52B69-0F1F-DF43-A84A-C71E2ED6038C}"/>
              </a:ext>
            </a:extLst>
          </p:cNvPr>
          <p:cNvGrpSpPr/>
          <p:nvPr/>
        </p:nvGrpSpPr>
        <p:grpSpPr>
          <a:xfrm>
            <a:off x="8586844" y="3159710"/>
            <a:ext cx="1361737" cy="746764"/>
            <a:chOff x="667354" y="573649"/>
            <a:chExt cx="1077395" cy="538697"/>
          </a:xfrm>
          <a:solidFill>
            <a:schemeClr val="accent2">
              <a:lumMod val="75000"/>
            </a:schemeClr>
          </a:solidFill>
        </p:grpSpPr>
        <p:sp>
          <p:nvSpPr>
            <p:cNvPr id="6" name="Zaoblený obdélník 5">
              <a:extLst>
                <a:ext uri="{FF2B5EF4-FFF2-40B4-BE49-F238E27FC236}">
                  <a16:creationId xmlns="" xmlns:a16="http://schemas.microsoft.com/office/drawing/2014/main" id="{5E914020-5722-004D-AAA6-FDC7AF41B5D4}"/>
                </a:ext>
              </a:extLst>
            </p:cNvPr>
            <p:cNvSpPr/>
            <p:nvPr/>
          </p:nvSpPr>
          <p:spPr>
            <a:xfrm>
              <a:off x="667354" y="573649"/>
              <a:ext cx="1077395" cy="538697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Zaoblený obdélník 4">
              <a:extLst>
                <a:ext uri="{FF2B5EF4-FFF2-40B4-BE49-F238E27FC236}">
                  <a16:creationId xmlns="" xmlns:a16="http://schemas.microsoft.com/office/drawing/2014/main" id="{2A06605B-3613-B643-9044-1272A5DDB6A3}"/>
                </a:ext>
              </a:extLst>
            </p:cNvPr>
            <p:cNvSpPr/>
            <p:nvPr/>
          </p:nvSpPr>
          <p:spPr>
            <a:xfrm>
              <a:off x="705511" y="599946"/>
              <a:ext cx="1024801" cy="4861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kern="1200" dirty="0"/>
                <a:t>Pacient</a:t>
              </a:r>
              <a:endParaRPr lang="cs-CZ" sz="1600" kern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61393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3D5094-3FF5-0949-8D27-50A45000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Další „drobné“ problémy k řešení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C5ACF3-EC0A-AB4E-AC30-045BA5899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Rozsah, dostupnost a hrazení komplexního molekulárního profilování</a:t>
            </a:r>
          </a:p>
          <a:p>
            <a:pPr lvl="1"/>
            <a:r>
              <a:rPr lang="cs-CZ" dirty="0"/>
              <a:t>Desítky vs. stovky genů?</a:t>
            </a:r>
          </a:p>
          <a:p>
            <a:pPr lvl="1"/>
            <a:r>
              <a:rPr lang="cs-CZ" dirty="0"/>
              <a:t>Genom, </a:t>
            </a:r>
            <a:r>
              <a:rPr lang="cs-CZ" dirty="0" err="1"/>
              <a:t>transkriptom</a:t>
            </a:r>
            <a:r>
              <a:rPr lang="cs-CZ" dirty="0"/>
              <a:t>, </a:t>
            </a:r>
            <a:r>
              <a:rPr lang="cs-CZ" dirty="0" err="1"/>
              <a:t>proteom</a:t>
            </a:r>
            <a:r>
              <a:rPr lang="cs-CZ" dirty="0"/>
              <a:t>, </a:t>
            </a:r>
            <a:r>
              <a:rPr lang="cs-CZ" dirty="0" err="1"/>
              <a:t>metylom</a:t>
            </a:r>
            <a:r>
              <a:rPr lang="cs-CZ" dirty="0"/>
              <a:t>, </a:t>
            </a:r>
            <a:r>
              <a:rPr lang="cs-CZ" dirty="0" err="1"/>
              <a:t>kinom</a:t>
            </a:r>
            <a:r>
              <a:rPr lang="cs-CZ" dirty="0"/>
              <a:t>, </a:t>
            </a:r>
            <a:r>
              <a:rPr lang="cs-CZ" dirty="0" err="1"/>
              <a:t>metabolom</a:t>
            </a:r>
            <a:r>
              <a:rPr lang="cs-CZ" dirty="0"/>
              <a:t>, </a:t>
            </a:r>
            <a:r>
              <a:rPr lang="cs-CZ" dirty="0" err="1"/>
              <a:t>farmakogenom</a:t>
            </a:r>
            <a:r>
              <a:rPr lang="cs-CZ" dirty="0"/>
              <a:t>….</a:t>
            </a:r>
          </a:p>
          <a:p>
            <a:pPr lvl="1"/>
            <a:endParaRPr lang="cs-CZ" dirty="0"/>
          </a:p>
          <a:p>
            <a:r>
              <a:rPr lang="cs-CZ" dirty="0"/>
              <a:t>Dostupnost a hrazení cílené </a:t>
            </a:r>
            <a:r>
              <a:rPr lang="cs-CZ" dirty="0" err="1"/>
              <a:t>off</a:t>
            </a:r>
            <a:r>
              <a:rPr lang="cs-CZ" dirty="0"/>
              <a:t>-label terapie</a:t>
            </a:r>
          </a:p>
          <a:p>
            <a:pPr lvl="1"/>
            <a:r>
              <a:rPr lang="cs-CZ" dirty="0"/>
              <a:t>Platí pacient?</a:t>
            </a:r>
          </a:p>
          <a:p>
            <a:pPr lvl="1"/>
            <a:r>
              <a:rPr lang="cs-CZ" dirty="0"/>
              <a:t>Platí pojišťovna?</a:t>
            </a:r>
          </a:p>
          <a:p>
            <a:pPr lvl="1"/>
            <a:r>
              <a:rPr lang="cs-CZ" dirty="0"/>
              <a:t>Platí </a:t>
            </a:r>
            <a:r>
              <a:rPr lang="cs-CZ" dirty="0" err="1"/>
              <a:t>farmafirma</a:t>
            </a:r>
            <a:r>
              <a:rPr lang="cs-CZ" dirty="0"/>
              <a:t>?</a:t>
            </a:r>
          </a:p>
          <a:p>
            <a:pPr lvl="1"/>
            <a:r>
              <a:rPr lang="cs-CZ" dirty="0" err="1"/>
              <a:t>Share</a:t>
            </a:r>
            <a:r>
              <a:rPr lang="cs-CZ" dirty="0"/>
              <a:t>-model?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38604F-3440-A44E-AF34-6DB218DBC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810" y="3397333"/>
            <a:ext cx="3348990" cy="3348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BEA26F-3917-0844-AB0C-6D2884FAA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0" y="159385"/>
            <a:ext cx="2705100" cy="208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1520BCA-A469-5242-8144-0A5040082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900" y="159385"/>
            <a:ext cx="2543810" cy="29081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016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076BC366-1FD8-574F-A8CE-B0C031955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9644" y="547671"/>
            <a:ext cx="8612711" cy="6258570"/>
          </a:xfr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BB15A7-167F-194F-A829-1089C9AF1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38977" cy="1204883"/>
          </a:xfrm>
          <a:solidFill>
            <a:schemeClr val="bg1"/>
          </a:solidFill>
        </p:spPr>
        <p:txBody>
          <a:bodyPr/>
          <a:lstStyle/>
          <a:p>
            <a:r>
              <a:rPr lang="cs-CZ" b="1" dirty="0"/>
              <a:t>Personalizovaná medicína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A42E0F-9CC2-1347-8D8E-5850B3954BF3}"/>
              </a:ext>
            </a:extLst>
          </p:cNvPr>
          <p:cNvSpPr txBox="1"/>
          <p:nvPr/>
        </p:nvSpPr>
        <p:spPr>
          <a:xfrm>
            <a:off x="146079" y="6465293"/>
            <a:ext cx="1193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MD Anderson </a:t>
            </a:r>
            <a:r>
              <a:rPr lang="cs-CZ" dirty="0" err="1"/>
              <a:t>Cancer</a:t>
            </a:r>
            <a:r>
              <a:rPr lang="cs-CZ" dirty="0"/>
              <a:t> Center, University </a:t>
            </a:r>
            <a:r>
              <a:rPr lang="cs-CZ" dirty="0" err="1"/>
              <a:t>of</a:t>
            </a:r>
            <a:r>
              <a:rPr lang="cs-CZ" dirty="0"/>
              <a:t> Texas</a:t>
            </a:r>
          </a:p>
        </p:txBody>
      </p:sp>
    </p:spTree>
    <p:extLst>
      <p:ext uri="{BB962C8B-B14F-4D97-AF65-F5344CB8AC3E}">
        <p14:creationId xmlns="" xmlns:p14="http://schemas.microsoft.com/office/powerpoint/2010/main" val="42298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088296-CD4F-7B4A-A9BE-53DE60208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Závěr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C9DCE1-434F-CA46-8348-06543FC0E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Zdá se, že precizní medicína přináší více otázek než odpovědí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Není to ale důvod na zavrhnutí konceptu precizní medicíny jako takového ale spíš pobídka ke komplexnějšímu a chytřejšímu přístupu k problému</a:t>
            </a:r>
          </a:p>
          <a:p>
            <a:endParaRPr lang="cs-CZ" dirty="0"/>
          </a:p>
          <a:p>
            <a:r>
              <a:rPr lang="cs-CZ" dirty="0"/>
              <a:t>V MOÚ plánujeme zahájení studie PROTARGET</a:t>
            </a:r>
          </a:p>
          <a:p>
            <a:endParaRPr lang="cs-CZ" dirty="0"/>
          </a:p>
          <a:p>
            <a:r>
              <a:rPr lang="cs-CZ" dirty="0"/>
              <a:t>Cílená terapie </a:t>
            </a:r>
            <a:r>
              <a:rPr lang="cs-CZ" dirty="0" smtClean="0"/>
              <a:t>indikovaná na základě precizní medicíny pro </a:t>
            </a:r>
            <a:r>
              <a:rPr lang="cs-CZ" dirty="0"/>
              <a:t>správného pacienta může mít zcela zásadní přínos</a:t>
            </a:r>
          </a:p>
        </p:txBody>
      </p:sp>
    </p:spTree>
    <p:extLst>
      <p:ext uri="{BB962C8B-B14F-4D97-AF65-F5344CB8AC3E}">
        <p14:creationId xmlns="" xmlns:p14="http://schemas.microsoft.com/office/powerpoint/2010/main" val="3593297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A1977F-EDF1-0E46-A22E-A191A131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C8B5A0-7C9B-BC44-AE9C-EE2315296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PencilGrayscale trans="25000" pencilSize="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r="-156"/>
          <a:stretch/>
        </p:blipFill>
        <p:spPr>
          <a:xfrm>
            <a:off x="0" y="0"/>
            <a:ext cx="12192000" cy="731520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44A8C2-4BF7-594D-9F32-7D49B9D7D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07" y="365125"/>
            <a:ext cx="4888043" cy="1082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="" xmlns:p14="http://schemas.microsoft.com/office/powerpoint/2010/main" val="546188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9CAB1B-390A-D349-A909-89192054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E5BC0F-25A1-DD45-8DE1-347268579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409913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43A05F-A43E-E14A-A275-4EDB673E9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– kolorektální karcinom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C9805B-1C56-344E-8AE6-B18F6ECD1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anti-EGFR terapie je indikovaná u KRAS/NRAS </a:t>
            </a:r>
            <a:r>
              <a:rPr lang="cs-CZ" dirty="0" err="1"/>
              <a:t>wild</a:t>
            </a:r>
            <a:r>
              <a:rPr lang="cs-CZ" dirty="0"/>
              <a:t>-type pokročilého kolorektálního karcinomu </a:t>
            </a:r>
          </a:p>
          <a:p>
            <a:r>
              <a:rPr lang="cs-CZ" dirty="0"/>
              <a:t>Rezistence k anti-EGFR je zdokumentovaná u BRAF mutovaných nádorů</a:t>
            </a:r>
          </a:p>
          <a:p>
            <a:r>
              <a:rPr lang="cs-CZ" dirty="0"/>
              <a:t>Nicméně:</a:t>
            </a:r>
          </a:p>
          <a:p>
            <a:pPr lvl="1"/>
            <a:r>
              <a:rPr lang="cs-CZ" dirty="0"/>
              <a:t>testování BRAF není prováděno u všech pacientů</a:t>
            </a:r>
          </a:p>
          <a:p>
            <a:pPr lvl="1"/>
            <a:r>
              <a:rPr lang="cs-CZ" dirty="0"/>
              <a:t>neexistuje jednoznačné </a:t>
            </a:r>
            <a:r>
              <a:rPr lang="cs-CZ" dirty="0" err="1"/>
              <a:t>guidelines</a:t>
            </a:r>
            <a:r>
              <a:rPr lang="cs-CZ" dirty="0"/>
              <a:t> (kromě NCCN)  </a:t>
            </a:r>
          </a:p>
          <a:p>
            <a:r>
              <a:rPr lang="cs-CZ" dirty="0"/>
              <a:t>Další známé </a:t>
            </a:r>
            <a:r>
              <a:rPr lang="cs-CZ" dirty="0" err="1"/>
              <a:t>markery</a:t>
            </a:r>
            <a:r>
              <a:rPr lang="cs-CZ" dirty="0"/>
              <a:t> rezistence (HER2 mutace/amplifikace, MET amplifikace a aktivace PI3-kinázy)</a:t>
            </a:r>
          </a:p>
        </p:txBody>
      </p:sp>
    </p:spTree>
    <p:extLst>
      <p:ext uri="{BB962C8B-B14F-4D97-AF65-F5344CB8AC3E}">
        <p14:creationId xmlns="" xmlns:p14="http://schemas.microsoft.com/office/powerpoint/2010/main" val="1389263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0A48F5-ABA1-3140-9B2A-DA62FC126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2C85C6-039E-9444-96E1-CD1882F1F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541E5A-BD08-094F-A1F5-0ACACEFA3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146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" y="311150"/>
            <a:ext cx="11049000" cy="6235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0039BBB-9412-F849-BA4B-8F4D17538BA8}"/>
              </a:ext>
            </a:extLst>
          </p:cNvPr>
          <p:cNvSpPr txBox="1"/>
          <p:nvPr/>
        </p:nvSpPr>
        <p:spPr>
          <a:xfrm>
            <a:off x="6096000" y="2684651"/>
            <a:ext cx="25450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3200" dirty="0"/>
          </a:p>
          <a:p>
            <a:r>
              <a:rPr lang="cs-CZ" sz="3200" dirty="0" err="1"/>
              <a:t>Rare</a:t>
            </a:r>
            <a:r>
              <a:rPr lang="cs-CZ" sz="3200" dirty="0"/>
              <a:t> </a:t>
            </a:r>
            <a:r>
              <a:rPr lang="cs-CZ" sz="3200" dirty="0" err="1"/>
              <a:t>subtypes</a:t>
            </a:r>
            <a:endParaRPr lang="cs-CZ" sz="32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D9E805-2FC8-AE44-9301-FFA8BE770D89}"/>
              </a:ext>
            </a:extLst>
          </p:cNvPr>
          <p:cNvSpPr txBox="1"/>
          <p:nvPr/>
        </p:nvSpPr>
        <p:spPr>
          <a:xfrm>
            <a:off x="1180028" y="133663"/>
            <a:ext cx="990707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3200" dirty="0"/>
          </a:p>
          <a:p>
            <a:r>
              <a:rPr lang="cs-CZ" sz="3200" dirty="0"/>
              <a:t>Malý počet alterací u většiny nádorů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9D27671-B6FF-B541-89EF-EF1CB737E7C2}"/>
              </a:ext>
            </a:extLst>
          </p:cNvPr>
          <p:cNvSpPr txBox="1"/>
          <p:nvPr/>
        </p:nvSpPr>
        <p:spPr>
          <a:xfrm>
            <a:off x="502920" y="1690688"/>
            <a:ext cx="677108" cy="330000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cs-CZ" sz="3200" dirty="0"/>
              <a:t>Prevalence (%)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CD16BB-C58F-BA4A-B3DF-4B958243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8000"/>
                    </a14:imgEffect>
                    <a14:imgEffect>
                      <a14:saturation sat="140000"/>
                    </a14:imgEffect>
                    <a14:imgEffect>
                      <a14:brightnessContrast bright="40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11745"/>
          <a:stretch/>
        </p:blipFill>
        <p:spPr>
          <a:xfrm>
            <a:off x="1625064" y="1690688"/>
            <a:ext cx="9822692" cy="4459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89DC480-C955-174F-A8AF-CB206DC1D73F}"/>
              </a:ext>
            </a:extLst>
          </p:cNvPr>
          <p:cNvSpPr txBox="1"/>
          <p:nvPr/>
        </p:nvSpPr>
        <p:spPr>
          <a:xfrm>
            <a:off x="5203657" y="5987292"/>
            <a:ext cx="646938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/>
              <a:t>Genetické  alterace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4ECC101-31B0-8C49-9FF9-CC3918FD3E8D}"/>
              </a:ext>
            </a:extLst>
          </p:cNvPr>
          <p:cNvSpPr txBox="1"/>
          <p:nvPr/>
        </p:nvSpPr>
        <p:spPr>
          <a:xfrm>
            <a:off x="4334230" y="2314482"/>
            <a:ext cx="60686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3200" dirty="0"/>
          </a:p>
          <a:p>
            <a:pPr algn="ctr"/>
            <a:r>
              <a:rPr lang="cs-CZ" sz="3200" dirty="0"/>
              <a:t>Většina alterací má </a:t>
            </a:r>
          </a:p>
          <a:p>
            <a:pPr algn="ctr"/>
            <a:r>
              <a:rPr lang="cs-CZ" sz="3200" dirty="0"/>
              <a:t>nízkou prevalenci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DEC80C3-5EDE-4C40-8FA8-D5BA88006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saturation sat="146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7434" t="56020" b="17732"/>
          <a:stretch/>
        </p:blipFill>
        <p:spPr>
          <a:xfrm>
            <a:off x="3498546" y="3939356"/>
            <a:ext cx="8017790" cy="16367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9045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9CAB1B-390A-D349-A909-89192054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E5BC0F-25A1-DD45-8DE1-347268579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A2CCD98-A582-514C-9D45-C5B5B31FE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588" y="586798"/>
            <a:ext cx="5216841" cy="6008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32C0E6-6FEF-C545-9225-060FEC3F0A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229600" y="4920344"/>
            <a:ext cx="1480457" cy="979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1691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924124-3B89-8844-BB7F-32D4692FC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I-PREDICT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B03947-97EC-DB43-9B88-45FCD6AB4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F280CBF-4426-CA42-8E6F-9EA5D304B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1351" r="-2403" b="-461"/>
          <a:stretch/>
        </p:blipFill>
        <p:spPr>
          <a:xfrm>
            <a:off x="4931229" y="556779"/>
            <a:ext cx="5947621" cy="57444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93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6B87D9-2502-124C-B54E-0D6899E3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Řešení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0FF918-8B9F-4143-9850-024D3D099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Testovat všechny pacienty </a:t>
            </a:r>
            <a:r>
              <a:rPr lang="cs-CZ" dirty="0" err="1"/>
              <a:t>upfront</a:t>
            </a:r>
            <a:r>
              <a:rPr lang="cs-CZ" dirty="0"/>
              <a:t> pomocí jediného testu poskytujícího komplexní pokrytí klinicky relevantních genomových </a:t>
            </a:r>
            <a:r>
              <a:rPr lang="cs-CZ" dirty="0" err="1"/>
              <a:t>markerů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Upfront</a:t>
            </a:r>
            <a:r>
              <a:rPr lang="cs-CZ" dirty="0"/>
              <a:t> komplexní </a:t>
            </a:r>
            <a:r>
              <a:rPr lang="cs-CZ" dirty="0" err="1"/>
              <a:t>genomické</a:t>
            </a:r>
            <a:r>
              <a:rPr lang="cs-CZ" dirty="0"/>
              <a:t> profilování nabízí tkáňově efektivní prostředky k zajištění přístupu pacientů ke standardní péči a experimentální léčbě.</a:t>
            </a:r>
          </a:p>
          <a:p>
            <a:endParaRPr lang="cs-CZ" dirty="0"/>
          </a:p>
          <a:p>
            <a:r>
              <a:rPr lang="cs-CZ" dirty="0"/>
              <a:t>Začlenění dalších relevantních </a:t>
            </a:r>
            <a:r>
              <a:rPr lang="cs-CZ" dirty="0" err="1"/>
              <a:t>markerů</a:t>
            </a:r>
            <a:r>
              <a:rPr lang="cs-CZ" dirty="0"/>
              <a:t> do rutinní klinické praxe může chránit pacienty před neúčinnou terapií, umožňuje účelnou identifikaci alternativních terapeutických možností a přináší významné úspory nákladů systému zdravotní péče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Kombinovaná terapie</a:t>
            </a:r>
          </a:p>
          <a:p>
            <a:endParaRPr lang="cs-CZ" dirty="0"/>
          </a:p>
          <a:p>
            <a:r>
              <a:rPr lang="cs-CZ" dirty="0" err="1"/>
              <a:t>Farmakogenetika</a:t>
            </a:r>
            <a:r>
              <a:rPr lang="cs-CZ" dirty="0"/>
              <a:t> a dávkování pro konkrétního pacienta</a:t>
            </a:r>
          </a:p>
        </p:txBody>
      </p:sp>
    </p:spTree>
    <p:extLst>
      <p:ext uri="{BB962C8B-B14F-4D97-AF65-F5344CB8AC3E}">
        <p14:creationId xmlns="" xmlns:p14="http://schemas.microsoft.com/office/powerpoint/2010/main" val="245836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272514-7234-744F-B28D-5FACD3AD5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Personalizovaná vs. precizní medicína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10DB2B-9EA7-0E4A-832B-19DC16600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Personalizovaná medicína </a:t>
            </a:r>
            <a:r>
              <a:rPr lang="cs-CZ" dirty="0"/>
              <a:t>představuje léčbu, která je individuálně vytvořená pro každého konkrétního pacienta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 precizní medicíně jde spíš o snahu klasifikovat jednotlivce do menších subpopulací s onemocněním určité biologické charakteristiky a s tím související odpovědí na určitý typ léčby</a:t>
            </a:r>
          </a:p>
          <a:p>
            <a:endParaRPr lang="cs-CZ" dirty="0"/>
          </a:p>
          <a:p>
            <a:r>
              <a:rPr lang="cs-CZ" b="1" dirty="0"/>
              <a:t>Precizní medicína </a:t>
            </a:r>
            <a:r>
              <a:rPr lang="cs-CZ" dirty="0"/>
              <a:t>je přístup k léčbě (diagnostice a prevenci) nemocí, který bere v úvahu molekulární a buněčné vlastnosti nádoru, jeho mikroprostředí, a další charakteristiky jednotlivce jako je jeho prostředí a životní styl, k aplikaci léčby šité na míru</a:t>
            </a:r>
          </a:p>
        </p:txBody>
      </p:sp>
    </p:spTree>
    <p:extLst>
      <p:ext uri="{BB962C8B-B14F-4D97-AF65-F5344CB8AC3E}">
        <p14:creationId xmlns="" xmlns:p14="http://schemas.microsoft.com/office/powerpoint/2010/main" val="4441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A0DB85-4F2F-A346-AF98-7AA1CF098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52" y="354710"/>
            <a:ext cx="10515600" cy="1325563"/>
          </a:xfrm>
        </p:spPr>
        <p:txBody>
          <a:bodyPr/>
          <a:lstStyle/>
          <a:p>
            <a:r>
              <a:rPr lang="cs-CZ" b="1" dirty="0"/>
              <a:t>Precizní medicína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22ECC6-05BD-C64C-B9D3-515E8C299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668" y="2565152"/>
            <a:ext cx="2748324" cy="646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 err="1">
                <a:solidFill>
                  <a:srgbClr val="0070C0"/>
                </a:solidFill>
              </a:rPr>
              <a:t>Pubmed</a:t>
            </a:r>
            <a:endParaRPr lang="cs-CZ" sz="4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5799CA-782B-7940-93CE-B070DB03B516}"/>
              </a:ext>
            </a:extLst>
          </p:cNvPr>
          <p:cNvSpPr txBox="1"/>
          <p:nvPr/>
        </p:nvSpPr>
        <p:spPr>
          <a:xfrm>
            <a:off x="753584" y="4182799"/>
            <a:ext cx="2596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Google </a:t>
            </a:r>
            <a:r>
              <a:rPr lang="cs-CZ" sz="3600" dirty="0" err="1">
                <a:solidFill>
                  <a:srgbClr val="FF0000"/>
                </a:solidFill>
              </a:rPr>
              <a:t>Trends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951CB23-6069-0D42-A601-B4DAF25AE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354" y="1933823"/>
            <a:ext cx="6754304" cy="4454277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CD34BC85-AE46-8842-9F72-B3983A9254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36234095"/>
              </p:ext>
            </p:extLst>
          </p:nvPr>
        </p:nvGraphicFramePr>
        <p:xfrm>
          <a:off x="6096000" y="1670067"/>
          <a:ext cx="3925009" cy="4606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A171D9-FD57-344F-8FE1-6AF0C357D61B}"/>
              </a:ext>
            </a:extLst>
          </p:cNvPr>
          <p:cNvSpPr txBox="1"/>
          <p:nvPr/>
        </p:nvSpPr>
        <p:spPr>
          <a:xfrm>
            <a:off x="146079" y="6465293"/>
            <a:ext cx="1193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err="1"/>
              <a:t>Pubmed.org</a:t>
            </a:r>
            <a:r>
              <a:rPr lang="cs-CZ" dirty="0"/>
              <a:t>, </a:t>
            </a:r>
            <a:r>
              <a:rPr lang="cs-CZ" dirty="0" err="1"/>
              <a:t>accessed</a:t>
            </a:r>
            <a:r>
              <a:rPr lang="cs-CZ" dirty="0"/>
              <a:t> 2019; Google </a:t>
            </a:r>
            <a:r>
              <a:rPr lang="cs-CZ" dirty="0" err="1"/>
              <a:t>Trends</a:t>
            </a:r>
            <a:r>
              <a:rPr lang="cs-CZ" dirty="0"/>
              <a:t>, </a:t>
            </a:r>
            <a:r>
              <a:rPr lang="cs-CZ" dirty="0" err="1"/>
              <a:t>accessed</a:t>
            </a:r>
            <a:r>
              <a:rPr lang="cs-CZ" dirty="0"/>
              <a:t> 2019</a:t>
            </a:r>
          </a:p>
        </p:txBody>
      </p:sp>
    </p:spTree>
    <p:extLst>
      <p:ext uri="{BB962C8B-B14F-4D97-AF65-F5344CB8AC3E}">
        <p14:creationId xmlns="" xmlns:p14="http://schemas.microsoft.com/office/powerpoint/2010/main" val="16515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4A84EB-818E-1744-B630-C36B841EF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Precizní medicína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2735CFF-2E48-774E-B525-14CB34100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Koncept specifické léčby pro určitou skupinu pacientů není nový</a:t>
            </a:r>
          </a:p>
          <a:p>
            <a:r>
              <a:rPr lang="cs-CZ" dirty="0"/>
              <a:t>Tamoxifen: </a:t>
            </a:r>
          </a:p>
          <a:p>
            <a:pPr lvl="1"/>
            <a:r>
              <a:rPr lang="cs-CZ" dirty="0"/>
              <a:t>Tamoxifen syntetizovaný v roce 1962 (</a:t>
            </a:r>
            <a:r>
              <a:rPr lang="cs-CZ" dirty="0" err="1"/>
              <a:t>Richardson</a:t>
            </a:r>
            <a:r>
              <a:rPr lang="cs-CZ" dirty="0"/>
              <a:t> et al)</a:t>
            </a:r>
          </a:p>
          <a:p>
            <a:pPr lvl="1"/>
            <a:r>
              <a:rPr lang="cs-CZ" dirty="0" err="1"/>
              <a:t>Estrogenový</a:t>
            </a:r>
            <a:r>
              <a:rPr lang="cs-CZ" dirty="0"/>
              <a:t> receptor objevený již v roce 1958 (Jensen et al)</a:t>
            </a:r>
          </a:p>
          <a:p>
            <a:pPr lvl="1"/>
            <a:r>
              <a:rPr lang="cs-CZ" dirty="0"/>
              <a:t>První publikace prokazující efekt jen u ER+ nádorů prsu v roce 1998 (EBCTCG)</a:t>
            </a:r>
          </a:p>
          <a:p>
            <a:r>
              <a:rPr lang="cs-CZ" dirty="0" err="1"/>
              <a:t>Rituximab</a:t>
            </a:r>
            <a:r>
              <a:rPr lang="cs-CZ" dirty="0"/>
              <a:t> schválený v roce 1997 pro CD20+ NHL</a:t>
            </a:r>
          </a:p>
          <a:p>
            <a:r>
              <a:rPr lang="cs-CZ" dirty="0" err="1"/>
              <a:t>Trastuzumab</a:t>
            </a:r>
            <a:r>
              <a:rPr lang="cs-CZ" dirty="0"/>
              <a:t> schválený v roce 1998 pro HER 2+ karcinom prsu</a:t>
            </a:r>
          </a:p>
          <a:p>
            <a:r>
              <a:rPr lang="cs-CZ" dirty="0" err="1"/>
              <a:t>Imatinib</a:t>
            </a:r>
            <a:r>
              <a:rPr lang="cs-CZ" dirty="0"/>
              <a:t> </a:t>
            </a:r>
            <a:r>
              <a:rPr lang="cs-CZ" dirty="0" err="1"/>
              <a:t>mesylát</a:t>
            </a:r>
            <a:r>
              <a:rPr lang="cs-CZ" dirty="0"/>
              <a:t> v roce 2001 pro CML</a:t>
            </a:r>
          </a:p>
          <a:p>
            <a:endParaRPr lang="cs-CZ" dirty="0"/>
          </a:p>
          <a:p>
            <a:r>
              <a:rPr lang="cs-CZ" dirty="0"/>
              <a:t>V roce 2018 schváleno FDA 19 cílených léků pro 23 indikací</a:t>
            </a:r>
          </a:p>
          <a:p>
            <a:r>
              <a:rPr lang="cs-CZ" dirty="0"/>
              <a:t>Za posledních 5 let schváleni 89 indikací pro 23 typů nádorů </a:t>
            </a:r>
          </a:p>
        </p:txBody>
      </p:sp>
    </p:spTree>
    <p:extLst>
      <p:ext uri="{BB962C8B-B14F-4D97-AF65-F5344CB8AC3E}">
        <p14:creationId xmlns="" xmlns:p14="http://schemas.microsoft.com/office/powerpoint/2010/main" val="328502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0E8D4F-458B-A04E-9E93-A92AE02D6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Pozdní fáze klinických studií 2008 - 2018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6C8FD6-9F46-CA40-B00B-F230A5EA1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56270F-A1F1-9E4F-B278-4DE591264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05" y="1404257"/>
            <a:ext cx="11251212" cy="4653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8644E0-6026-D346-BF2F-89B745B232FA}"/>
              </a:ext>
            </a:extLst>
          </p:cNvPr>
          <p:cNvSpPr txBox="1"/>
          <p:nvPr/>
        </p:nvSpPr>
        <p:spPr>
          <a:xfrm>
            <a:off x="146079" y="6465293"/>
            <a:ext cx="1193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IQVIA </a:t>
            </a:r>
            <a:r>
              <a:rPr lang="cs-CZ" dirty="0" err="1"/>
              <a:t>Pipeline</a:t>
            </a:r>
            <a:r>
              <a:rPr lang="cs-CZ" dirty="0"/>
              <a:t> </a:t>
            </a:r>
            <a:r>
              <a:rPr lang="cs-CZ" dirty="0" err="1"/>
              <a:t>Intelligence</a:t>
            </a:r>
            <a:r>
              <a:rPr lang="cs-CZ" dirty="0"/>
              <a:t>, Dec 2018; IQVIA Institute, May 2019</a:t>
            </a:r>
          </a:p>
        </p:txBody>
      </p:sp>
    </p:spTree>
    <p:extLst>
      <p:ext uri="{BB962C8B-B14F-4D97-AF65-F5344CB8AC3E}">
        <p14:creationId xmlns="" xmlns:p14="http://schemas.microsoft.com/office/powerpoint/2010/main" val="9048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3EA101-3141-F845-A3BC-C1460603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Přínos precizní medicíny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363194-B56D-9041-84A4-82D8070FA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1. Vyselektovat skupinu(</a:t>
            </a:r>
            <a:r>
              <a:rPr lang="cs-CZ" sz="3200" dirty="0" err="1"/>
              <a:t>y</a:t>
            </a:r>
            <a:r>
              <a:rPr lang="cs-CZ" sz="3200" dirty="0"/>
              <a:t>) pacientů, kteří z léčby mají největší benefit </a:t>
            </a:r>
          </a:p>
          <a:p>
            <a:pPr lvl="1"/>
            <a:r>
              <a:rPr lang="cs-CZ" sz="3200" dirty="0"/>
              <a:t>anti-EGFR terapie a kolorektální karcinomu</a:t>
            </a:r>
          </a:p>
        </p:txBody>
      </p:sp>
    </p:spTree>
    <p:extLst>
      <p:ext uri="{BB962C8B-B14F-4D97-AF65-F5344CB8AC3E}">
        <p14:creationId xmlns="" xmlns:p14="http://schemas.microsoft.com/office/powerpoint/2010/main" val="268391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Cetuximab</a:t>
            </a:r>
            <a:r>
              <a:rPr lang="cs-CZ" b="1" dirty="0"/>
              <a:t> a kolorektální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03368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/>
              <a:t>Vývoj výsledků ve studii CRYSTAL, fáze III, 1. linie chemoterapie FOLFIRI </a:t>
            </a:r>
            <a:r>
              <a:rPr lang="cs-CZ" sz="2400" dirty="0" err="1"/>
              <a:t>vs</a:t>
            </a:r>
            <a:r>
              <a:rPr lang="cs-CZ" sz="2400" dirty="0"/>
              <a:t> FOLFIRI + cetuximab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9096" y="2685350"/>
            <a:ext cx="3193632" cy="268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5260065"/>
              </p:ext>
            </p:extLst>
          </p:nvPr>
        </p:nvGraphicFramePr>
        <p:xfrm>
          <a:off x="1175657" y="5595996"/>
          <a:ext cx="3552191" cy="846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3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29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73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65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2228"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aseline="0" dirty="0"/>
                        <a:t>OS</a:t>
                      </a:r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2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i="0" dirty="0"/>
                        <a:t>FOLFIRI + </a:t>
                      </a:r>
                      <a:r>
                        <a:rPr lang="cs-CZ" sz="1100" i="0" dirty="0" err="1"/>
                        <a:t>cetuximab</a:t>
                      </a:r>
                      <a:endParaRPr lang="cs-CZ" sz="11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599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19,9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HR 0,93</a:t>
                      </a:r>
                    </a:p>
                    <a:p>
                      <a:pPr algn="ctr"/>
                      <a:r>
                        <a:rPr lang="cs-CZ" sz="1100" dirty="0"/>
                        <a:t>P = 0,31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228">
                <a:tc>
                  <a:txBody>
                    <a:bodyPr/>
                    <a:lstStyle/>
                    <a:p>
                      <a:r>
                        <a:rPr lang="cs-CZ" sz="1100" dirty="0"/>
                        <a:t>FOLFIRI</a:t>
                      </a:r>
                      <a:endParaRPr lang="cs-CZ" sz="11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599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18,6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4B8212E1-BB72-6548-AA1C-CC90466F07C8}"/>
              </a:ext>
            </a:extLst>
          </p:cNvPr>
          <p:cNvSpPr/>
          <p:nvPr/>
        </p:nvSpPr>
        <p:spPr>
          <a:xfrm>
            <a:off x="653143" y="6467669"/>
            <a:ext cx="11364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/>
              <a:t>Van </a:t>
            </a:r>
            <a:r>
              <a:rPr lang="cs-CZ" dirty="0" err="1"/>
              <a:t>Cutsem</a:t>
            </a:r>
            <a:r>
              <a:rPr lang="cs-CZ" dirty="0"/>
              <a:t> et al., NEJM 2009; </a:t>
            </a:r>
            <a:r>
              <a:rPr lang="cs-CZ" dirty="0" err="1"/>
              <a:t>Bokemeyer</a:t>
            </a:r>
            <a:r>
              <a:rPr lang="cs-CZ" dirty="0"/>
              <a:t> C et al, Eur J </a:t>
            </a:r>
            <a:r>
              <a:rPr lang="cs-CZ" dirty="0" err="1"/>
              <a:t>Cancer</a:t>
            </a:r>
            <a:r>
              <a:rPr lang="cs-CZ" dirty="0"/>
              <a:t> 2012; Van </a:t>
            </a:r>
            <a:r>
              <a:rPr lang="cs-CZ" dirty="0" err="1"/>
              <a:t>Cutsem</a:t>
            </a:r>
            <a:r>
              <a:rPr lang="cs-CZ" dirty="0"/>
              <a:t> et al, JCO 2015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797F626-1A20-124D-AFB1-9DCDF9CB5F0B}"/>
              </a:ext>
            </a:extLst>
          </p:cNvPr>
          <p:cNvSpPr txBox="1"/>
          <p:nvPr/>
        </p:nvSpPr>
        <p:spPr>
          <a:xfrm>
            <a:off x="2303428" y="2411339"/>
            <a:ext cx="173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Primární analýza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68E7B3D-E1C9-5C47-BB1D-3BF4B6309B84}"/>
              </a:ext>
            </a:extLst>
          </p:cNvPr>
          <p:cNvSpPr txBox="1"/>
          <p:nvPr/>
        </p:nvSpPr>
        <p:spPr>
          <a:xfrm>
            <a:off x="4984803" y="2404315"/>
            <a:ext cx="2798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wt</a:t>
            </a:r>
            <a:r>
              <a:rPr lang="cs-CZ" sz="1600" dirty="0"/>
              <a:t> KRAS, exon 2, kodon 12 a 13</a:t>
            </a:r>
            <a:endParaRPr lang="sk-SK" sz="1600" dirty="0"/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B458FF4E-D0AB-F349-8135-ECC4C8F69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308" y="2728931"/>
            <a:ext cx="3168728" cy="276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FA51E157-837C-4E42-9C99-40B09432F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0190" y="2684908"/>
            <a:ext cx="3237810" cy="255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Tabulka 5">
            <a:extLst>
              <a:ext uri="{FF2B5EF4-FFF2-40B4-BE49-F238E27FC236}">
                <a16:creationId xmlns="" xmlns:a16="http://schemas.microsoft.com/office/drawing/2014/main" id="{BF0B4722-AC24-C541-9AEE-C11368D30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76563290"/>
              </p:ext>
            </p:extLst>
          </p:nvPr>
        </p:nvGraphicFramePr>
        <p:xfrm>
          <a:off x="5159896" y="5589240"/>
          <a:ext cx="2448272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5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55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517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aseline="0" dirty="0"/>
                        <a:t>OS</a:t>
                      </a:r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172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24,9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HR 0,84</a:t>
                      </a:r>
                    </a:p>
                    <a:p>
                      <a:pPr algn="ctr"/>
                      <a:r>
                        <a:rPr lang="cs-CZ" sz="1100" dirty="0"/>
                        <a:t>(</a:t>
                      </a:r>
                      <a:r>
                        <a:rPr lang="cs-CZ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0.64- 1.11)</a:t>
                      </a:r>
                      <a:endParaRPr lang="cs-CZ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176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21,0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Tabulka 5">
            <a:extLst>
              <a:ext uri="{FF2B5EF4-FFF2-40B4-BE49-F238E27FC236}">
                <a16:creationId xmlns="" xmlns:a16="http://schemas.microsoft.com/office/drawing/2014/main" id="{F2F9BAA2-7FCB-2648-A891-6E90F8C8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09882820"/>
              </p:ext>
            </p:extLst>
          </p:nvPr>
        </p:nvGraphicFramePr>
        <p:xfrm>
          <a:off x="8112224" y="5589240"/>
          <a:ext cx="2448272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7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57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48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4573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aseline="0" dirty="0"/>
                        <a:t>OS</a:t>
                      </a:r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5675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178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28,4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HR 0,69</a:t>
                      </a:r>
                    </a:p>
                    <a:p>
                      <a:pPr algn="ctr"/>
                      <a:r>
                        <a:rPr lang="cs-CZ" sz="1100" b="1" dirty="0"/>
                        <a:t>(0,54-0,88)</a:t>
                      </a:r>
                    </a:p>
                    <a:p>
                      <a:pPr algn="ctr"/>
                      <a:r>
                        <a:rPr lang="cs-CZ" sz="1100" b="1" dirty="0"/>
                        <a:t>P</a:t>
                      </a:r>
                      <a:r>
                        <a:rPr lang="cs-CZ" sz="1100" b="1" baseline="0" dirty="0"/>
                        <a:t> = 0,0024</a:t>
                      </a:r>
                      <a:endParaRPr lang="cs-CZ" sz="11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345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189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/>
                        <a:t>20,2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602009F-F231-D44B-A89B-8286C95FFF2E}"/>
              </a:ext>
            </a:extLst>
          </p:cNvPr>
          <p:cNvSpPr txBox="1"/>
          <p:nvPr/>
        </p:nvSpPr>
        <p:spPr>
          <a:xfrm>
            <a:off x="8812627" y="2405356"/>
            <a:ext cx="1047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All</a:t>
            </a:r>
            <a:r>
              <a:rPr lang="cs-CZ" sz="1600" dirty="0"/>
              <a:t>-RAS </a:t>
            </a:r>
            <a:r>
              <a:rPr lang="cs-CZ" sz="1600" dirty="0" err="1"/>
              <a:t>wt</a:t>
            </a:r>
            <a:endParaRPr lang="sk-SK" sz="1600" dirty="0"/>
          </a:p>
        </p:txBody>
      </p:sp>
    </p:spTree>
    <p:extLst>
      <p:ext uri="{BB962C8B-B14F-4D97-AF65-F5344CB8AC3E}">
        <p14:creationId xmlns="" xmlns:p14="http://schemas.microsoft.com/office/powerpoint/2010/main" val="333410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zentace_bubliny">
  <a:themeElements>
    <a:clrScheme name="Obecná prezenta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becná prezenta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becná 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prezenta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prezenta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prezenta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prezenta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prezenta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prezenta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prezenta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prezenta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prezenta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prezenta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prezenta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prezentace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F00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E75C00"/>
        </a:accent6>
        <a:hlink>
          <a:srgbClr val="CC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prezentace 14">
        <a:dk1>
          <a:srgbClr val="080808"/>
        </a:dk1>
        <a:lt1>
          <a:srgbClr val="FFFFFF"/>
        </a:lt1>
        <a:dk2>
          <a:srgbClr val="000000"/>
        </a:dk2>
        <a:lt2>
          <a:srgbClr val="969696"/>
        </a:lt2>
        <a:accent1>
          <a:srgbClr val="FF6600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FFB8AA"/>
        </a:accent5>
        <a:accent6>
          <a:srgbClr val="E70000"/>
        </a:accent6>
        <a:hlink>
          <a:srgbClr val="CC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7007</TotalTime>
  <Words>2279</Words>
  <Application>Microsoft Office PowerPoint</Application>
  <PresentationFormat>Vlastní</PresentationFormat>
  <Paragraphs>543</Paragraphs>
  <Slides>37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37</vt:i4>
      </vt:variant>
    </vt:vector>
  </HeadingPairs>
  <TitlesOfParts>
    <vt:vector size="39" baseType="lpstr">
      <vt:lpstr>Office Theme</vt:lpstr>
      <vt:lpstr>Prezentace_bubliny</vt:lpstr>
      <vt:lpstr>Snímek 1</vt:lpstr>
      <vt:lpstr>Konflikty zájmů</vt:lpstr>
      <vt:lpstr>Personalizovaná medicína</vt:lpstr>
      <vt:lpstr>Personalizovaná vs. precizní medicína</vt:lpstr>
      <vt:lpstr>Precizní medicína</vt:lpstr>
      <vt:lpstr>Precizní medicína</vt:lpstr>
      <vt:lpstr>Pozdní fáze klinických studií 2008 - 2018 </vt:lpstr>
      <vt:lpstr>Přínos precizní medicíny</vt:lpstr>
      <vt:lpstr>Cetuximab a kolorektální karcinom</vt:lpstr>
      <vt:lpstr>Přínos precizní medicíny</vt:lpstr>
      <vt:lpstr>MSI-H a imunoterapie</vt:lpstr>
      <vt:lpstr>Přínos precizní medicíny</vt:lpstr>
      <vt:lpstr>Precizní medicína</vt:lpstr>
      <vt:lpstr>Precizní medicína</vt:lpstr>
      <vt:lpstr>Identifikace driver mutací a targetovatelných alterací pomocí CGP</vt:lpstr>
      <vt:lpstr>Precizní medicína</vt:lpstr>
      <vt:lpstr>Studie precizní medicíny 1. generace</vt:lpstr>
      <vt:lpstr>Studie precizní medicíny 1. generace</vt:lpstr>
      <vt:lpstr>Studie precizní medicíny 1. generace</vt:lpstr>
      <vt:lpstr>Studie precizní medicíny 1. generace</vt:lpstr>
      <vt:lpstr>Soumrak precizní medicíny</vt:lpstr>
      <vt:lpstr>Soumrak precizní medicíny</vt:lpstr>
      <vt:lpstr>Studie I-PREDICT</vt:lpstr>
      <vt:lpstr>Soumrak precizní medicíny</vt:lpstr>
      <vt:lpstr>Studie WINTHER</vt:lpstr>
      <vt:lpstr>Soumrak precizní medicíny</vt:lpstr>
      <vt:lpstr>Studie TARGET</vt:lpstr>
      <vt:lpstr>Molecular tumor board</vt:lpstr>
      <vt:lpstr>Další „drobné“ problémy k řešení</vt:lpstr>
      <vt:lpstr>Závěr</vt:lpstr>
      <vt:lpstr>Snímek 31</vt:lpstr>
      <vt:lpstr>Snímek 32</vt:lpstr>
      <vt:lpstr>Příklady – kolorektální karcinom</vt:lpstr>
      <vt:lpstr>Snímek 34</vt:lpstr>
      <vt:lpstr>Snímek 35</vt:lpstr>
      <vt:lpstr>I-PREDICT</vt:lpstr>
      <vt:lpstr>Řešení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Personalizovaná farmakoterapie v onkologii  realita nebo stále výzva?</dc:title>
  <dc:creator>Microsoft Office User</dc:creator>
  <cp:lastModifiedBy>grell</cp:lastModifiedBy>
  <cp:revision>93</cp:revision>
  <dcterms:created xsi:type="dcterms:W3CDTF">2019-11-02T10:13:55Z</dcterms:created>
  <dcterms:modified xsi:type="dcterms:W3CDTF">2019-11-20T10:25:17Z</dcterms:modified>
</cp:coreProperties>
</file>