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8" r:id="rId2"/>
    <p:sldId id="379" r:id="rId3"/>
    <p:sldId id="387" r:id="rId4"/>
    <p:sldId id="388" r:id="rId5"/>
    <p:sldId id="389" r:id="rId6"/>
    <p:sldId id="351" r:id="rId7"/>
    <p:sldId id="361" r:id="rId8"/>
    <p:sldId id="360" r:id="rId9"/>
    <p:sldId id="265" r:id="rId10"/>
    <p:sldId id="313" r:id="rId11"/>
    <p:sldId id="314" r:id="rId12"/>
    <p:sldId id="369" r:id="rId13"/>
    <p:sldId id="371" r:id="rId14"/>
    <p:sldId id="370" r:id="rId15"/>
    <p:sldId id="323" r:id="rId16"/>
    <p:sldId id="325" r:id="rId17"/>
    <p:sldId id="326" r:id="rId18"/>
    <p:sldId id="322" r:id="rId19"/>
    <p:sldId id="329" r:id="rId20"/>
    <p:sldId id="375" r:id="rId21"/>
    <p:sldId id="319" r:id="rId22"/>
    <p:sldId id="332" r:id="rId23"/>
    <p:sldId id="330" r:id="rId24"/>
    <p:sldId id="318" r:id="rId25"/>
    <p:sldId id="335" r:id="rId26"/>
    <p:sldId id="334" r:id="rId27"/>
    <p:sldId id="321" r:id="rId28"/>
    <p:sldId id="337" r:id="rId29"/>
    <p:sldId id="338" r:id="rId30"/>
    <p:sldId id="341" r:id="rId31"/>
    <p:sldId id="340" r:id="rId32"/>
    <p:sldId id="339" r:id="rId33"/>
    <p:sldId id="343" r:id="rId34"/>
    <p:sldId id="344" r:id="rId35"/>
    <p:sldId id="342" r:id="rId36"/>
    <p:sldId id="316" r:id="rId37"/>
    <p:sldId id="346" r:id="rId38"/>
    <p:sldId id="345" r:id="rId39"/>
    <p:sldId id="315" r:id="rId40"/>
    <p:sldId id="349" r:id="rId41"/>
    <p:sldId id="348" r:id="rId42"/>
    <p:sldId id="385" r:id="rId43"/>
    <p:sldId id="381" r:id="rId44"/>
    <p:sldId id="383" r:id="rId45"/>
    <p:sldId id="386" r:id="rId46"/>
    <p:sldId id="382" r:id="rId47"/>
    <p:sldId id="365" r:id="rId48"/>
    <p:sldId id="261" r:id="rId49"/>
  </p:sldIdLst>
  <p:sldSz cx="9144000" cy="6858000" type="screen4x3"/>
  <p:notesSz cx="6858000" cy="9144000"/>
  <p:custDataLst>
    <p:tags r:id="rId5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a Krempová" initials="JK" lastIdx="1" clrIdx="0">
    <p:extLst>
      <p:ext uri="{19B8F6BF-5375-455C-9EA6-DF929625EA0E}">
        <p15:presenceInfo xmlns:p15="http://schemas.microsoft.com/office/powerpoint/2012/main" userId="Johana Kremp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5E2DB"/>
    <a:srgbClr val="DAEEFA"/>
    <a:srgbClr val="BBF5FD"/>
    <a:srgbClr val="E5C9FF"/>
    <a:srgbClr val="EB678A"/>
    <a:srgbClr val="DD87D9"/>
    <a:srgbClr val="D7A9BF"/>
    <a:srgbClr val="7FB7CB"/>
    <a:srgbClr val="F6F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92546" autoAdjust="0"/>
  </p:normalViewPr>
  <p:slideViewPr>
    <p:cSldViewPr snapToGrid="0">
      <p:cViewPr varScale="1">
        <p:scale>
          <a:sx n="71" d="100"/>
          <a:sy n="71" d="100"/>
        </p:scale>
        <p:origin x="158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tags" Target="tags/tag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476EA-E413-45BC-9BCA-21D74CD55307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F9E64-1421-436C-8387-6C871A8088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39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053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841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87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F9E64-1421-436C-8387-6C871A80884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70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07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939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58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791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39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762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97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64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264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371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57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904A-18A9-433D-BD2D-BF08B4394EB1}" type="datetimeFigureOut">
              <a:rPr lang="cs-CZ" smtClean="0"/>
              <a:t>06.06.2019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B2521-A6CB-40B2-8F0E-1E1A60DF9D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529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frm=1&amp;source=images&amp;cd=&amp;cad=rja&amp;docid=YD6IEsbZ5OLLFM&amp;tbnid=aPVvsBxK2y3BIM:&amp;ved=0CAUQjRw&amp;url=http://www.fnhk.cz/pacient-a-jeho-blizci/cekaci-doby-na-nektera-vysetreni-a-operacni-vykony/informace-pro-pacienty&amp;ei=-6VzUtu7OYPdtAbFnoHwDw&amp;bvm=bv.55819444,d.bGE&amp;psig=AFQjCNG4YgIZLxaY2E74dXpNuV6_cyUq2w&amp;ust=1383397115257814" TargetMode="External"/><Relationship Id="rId3" Type="http://schemas.openxmlformats.org/officeDocument/2006/relationships/image" Target="../media/image1.jf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frm=1&amp;source=images&amp;cd=&amp;cad=rja&amp;docid=YD6IEsbZ5OLLFM&amp;tbnid=aPVvsBxK2y3BIM:&amp;ved=0CAUQjRw&amp;url=http://www.fnhk.cz/pacient-a-jeho-blizci/cekaci-doby-na-nektera-vysetreni-a-operacni-vykony/informace-pro-pacienty&amp;ei=-6VzUtu7OYPdtAbFnoHwDw&amp;bvm=bv.55819444,d.bGE&amp;psig=AFQjCNG4YgIZLxaY2E74dXpNuV6_cyUq2w&amp;ust=1383397115257814" TargetMode="External"/><Relationship Id="rId3" Type="http://schemas.openxmlformats.org/officeDocument/2006/relationships/image" Target="../media/image1.jfif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26.jpg"/><Relationship Id="rId7" Type="http://schemas.openxmlformats.org/officeDocument/2006/relationships/image" Target="../media/image37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6.jpg"/><Relationship Id="rId10" Type="http://schemas.openxmlformats.org/officeDocument/2006/relationships/image" Target="../media/image24.jpg"/><Relationship Id="rId4" Type="http://schemas.openxmlformats.org/officeDocument/2006/relationships/image" Target="../media/image28.jpg"/><Relationship Id="rId9" Type="http://schemas.openxmlformats.org/officeDocument/2006/relationships/image" Target="../media/image38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49" y="5824393"/>
            <a:ext cx="1919141" cy="932241"/>
          </a:xfrm>
          <a:prstGeom prst="rect">
            <a:avLst/>
          </a:prstGeom>
        </p:spPr>
      </p:pic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7FB7CB"/>
                </a:solidFill>
              </a:rPr>
              <a:t/>
            </a:r>
            <a:br>
              <a:rPr lang="cs-CZ" altLang="cs-CZ" sz="2800" dirty="0" smtClean="0">
                <a:solidFill>
                  <a:srgbClr val="7FB7CB"/>
                </a:solidFill>
              </a:rPr>
            </a:br>
            <a:endParaRPr lang="en-US" altLang="cs-CZ" sz="2800" dirty="0" smtClean="0">
              <a:solidFill>
                <a:srgbClr val="7FB7C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52927" y="2333002"/>
            <a:ext cx="8186871" cy="29312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 smtClean="0">
                <a:latin typeface="Georgia" panose="02040502050405020303" pitchFamily="18" charset="0"/>
              </a:rPr>
              <a:t>Není </a:t>
            </a:r>
            <a:r>
              <a:rPr lang="cs-CZ" altLang="cs-CZ" sz="2800" b="1" dirty="0">
                <a:latin typeface="Georgia" panose="02040502050405020303" pitchFamily="18" charset="0"/>
              </a:rPr>
              <a:t>koordinátor jako 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koordinátor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>
                <a:latin typeface="Georgia" panose="02040502050405020303" pitchFamily="18" charset="0"/>
              </a:rPr>
              <a:t>T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est </a:t>
            </a:r>
            <a:r>
              <a:rPr lang="cs-CZ" altLang="cs-CZ" sz="2800" b="1" dirty="0">
                <a:latin typeface="Georgia" panose="02040502050405020303" pitchFamily="18" charset="0"/>
              </a:rPr>
              <a:t>týmových rolí (část I)</a:t>
            </a:r>
            <a: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  <a:t/>
            </a:r>
            <a:b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</a:br>
            <a:r>
              <a:rPr lang="cs-CZ" altLang="cs-CZ" dirty="0" smtClean="0">
                <a:latin typeface="Calibri" panose="020F0502020204030204" pitchFamily="34" charset="0"/>
              </a:rPr>
              <a:t/>
            </a:r>
            <a:br>
              <a:rPr lang="cs-CZ" altLang="cs-CZ" dirty="0" smtClean="0">
                <a:latin typeface="Calibri" panose="020F0502020204030204" pitchFamily="34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Mgr. Johana Krempová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000" dirty="0" smtClean="0">
                <a:latin typeface="Georgia" panose="02040502050405020303" pitchFamily="18" charset="0"/>
              </a:rPr>
              <a:t>Referát klinických hodnocení</a:t>
            </a:r>
            <a:br>
              <a:rPr lang="cs-CZ" altLang="cs-CZ" sz="2000" dirty="0" smtClean="0">
                <a:latin typeface="Georgia" panose="02040502050405020303" pitchFamily="18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Fakultní nemocnice Hradec Králové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4100" name="Picture 4" descr="_1_0E372CC40E372A5800304940C12581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0" y="5980950"/>
            <a:ext cx="2495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_1_0E3733CC0E37316000304940C12581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559425"/>
            <a:ext cx="119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_1_0E3738000E37316000304940C12581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6" y="5668673"/>
            <a:ext cx="2105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_1_0E3735D00E37316000304940C125810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41" y="5559425"/>
            <a:ext cx="1266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fnhk.cz/data/headers/fnhk/header4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006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5157569"/>
            <a:ext cx="5212008" cy="1656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889034" flipH="1" flipV="1">
            <a:off x="5675257" y="5368320"/>
            <a:ext cx="1072196" cy="1065717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65615">
            <a:off x="1704880" y="3881246"/>
            <a:ext cx="968142" cy="9637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/>
          <a:srcRect r="3699"/>
          <a:stretch/>
        </p:blipFill>
        <p:spPr>
          <a:xfrm>
            <a:off x="3149000" y="3313138"/>
            <a:ext cx="5995000" cy="180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132" y="1577799"/>
            <a:ext cx="5535041" cy="162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29225" y="1749118"/>
            <a:ext cx="26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1 pravdivé tvrzení</a:t>
            </a:r>
            <a:endParaRPr lang="cs-CZ" b="1" dirty="0">
              <a:latin typeface="Georgia" panose="02040502050405020303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7837944" flipH="1" flipV="1">
            <a:off x="4950259" y="1147174"/>
            <a:ext cx="1049060" cy="109303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5851558" y="6290520"/>
            <a:ext cx="300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Více pravdivých tvrzení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74476" y="3489245"/>
            <a:ext cx="262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2 pravdivé tvrzení</a:t>
            </a:r>
            <a:endParaRPr lang="cs-CZ" b="1" dirty="0">
              <a:latin typeface="Georgia" panose="02040502050405020303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3376" y="3366472"/>
            <a:ext cx="6030624" cy="1836000"/>
          </a:xfrm>
          <a:prstGeom prst="rect">
            <a:avLst/>
          </a:prstGeom>
        </p:spPr>
      </p:pic>
      <p:sp>
        <p:nvSpPr>
          <p:cNvPr id="16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>
                <a:latin typeface="Georgia" panose="02040502050405020303" pitchFamily="18" charset="0"/>
              </a:rPr>
              <a:t>TEST TÝMOVÝCH ROLÍ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56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Georgia" panose="02040502050405020303" pitchFamily="18" charset="0"/>
              </a:rPr>
              <a:t>Vyhodnocení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825625"/>
            <a:ext cx="8922327" cy="300068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2"/>
          <a:stretch/>
        </p:blipFill>
        <p:spPr>
          <a:xfrm>
            <a:off x="110836" y="4091221"/>
            <a:ext cx="8950037" cy="261390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3952" y="4192852"/>
            <a:ext cx="35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Kontrola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43952" y="2027740"/>
            <a:ext cx="3564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Georgia" panose="02040502050405020303" pitchFamily="18" charset="0"/>
              </a:rPr>
              <a:t>Vyhodnocení</a:t>
            </a:r>
            <a:endParaRPr lang="cs-CZ" b="1" dirty="0">
              <a:latin typeface="Georgia" panose="02040502050405020303" pitchFamily="18" charset="0"/>
            </a:endParaRPr>
          </a:p>
        </p:txBody>
      </p:sp>
      <p:sp>
        <p:nvSpPr>
          <p:cNvPr id="10" name="Zástupný symbol pro obsah 4"/>
          <p:cNvSpPr txBox="1">
            <a:spLocks/>
          </p:cNvSpPr>
          <p:nvPr/>
        </p:nvSpPr>
        <p:spPr>
          <a:xfrm>
            <a:off x="425902" y="1516271"/>
            <a:ext cx="8319904" cy="1479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1800"/>
              </a:spcBef>
              <a:buFont typeface="+mj-lt"/>
              <a:buAutoNum type="arabicPeriod" startAt="3"/>
            </a:pPr>
            <a:r>
              <a:rPr lang="cs-CZ" dirty="0" smtClean="0">
                <a:latin typeface="Georgia" panose="02040502050405020303" pitchFamily="18" charset="0"/>
              </a:rPr>
              <a:t>Body zapište do tabulky k vyhodnocení</a:t>
            </a:r>
          </a:p>
          <a:p>
            <a:pPr marL="0" indent="0">
              <a:buNone/>
            </a:pPr>
            <a:r>
              <a:rPr lang="cs-CZ" dirty="0" smtClean="0">
                <a:latin typeface="Georgia" panose="02040502050405020303" pitchFamily="18" charset="0"/>
              </a:rPr>
              <a:t> </a:t>
            </a:r>
            <a:endParaRPr lang="cs-CZ" dirty="0">
              <a:latin typeface="Georgia" panose="02040502050405020303" pitchFamily="18" charset="0"/>
            </a:endParaRPr>
          </a:p>
        </p:txBody>
      </p:sp>
      <p:sp>
        <p:nvSpPr>
          <p:cNvPr id="12" name="Ovál 11"/>
          <p:cNvSpPr/>
          <p:nvPr/>
        </p:nvSpPr>
        <p:spPr>
          <a:xfrm>
            <a:off x="6400423" y="4553082"/>
            <a:ext cx="859159" cy="1791807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2560423" y="4553083"/>
            <a:ext cx="859159" cy="1791807"/>
          </a:xfrm>
          <a:prstGeom prst="ellipse">
            <a:avLst/>
          </a:prstGeom>
          <a:noFill/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Georgia" panose="02040502050405020303" pitchFamily="18" charset="0"/>
              </a:rPr>
              <a:t>TEST TÝMOVÝCH ROLÍ 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394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8649" y="1581789"/>
            <a:ext cx="78867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latin typeface="Georgia" panose="02040502050405020303" pitchFamily="18" charset="0"/>
              </a:rPr>
              <a:t>Napište roli/role s největším počtem bodů na prázdný lístek, který byl přiložen u testu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dirty="0" smtClean="0">
                <a:latin typeface="Georgia" panose="02040502050405020303" pitchFamily="18" charset="0"/>
              </a:rPr>
              <a:t>Vhoďte lístek </a:t>
            </a:r>
            <a:r>
              <a:rPr lang="cs-CZ" dirty="0">
                <a:latin typeface="Georgia" panose="02040502050405020303" pitchFamily="18" charset="0"/>
              </a:rPr>
              <a:t>do boxu u </a:t>
            </a:r>
            <a:r>
              <a:rPr lang="cs-CZ" dirty="0" smtClean="0">
                <a:latin typeface="Georgia" panose="02040502050405020303" pitchFamily="18" charset="0"/>
              </a:rPr>
              <a:t>registrace do konce obědové pauzy </a:t>
            </a:r>
            <a:r>
              <a:rPr lang="cs-CZ" smtClean="0">
                <a:latin typeface="Georgia" panose="02040502050405020303" pitchFamily="18" charset="0"/>
              </a:rPr>
              <a:t>(</a:t>
            </a:r>
            <a:r>
              <a:rPr lang="cs-CZ" smtClean="0">
                <a:latin typeface="Georgia" panose="02040502050405020303" pitchFamily="18" charset="0"/>
              </a:rPr>
              <a:t>13:20</a:t>
            </a:r>
            <a:r>
              <a:rPr lang="cs-CZ" dirty="0" smtClean="0">
                <a:latin typeface="Georgia" panose="02040502050405020303" pitchFamily="18" charset="0"/>
              </a:rPr>
              <a:t>)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cs-CZ" dirty="0">
                <a:latin typeface="Georgia" panose="02040502050405020303" pitchFamily="18" charset="0"/>
              </a:rPr>
              <a:t>V</a:t>
            </a:r>
            <a:r>
              <a:rPr lang="cs-CZ" dirty="0" smtClean="0">
                <a:latin typeface="Georgia" panose="02040502050405020303" pitchFamily="18" charset="0"/>
              </a:rPr>
              <a:t>yčkejte na vyhodnocení a slosování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67" y="3871201"/>
            <a:ext cx="3898950" cy="256798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Georgia" panose="02040502050405020303" pitchFamily="18" charset="0"/>
              </a:rPr>
              <a:t>TEST TÝMOVÝCH ROLÍ 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28649" y="6526963"/>
            <a:ext cx="8196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Georgia" panose="02040502050405020303" pitchFamily="18" charset="0"/>
              </a:rPr>
              <a:t>Pozn.: Kompletní </a:t>
            </a:r>
            <a:r>
              <a:rPr lang="cs-CZ" sz="1400" dirty="0">
                <a:latin typeface="Georgia" panose="02040502050405020303" pitchFamily="18" charset="0"/>
              </a:rPr>
              <a:t>diagnostika: sebehodnotící </a:t>
            </a:r>
            <a:r>
              <a:rPr lang="cs-CZ" sz="1400" dirty="0" smtClean="0">
                <a:latin typeface="Georgia" panose="02040502050405020303" pitchFamily="18" charset="0"/>
              </a:rPr>
              <a:t>test </a:t>
            </a:r>
            <a:r>
              <a:rPr lang="cs-CZ" sz="1400" dirty="0">
                <a:latin typeface="Georgia" panose="02040502050405020303" pitchFamily="18" charset="0"/>
              </a:rPr>
              <a:t>+ hodnocení </a:t>
            </a:r>
            <a:r>
              <a:rPr lang="cs-CZ" sz="1400" dirty="0" smtClean="0">
                <a:latin typeface="Georgia" panose="02040502050405020303" pitchFamily="18" charset="0"/>
              </a:rPr>
              <a:t>kolegů  </a:t>
            </a:r>
            <a:r>
              <a:rPr lang="cs-CZ" sz="1400" dirty="0">
                <a:latin typeface="Georgia" panose="02040502050405020303" pitchFamily="18" charset="0"/>
              </a:rPr>
              <a:t>= podrobný týmový </a:t>
            </a:r>
            <a:r>
              <a:rPr lang="cs-CZ" sz="1400" dirty="0" smtClean="0">
                <a:latin typeface="Georgia" panose="02040502050405020303" pitchFamily="18" charset="0"/>
              </a:rPr>
              <a:t>profil </a:t>
            </a:r>
            <a:endParaRPr lang="cs-CZ" sz="1400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26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49" y="5824393"/>
            <a:ext cx="1919141" cy="932241"/>
          </a:xfrm>
          <a:prstGeom prst="rect">
            <a:avLst/>
          </a:prstGeom>
        </p:spPr>
      </p:pic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800" dirty="0" smtClean="0">
                <a:solidFill>
                  <a:srgbClr val="7FB7CB"/>
                </a:solidFill>
              </a:rPr>
              <a:t/>
            </a:r>
            <a:br>
              <a:rPr lang="cs-CZ" altLang="cs-CZ" sz="2800" dirty="0" smtClean="0">
                <a:solidFill>
                  <a:srgbClr val="7FB7CB"/>
                </a:solidFill>
              </a:rPr>
            </a:br>
            <a:endParaRPr lang="en-US" altLang="cs-CZ" sz="2800" dirty="0" smtClean="0">
              <a:solidFill>
                <a:srgbClr val="7FB7CB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52927" y="2333002"/>
            <a:ext cx="8186871" cy="29312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 smtClean="0">
                <a:latin typeface="Georgia" panose="02040502050405020303" pitchFamily="18" charset="0"/>
              </a:rPr>
              <a:t>Není </a:t>
            </a:r>
            <a:r>
              <a:rPr lang="cs-CZ" altLang="cs-CZ" sz="2800" b="1" dirty="0">
                <a:latin typeface="Georgia" panose="02040502050405020303" pitchFamily="18" charset="0"/>
              </a:rPr>
              <a:t>koordinátor jako 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koordinátor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800" b="1" dirty="0">
                <a:latin typeface="Georgia" panose="02040502050405020303" pitchFamily="18" charset="0"/>
              </a:rPr>
              <a:t>T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est </a:t>
            </a:r>
            <a:r>
              <a:rPr lang="cs-CZ" altLang="cs-CZ" sz="2800" b="1" dirty="0">
                <a:latin typeface="Georgia" panose="02040502050405020303" pitchFamily="18" charset="0"/>
              </a:rPr>
              <a:t>týmových rolí (část </a:t>
            </a:r>
            <a:r>
              <a:rPr lang="cs-CZ" altLang="cs-CZ" sz="2800" b="1" dirty="0" smtClean="0">
                <a:latin typeface="Georgia" panose="02040502050405020303" pitchFamily="18" charset="0"/>
              </a:rPr>
              <a:t>II – vyhodnocení)</a:t>
            </a:r>
            <a: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  <a:t/>
            </a:r>
            <a:br>
              <a:rPr lang="cs-CZ" altLang="cs-CZ" b="1" dirty="0" smtClean="0">
                <a:solidFill>
                  <a:srgbClr val="7FB7CB"/>
                </a:solidFill>
                <a:latin typeface="Calibri" panose="020F0502020204030204" pitchFamily="34" charset="0"/>
              </a:rPr>
            </a:br>
            <a:r>
              <a:rPr lang="cs-CZ" altLang="cs-CZ" dirty="0" smtClean="0">
                <a:latin typeface="Calibri" panose="020F0502020204030204" pitchFamily="34" charset="0"/>
              </a:rPr>
              <a:t/>
            </a:r>
            <a:br>
              <a:rPr lang="cs-CZ" altLang="cs-CZ" dirty="0" smtClean="0">
                <a:latin typeface="Calibri" panose="020F0502020204030204" pitchFamily="34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Mgr. Johana Krempová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cs-CZ" altLang="cs-CZ" sz="2000" dirty="0" smtClean="0">
                <a:latin typeface="Georgia" panose="02040502050405020303" pitchFamily="18" charset="0"/>
              </a:rPr>
              <a:t>Referát klinických hodnocení</a:t>
            </a:r>
            <a:br>
              <a:rPr lang="cs-CZ" altLang="cs-CZ" sz="2000" dirty="0" smtClean="0">
                <a:latin typeface="Georgia" panose="02040502050405020303" pitchFamily="18" charset="0"/>
              </a:rPr>
            </a:br>
            <a:r>
              <a:rPr lang="cs-CZ" altLang="cs-CZ" sz="2000" dirty="0" smtClean="0">
                <a:latin typeface="Georgia" panose="02040502050405020303" pitchFamily="18" charset="0"/>
              </a:rPr>
              <a:t>Fakultní nemocnice Hradec Králové</a:t>
            </a:r>
            <a:endParaRPr lang="cs-CZ" dirty="0">
              <a:latin typeface="Georgia" panose="02040502050405020303" pitchFamily="18" charset="0"/>
            </a:endParaRPr>
          </a:p>
        </p:txBody>
      </p:sp>
      <p:pic>
        <p:nvPicPr>
          <p:cNvPr id="4100" name="Picture 4" descr="_1_0E372CC40E372A5800304940C12581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690" y="5980950"/>
            <a:ext cx="2495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_1_0E3733CC0E37316000304940C12581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559425"/>
            <a:ext cx="1190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_1_0E3738000E37316000304940C125810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466" y="5668673"/>
            <a:ext cx="2105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_1_0E3735D00E37316000304940C125810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41" y="5559425"/>
            <a:ext cx="12668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fnhk.cz/data/headers/fnhk/header44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631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TÝMOVÉ ROLE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25624"/>
            <a:ext cx="374905" cy="32461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321470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2737968"/>
            <a:ext cx="374905" cy="3246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9" y="3171154"/>
            <a:ext cx="356875" cy="33457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4" y="5055819"/>
            <a:ext cx="269749" cy="23317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4" y="5497240"/>
            <a:ext cx="269749" cy="233172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79" y="3587652"/>
            <a:ext cx="356875" cy="33457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45067" y="4061907"/>
            <a:ext cx="356875" cy="33457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847" y="4630515"/>
            <a:ext cx="269749" cy="233172"/>
          </a:xfrm>
          <a:prstGeom prst="rect">
            <a:avLst/>
          </a:prstGeom>
        </p:spPr>
      </p:pic>
      <p:sp>
        <p:nvSpPr>
          <p:cNvPr id="44" name="Zástupný symbol pro obsah 2"/>
          <p:cNvSpPr txBox="1">
            <a:spLocks/>
          </p:cNvSpPr>
          <p:nvPr/>
        </p:nvSpPr>
        <p:spPr>
          <a:xfrm>
            <a:off x="628649" y="1825624"/>
            <a:ext cx="7960546" cy="4605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Inovátor </a:t>
            </a:r>
            <a:r>
              <a:rPr lang="cs-CZ" sz="2400" dirty="0" smtClean="0">
                <a:solidFill>
                  <a:srgbClr val="002060"/>
                </a:solidFill>
              </a:rPr>
              <a:t>(Plant) 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Analytik </a:t>
            </a:r>
            <a:r>
              <a:rPr lang="cs-CZ" sz="2400" dirty="0" smtClean="0">
                <a:solidFill>
                  <a:srgbClr val="002060"/>
                </a:solidFill>
              </a:rPr>
              <a:t>(Monitor </a:t>
            </a:r>
            <a:r>
              <a:rPr lang="cs-CZ" sz="2400" dirty="0" err="1">
                <a:solidFill>
                  <a:srgbClr val="002060"/>
                </a:solidFill>
              </a:rPr>
              <a:t>E</a:t>
            </a:r>
            <a:r>
              <a:rPr lang="cs-CZ" sz="2400" dirty="0" err="1" smtClean="0">
                <a:solidFill>
                  <a:srgbClr val="002060"/>
                </a:solidFill>
              </a:rPr>
              <a:t>valuator</a:t>
            </a:r>
            <a:r>
              <a:rPr lang="cs-CZ" sz="2400" dirty="0" smtClean="0">
                <a:solidFill>
                  <a:srgbClr val="002060"/>
                </a:solidFill>
              </a:rPr>
              <a:t>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2060"/>
                </a:solidFill>
              </a:rPr>
              <a:t>Specialista</a:t>
            </a:r>
            <a:r>
              <a:rPr lang="cs-CZ" sz="2400" dirty="0" smtClean="0">
                <a:solidFill>
                  <a:srgbClr val="002060"/>
                </a:solidFill>
              </a:rPr>
              <a:t> (Specialist)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EB678A"/>
                </a:solidFill>
              </a:rPr>
              <a:t>Všudybyl </a:t>
            </a:r>
            <a:r>
              <a:rPr lang="cs-CZ" sz="2400" dirty="0" smtClean="0">
                <a:solidFill>
                  <a:srgbClr val="EB678A"/>
                </a:solidFill>
              </a:rPr>
              <a:t>(Resource </a:t>
            </a:r>
            <a:r>
              <a:rPr lang="cs-CZ" sz="2400" dirty="0">
                <a:solidFill>
                  <a:srgbClr val="EB678A"/>
                </a:solidFill>
              </a:rPr>
              <a:t>I</a:t>
            </a:r>
            <a:r>
              <a:rPr lang="cs-CZ" sz="2400" dirty="0" smtClean="0">
                <a:solidFill>
                  <a:srgbClr val="EB678A"/>
                </a:solidFill>
              </a:rPr>
              <a:t>nvestigator)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EB678A"/>
                </a:solidFill>
              </a:rPr>
              <a:t>Koordinátor </a:t>
            </a:r>
            <a:r>
              <a:rPr lang="cs-CZ" sz="2400" dirty="0" smtClean="0">
                <a:solidFill>
                  <a:srgbClr val="EB678A"/>
                </a:solidFill>
              </a:rPr>
              <a:t>(Coordinator)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EB678A"/>
                </a:solidFill>
              </a:rPr>
              <a:t>Stmelovač </a:t>
            </a:r>
            <a:r>
              <a:rPr lang="cs-CZ" sz="2400" dirty="0" smtClean="0">
                <a:solidFill>
                  <a:srgbClr val="EB678A"/>
                </a:solidFill>
              </a:rPr>
              <a:t>(</a:t>
            </a:r>
            <a:r>
              <a:rPr lang="cs-CZ" sz="2400" dirty="0" err="1" smtClean="0">
                <a:solidFill>
                  <a:srgbClr val="EB678A"/>
                </a:solidFill>
              </a:rPr>
              <a:t>Teamworker</a:t>
            </a:r>
            <a:r>
              <a:rPr lang="cs-CZ" sz="2400" dirty="0" smtClean="0">
                <a:solidFill>
                  <a:srgbClr val="EB678A"/>
                </a:solidFill>
              </a:rPr>
              <a:t>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Formovač</a:t>
            </a:r>
            <a:r>
              <a:rPr lang="cs-CZ" sz="2400" dirty="0" smtClean="0">
                <a:solidFill>
                  <a:srgbClr val="00B050"/>
                </a:solidFill>
              </a:rPr>
              <a:t> (Shaper)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Realizátor </a:t>
            </a:r>
            <a:r>
              <a:rPr lang="cs-CZ" sz="2400" dirty="0" smtClean="0">
                <a:solidFill>
                  <a:srgbClr val="00B050"/>
                </a:solidFill>
              </a:rPr>
              <a:t>(Implementer)</a:t>
            </a:r>
          </a:p>
          <a:p>
            <a:pPr marL="360363" indent="0">
              <a:buFont typeface="Arial" panose="020B0604020202020204" pitchFamily="34" charset="0"/>
              <a:buNone/>
            </a:pPr>
            <a:r>
              <a:rPr lang="cs-CZ" sz="2400" b="1" dirty="0" smtClean="0">
                <a:solidFill>
                  <a:srgbClr val="00B050"/>
                </a:solidFill>
              </a:rPr>
              <a:t>Dotahovač </a:t>
            </a:r>
            <a:r>
              <a:rPr lang="cs-CZ" sz="2400" dirty="0" smtClean="0">
                <a:solidFill>
                  <a:srgbClr val="00B050"/>
                </a:solidFill>
              </a:rPr>
              <a:t>(</a:t>
            </a:r>
            <a:r>
              <a:rPr lang="cs-CZ" sz="2400" dirty="0" err="1" smtClean="0">
                <a:solidFill>
                  <a:srgbClr val="00B050"/>
                </a:solidFill>
              </a:rPr>
              <a:t>Completer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F</a:t>
            </a:r>
            <a:r>
              <a:rPr lang="cs-CZ" sz="2400" dirty="0" err="1" smtClean="0">
                <a:solidFill>
                  <a:srgbClr val="00B050"/>
                </a:solidFill>
              </a:rPr>
              <a:t>inisher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  <a:endParaRPr lang="cs-CZ" sz="2400" dirty="0" smtClean="0">
              <a:solidFill>
                <a:srgbClr val="00206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4722" y="242754"/>
            <a:ext cx="926729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Inovátor </a:t>
            </a:r>
            <a:r>
              <a:rPr lang="cs-CZ" sz="3200" dirty="0" smtClean="0">
                <a:latin typeface="Georgia" panose="02040502050405020303" pitchFamily="18" charset="0"/>
              </a:rPr>
              <a:t>(Plant)</a:t>
            </a:r>
            <a:endParaRPr lang="cs-CZ" sz="32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89931"/>
            <a:ext cx="7960546" cy="460599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cs-CZ" sz="24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Působit </a:t>
            </a:r>
            <a:r>
              <a:rPr lang="cs-CZ" sz="2400" dirty="0">
                <a:latin typeface="Georgia" panose="02040502050405020303" pitchFamily="18" charset="0"/>
              </a:rPr>
              <a:t>jako </a:t>
            </a:r>
            <a:r>
              <a:rPr lang="cs-CZ" sz="2400" dirty="0" smtClean="0">
                <a:latin typeface="Georgia" panose="02040502050405020303" pitchFamily="18" charset="0"/>
              </a:rPr>
              <a:t>klíčový </a:t>
            </a:r>
            <a:r>
              <a:rPr lang="cs-CZ" sz="2400" dirty="0">
                <a:latin typeface="Georgia" panose="02040502050405020303" pitchFamily="18" charset="0"/>
              </a:rPr>
              <a:t>zdroj inovací a nápadů </a:t>
            </a:r>
            <a:r>
              <a:rPr lang="cs-CZ" sz="2400" dirty="0" smtClean="0">
                <a:latin typeface="Georgia" panose="02040502050405020303" pitchFamily="18" charset="0"/>
              </a:rPr>
              <a:t>pro tým</a:t>
            </a:r>
            <a:endParaRPr lang="cs-CZ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400" b="1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4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Kreativní, vynalézavý, nápaditý, nekonvenční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Přemýšlivý, inteligentní, dokáže </a:t>
            </a:r>
            <a:r>
              <a:rPr lang="cs-CZ" sz="2400" dirty="0">
                <a:latin typeface="Georgia" panose="02040502050405020303" pitchFamily="18" charset="0"/>
              </a:rPr>
              <a:t>řešit náročné </a:t>
            </a:r>
            <a:r>
              <a:rPr lang="cs-CZ" sz="2400" dirty="0" smtClean="0">
                <a:latin typeface="Georgia" panose="02040502050405020303" pitchFamily="18" charset="0"/>
              </a:rPr>
              <a:t>problémy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Nejlépe </a:t>
            </a:r>
            <a:r>
              <a:rPr lang="cs-CZ" sz="2400" dirty="0">
                <a:latin typeface="Georgia" panose="02040502050405020303" pitchFamily="18" charset="0"/>
              </a:rPr>
              <a:t>se realizují v počátečních fází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Pokud nejsou v týmu </a:t>
            </a:r>
            <a:r>
              <a:rPr lang="cs-CZ" sz="2400" dirty="0" smtClean="0">
                <a:latin typeface="Georgia" panose="02040502050405020303" pitchFamily="18" charset="0"/>
              </a:rPr>
              <a:t>přítomni</a:t>
            </a:r>
            <a:r>
              <a:rPr lang="cs-CZ" sz="2400" dirty="0">
                <a:latin typeface="Georgia" panose="02040502050405020303" pitchFamily="18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400" dirty="0" smtClean="0">
                <a:latin typeface="Georgia" panose="02040502050405020303" pitchFamily="18" charset="0"/>
                <a:cs typeface="Arial" panose="020B0604020202020204" pitchFamily="34" charset="0"/>
              </a:rPr>
              <a:t>stagnace týmu</a:t>
            </a:r>
            <a:endParaRPr lang="cs-CZ" sz="2400" dirty="0" smtClean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011" y="6436511"/>
            <a:ext cx="374905" cy="3246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2498"/>
            <a:ext cx="1659546" cy="15257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42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41837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Inovátor </a:t>
            </a:r>
            <a:r>
              <a:rPr lang="cs-CZ" sz="3200" dirty="0">
                <a:latin typeface="Georgia" panose="02040502050405020303" pitchFamily="18" charset="0"/>
              </a:rPr>
              <a:t>(Plant)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Vlastní svět (tišší</a:t>
            </a:r>
            <a:r>
              <a:rPr lang="cs-CZ" sz="2600" dirty="0">
                <a:latin typeface="Georgia" panose="02040502050405020303" pitchFamily="18" charset="0"/>
              </a:rPr>
              <a:t>, neúčastní se týmové </a:t>
            </a:r>
            <a:r>
              <a:rPr lang="cs-CZ" sz="2600" dirty="0" smtClean="0">
                <a:latin typeface="Georgia" panose="02040502050405020303" pitchFamily="18" charset="0"/>
              </a:rPr>
              <a:t>diskuze, zaujetí vlastními myšlenkami)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Nápady </a:t>
            </a:r>
            <a:r>
              <a:rPr lang="cs-CZ" sz="2600" dirty="0">
                <a:latin typeface="Georgia" panose="02040502050405020303" pitchFamily="18" charset="0"/>
              </a:rPr>
              <a:t>a myšlenky </a:t>
            </a:r>
            <a:r>
              <a:rPr lang="cs-CZ" sz="2600" dirty="0" smtClean="0">
                <a:latin typeface="Georgia" panose="02040502050405020303" pitchFamily="18" charset="0"/>
              </a:rPr>
              <a:t>radikální </a:t>
            </a:r>
            <a:r>
              <a:rPr lang="cs-CZ" sz="2600" dirty="0">
                <a:latin typeface="Georgia" panose="02040502050405020303" pitchFamily="18" charset="0"/>
              </a:rPr>
              <a:t>a </a:t>
            </a:r>
            <a:r>
              <a:rPr lang="cs-CZ" sz="2600" dirty="0" smtClean="0">
                <a:latin typeface="Georgia" panose="02040502050405020303" pitchFamily="18" charset="0"/>
              </a:rPr>
              <a:t>ne vždy praktické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Je </a:t>
            </a:r>
            <a:r>
              <a:rPr lang="cs-CZ" sz="2600" dirty="0">
                <a:latin typeface="Georgia" panose="02040502050405020303" pitchFamily="18" charset="0"/>
              </a:rPr>
              <a:t>schopen pohořet na detailech a chybách z </a:t>
            </a:r>
            <a:r>
              <a:rPr lang="cs-CZ" sz="2600" dirty="0" smtClean="0">
                <a:latin typeface="Georgia" panose="02040502050405020303" pitchFamily="18" charset="0"/>
              </a:rPr>
              <a:t>nedbalosti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Soustředí se spíše na </a:t>
            </a:r>
            <a:r>
              <a:rPr lang="cs-CZ" sz="2600" dirty="0">
                <a:latin typeface="Georgia" panose="02040502050405020303" pitchFamily="18" charset="0"/>
              </a:rPr>
              <a:t>myšlenku, která je </a:t>
            </a:r>
            <a:r>
              <a:rPr lang="cs-CZ" sz="2600" dirty="0" smtClean="0">
                <a:latin typeface="Georgia" panose="02040502050405020303" pitchFamily="18" charset="0"/>
              </a:rPr>
              <a:t>pro ně zajímá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smtClean="0">
                <a:latin typeface="Georgia" panose="02040502050405020303" pitchFamily="18" charset="0"/>
              </a:rPr>
              <a:t>než na tu, </a:t>
            </a:r>
            <a:r>
              <a:rPr lang="cs-CZ" sz="2600" dirty="0">
                <a:latin typeface="Georgia" panose="02040502050405020303" pitchFamily="18" charset="0"/>
              </a:rPr>
              <a:t>která splňuje požadavky </a:t>
            </a:r>
            <a:r>
              <a:rPr lang="cs-CZ" sz="2600" dirty="0" smtClean="0">
                <a:latin typeface="Georgia" panose="02040502050405020303" pitchFamily="18" charset="0"/>
              </a:rPr>
              <a:t>týmu.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Hůře snáší kritiku vlastních nápadů (odmítá ji, snadno „trucuje“)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600" dirty="0" smtClean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9094" y="6489114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2212"/>
            <a:ext cx="1659546" cy="152571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3756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INOVÁTOR </a:t>
            </a:r>
            <a:r>
              <a:rPr lang="cs-CZ" sz="3200" dirty="0" smtClean="0">
                <a:latin typeface="Georgia" panose="02040502050405020303" pitchFamily="18" charset="0"/>
              </a:rPr>
              <a:t>(Plant)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4548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534988" algn="l"/>
              </a:tabLst>
            </a:pPr>
            <a:r>
              <a:rPr lang="cs-CZ" sz="2600" b="1" dirty="0" smtClean="0">
                <a:latin typeface="Georgia" panose="02040502050405020303" pitchFamily="18" charset="0"/>
              </a:rPr>
              <a:t>Co od něj můžete zaslechnout</a:t>
            </a:r>
          </a:p>
          <a:p>
            <a:pPr marL="514350" indent="-514350">
              <a:buFont typeface="+mj-lt"/>
              <a:buAutoNum type="arabicParenR"/>
              <a:tabLst>
                <a:tab pos="534988" algn="l"/>
              </a:tabLst>
            </a:pPr>
            <a:r>
              <a:rPr lang="cs-CZ" sz="2600" dirty="0" smtClean="0">
                <a:latin typeface="Georgia" panose="02040502050405020303" pitchFamily="18" charset="0"/>
              </a:rPr>
              <a:t>Takže </a:t>
            </a:r>
            <a:r>
              <a:rPr lang="cs-CZ" sz="2600" dirty="0">
                <a:latin typeface="Georgia" panose="02040502050405020303" pitchFamily="18" charset="0"/>
              </a:rPr>
              <a:t>ty říkáš, že to </a:t>
            </a:r>
            <a:r>
              <a:rPr lang="cs-CZ" sz="2600" dirty="0" smtClean="0">
                <a:latin typeface="Georgia" panose="02040502050405020303" pitchFamily="18" charset="0"/>
              </a:rPr>
              <a:t>nejde? 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  <a:tabLst>
                <a:tab pos="534988" algn="l"/>
              </a:tabLst>
            </a:pPr>
            <a:r>
              <a:rPr lang="cs-CZ" sz="2600" dirty="0">
                <a:latin typeface="Georgia" panose="02040502050405020303" pitchFamily="18" charset="0"/>
              </a:rPr>
              <a:t>Čím těžší studie, tím větší výzva.</a:t>
            </a:r>
          </a:p>
          <a:p>
            <a:pPr marL="514350" indent="-514350">
              <a:buFont typeface="+mj-lt"/>
              <a:buAutoNum type="arabicParenR"/>
              <a:tabLst>
                <a:tab pos="534988" algn="l"/>
              </a:tabLst>
            </a:pPr>
            <a:r>
              <a:rPr lang="cs-CZ" sz="2600" dirty="0">
                <a:latin typeface="Georgia" panose="02040502050405020303" pitchFamily="18" charset="0"/>
              </a:rPr>
              <a:t>Pokud Tě nějaký problém s přístupy do studijního portálu vyvede z míry, zkus myslet jinak (hlavně v tom nehledej logiku</a:t>
            </a:r>
            <a:r>
              <a:rPr lang="cs-CZ" sz="2600" dirty="0" smtClean="0">
                <a:latin typeface="Georgia" panose="02040502050405020303" pitchFamily="18" charset="0"/>
              </a:rPr>
              <a:t>).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353" y="6431621"/>
            <a:ext cx="374905" cy="32461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0000"/>
            <a:ext cx="2845728" cy="26162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272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VŠUDYBYL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</a:t>
            </a:r>
            <a:r>
              <a:rPr lang="cs-CZ" sz="2800" dirty="0" smtClean="0">
                <a:latin typeface="Georgia" panose="02040502050405020303" pitchFamily="18" charset="0"/>
              </a:rPr>
              <a:t>Resource </a:t>
            </a:r>
            <a:r>
              <a:rPr lang="cs-CZ" sz="2800" dirty="0">
                <a:latin typeface="Georgia" panose="02040502050405020303" pitchFamily="18" charset="0"/>
              </a:rPr>
              <a:t>I</a:t>
            </a:r>
            <a:r>
              <a:rPr lang="cs-CZ" sz="2800" dirty="0" smtClean="0">
                <a:latin typeface="Georgia" panose="02040502050405020303" pitchFamily="18" charset="0"/>
              </a:rPr>
              <a:t>nvestigator)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3926"/>
            <a:ext cx="1830161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Prozkoumat </a:t>
            </a:r>
            <a:r>
              <a:rPr lang="cs-CZ" sz="2600" dirty="0">
                <a:latin typeface="Georgia" panose="02040502050405020303" pitchFamily="18" charset="0"/>
              </a:rPr>
              <a:t>externí zdroje a rozvíjet kontakty jménem týmu</a:t>
            </a:r>
            <a:r>
              <a:rPr lang="cs-CZ" sz="26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Nadšený, zvídavý, </a:t>
            </a:r>
            <a:r>
              <a:rPr lang="cs-CZ" sz="2600" dirty="0">
                <a:latin typeface="Georgia" panose="02040502050405020303" pitchFamily="18" charset="0"/>
              </a:rPr>
              <a:t>komunikativní, temperamentní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Přátelský, optimistický, oblíbený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Extrovert, diplomat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Schopen objevit a přinést do týmu nové zdroje: kontakty, lidi, finance, informace, zařízení, příležitosti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Nové = výzva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38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Potřeba být pod tlakem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Menší sebekázeň a sebeorganizace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Rádi mluví a často tak nedávají ostatním možnost vyjádřit svůj názor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Nedostatek vytrvalosti, zájem o věci ztrácí tak rychle, jako jej získává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Někdy méně </a:t>
            </a:r>
            <a:r>
              <a:rPr lang="cs-CZ" sz="2600" dirty="0" smtClean="0">
                <a:latin typeface="Georgia" panose="02040502050405020303" pitchFamily="18" charset="0"/>
              </a:rPr>
              <a:t>spolehlivý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Neklidný</a:t>
            </a:r>
            <a:endParaRPr lang="cs-CZ" sz="2600" b="1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600" b="1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VŠUDYBYL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</a:t>
            </a:r>
            <a:r>
              <a:rPr lang="cs-CZ" sz="2800" dirty="0" smtClean="0">
                <a:latin typeface="Georgia" panose="02040502050405020303" pitchFamily="18" charset="0"/>
              </a:rPr>
              <a:t>Resource </a:t>
            </a:r>
            <a:r>
              <a:rPr lang="cs-CZ" sz="2800" dirty="0">
                <a:latin typeface="Georgia" panose="02040502050405020303" pitchFamily="18" charset="0"/>
              </a:rPr>
              <a:t>I</a:t>
            </a:r>
            <a:r>
              <a:rPr lang="cs-CZ" sz="2800" dirty="0" smtClean="0">
                <a:latin typeface="Georgia" panose="02040502050405020303" pitchFamily="18" charset="0"/>
              </a:rPr>
              <a:t>nvestigator)</a:t>
            </a:r>
            <a:endParaRPr lang="cs-CZ" sz="2400" dirty="0">
              <a:latin typeface="Georgia" panose="02040502050405020303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3926"/>
            <a:ext cx="1830161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790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OBSAH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 smtClean="0">
                <a:latin typeface="Georgia" panose="02040502050405020303" pitchFamily="18" charset="0"/>
              </a:rPr>
              <a:t>Část 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Georgia" panose="02040502050405020303" pitchFamily="18" charset="0"/>
              </a:rPr>
              <a:t> Tým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>
                <a:latin typeface="Georgia" panose="02040502050405020303" pitchFamily="18" charset="0"/>
              </a:rPr>
              <a:t> Týmové role: obecně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smtClean="0">
                <a:latin typeface="Georgia" panose="02040502050405020303" pitchFamily="18" charset="0"/>
              </a:rPr>
              <a:t>Test týmových rolí – instrukce</a:t>
            </a:r>
          </a:p>
          <a:p>
            <a:pPr marL="0" indent="0">
              <a:buNone/>
            </a:pPr>
            <a:endParaRPr lang="cs-CZ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Georgia" panose="02040502050405020303" pitchFamily="18" charset="0"/>
              </a:rPr>
              <a:t>Část II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smtClean="0">
                <a:latin typeface="Georgia" panose="02040502050405020303" pitchFamily="18" charset="0"/>
              </a:rPr>
              <a:t>Týmové role: jednotlivě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Georgia" panose="02040502050405020303" pitchFamily="18" charset="0"/>
              </a:rPr>
              <a:t> </a:t>
            </a:r>
            <a:r>
              <a:rPr lang="cs-CZ" dirty="0" smtClean="0">
                <a:latin typeface="Georgia" panose="02040502050405020303" pitchFamily="18" charset="0"/>
              </a:rPr>
              <a:t>Týmové role: jak to prakticky funguje?</a:t>
            </a:r>
          </a:p>
          <a:p>
            <a:pPr marL="360363" indent="-360363">
              <a:buFont typeface="Wingdings" panose="05000000000000000000" pitchFamily="2" charset="2"/>
              <a:buChar char="ü"/>
              <a:tabLst>
                <a:tab pos="266700" algn="l"/>
              </a:tabLst>
            </a:pPr>
            <a:r>
              <a:rPr lang="cs-CZ" dirty="0" smtClean="0">
                <a:latin typeface="Georgia" panose="02040502050405020303" pitchFamily="18" charset="0"/>
              </a:rPr>
              <a:t>Test týmových rolí – vyhodnocení + losování cen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66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0" y="4295419"/>
            <a:ext cx="3060700" cy="25527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05076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Co od něj můžete zaslechnout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Není třeba znovu objevovat GCP.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Určitě to nemůžeme nějak využít?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Vždycky můžu někomu zavolat, abych to zjistil.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Na tom bychom mohli vydělat.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419" y="6431621"/>
            <a:ext cx="356875" cy="334570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VŠUDYBYL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</a:t>
            </a:r>
            <a:r>
              <a:rPr lang="cs-CZ" sz="2800" dirty="0" smtClean="0">
                <a:latin typeface="Georgia" panose="02040502050405020303" pitchFamily="18" charset="0"/>
              </a:rPr>
              <a:t>Resource </a:t>
            </a:r>
            <a:r>
              <a:rPr lang="cs-CZ" sz="2800" dirty="0">
                <a:latin typeface="Georgia" panose="02040502050405020303" pitchFamily="18" charset="0"/>
              </a:rPr>
              <a:t>I</a:t>
            </a:r>
            <a:r>
              <a:rPr lang="cs-CZ" sz="2800" dirty="0" smtClean="0">
                <a:latin typeface="Georgia" panose="02040502050405020303" pitchFamily="18" charset="0"/>
              </a:rPr>
              <a:t>nvestigator)</a:t>
            </a:r>
            <a:endParaRPr lang="cs-CZ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9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Stmelovač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(T</a:t>
            </a:r>
            <a:r>
              <a:rPr lang="cs-CZ" sz="2800" dirty="0" smtClean="0">
                <a:latin typeface="Georgia" panose="02040502050405020303" pitchFamily="18" charset="0"/>
              </a:rPr>
              <a:t>eam </a:t>
            </a:r>
            <a:r>
              <a:rPr lang="cs-CZ" sz="2800" dirty="0">
                <a:latin typeface="Georgia" panose="02040502050405020303" pitchFamily="18" charset="0"/>
              </a:rPr>
              <a:t>W</a:t>
            </a:r>
            <a:r>
              <a:rPr lang="cs-CZ" sz="2800" dirty="0" smtClean="0">
                <a:latin typeface="Georgia" panose="02040502050405020303" pitchFamily="18" charset="0"/>
              </a:rPr>
              <a:t>orker)</a:t>
            </a:r>
            <a:endParaRPr lang="cs-CZ" sz="32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>
          <a:xfrm>
            <a:off x="628650" y="123926"/>
            <a:ext cx="1666777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Podporovat soulad </a:t>
            </a:r>
            <a:r>
              <a:rPr lang="cs-CZ" sz="2600" dirty="0">
                <a:latin typeface="Georgia" panose="02040502050405020303" pitchFamily="18" charset="0"/>
              </a:rPr>
              <a:t>a jednotu v týmu</a:t>
            </a:r>
            <a:r>
              <a:rPr lang="cs-CZ" sz="26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Mírný, přátelský, empatický, diplomatický, se smyslem pro humor, komunikativní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P</a:t>
            </a:r>
            <a:r>
              <a:rPr lang="cs-CZ" sz="2600" dirty="0" smtClean="0">
                <a:latin typeface="Georgia" panose="02040502050405020303" pitchFamily="18" charset="0"/>
              </a:rPr>
              <a:t>omáhá a podporuje ostatní, </a:t>
            </a:r>
            <a:r>
              <a:rPr lang="cs-CZ" sz="2600" dirty="0">
                <a:latin typeface="Georgia" panose="02040502050405020303" pitchFamily="18" charset="0"/>
              </a:rPr>
              <a:t>zajímá se o </a:t>
            </a:r>
            <a:r>
              <a:rPr lang="cs-CZ" sz="2600" dirty="0" smtClean="0">
                <a:latin typeface="Georgia" panose="02040502050405020303" pitchFamily="18" charset="0"/>
              </a:rPr>
              <a:t>jejich názory </a:t>
            </a:r>
            <a:r>
              <a:rPr lang="cs-CZ" sz="2600" dirty="0">
                <a:latin typeface="Georgia" panose="02040502050405020303" pitchFamily="18" charset="0"/>
              </a:rPr>
              <a:t>a </a:t>
            </a:r>
            <a:r>
              <a:rPr lang="cs-CZ" sz="2600" dirty="0" smtClean="0">
                <a:latin typeface="Georgia" panose="02040502050405020303" pitchFamily="18" charset="0"/>
              </a:rPr>
              <a:t>pocity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U ostatních vidí hlavně pozitivní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Odvrací konflikty, spojuje kolektiv, vytváří příjemnou atmosféru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189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Stmelovač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(T</a:t>
            </a:r>
            <a:r>
              <a:rPr lang="cs-CZ" sz="2800" dirty="0" smtClean="0">
                <a:latin typeface="Georgia" panose="02040502050405020303" pitchFamily="18" charset="0"/>
              </a:rPr>
              <a:t>eam </a:t>
            </a:r>
            <a:r>
              <a:rPr lang="cs-CZ" sz="2800" dirty="0">
                <a:latin typeface="Georgia" panose="02040502050405020303" pitchFamily="18" charset="0"/>
              </a:rPr>
              <a:t>Worker)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Nerozhodný </a:t>
            </a:r>
            <a:r>
              <a:rPr lang="cs-CZ" sz="2600" dirty="0">
                <a:latin typeface="Georgia" panose="02040502050405020303" pitchFamily="18" charset="0"/>
              </a:rPr>
              <a:t>v klíčových </a:t>
            </a:r>
            <a:r>
              <a:rPr lang="cs-CZ" sz="2600" dirty="0" smtClean="0">
                <a:latin typeface="Georgia" panose="02040502050405020303" pitchFamily="18" charset="0"/>
              </a:rPr>
              <a:t>situacích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Neprůbojný, vyhýbá se konfliktům </a:t>
            </a:r>
            <a:r>
              <a:rPr lang="cs-CZ" sz="2600" dirty="0" smtClean="0">
                <a:latin typeface="Georgia" panose="02040502050405020303" pitchFamily="18" charset="0"/>
              </a:rPr>
              <a:t>(mohou </a:t>
            </a:r>
            <a:r>
              <a:rPr lang="cs-CZ" sz="2600" dirty="0">
                <a:latin typeface="Georgia" panose="02040502050405020303" pitchFamily="18" charset="0"/>
              </a:rPr>
              <a:t>být cenné a nezbytné pro to, aby se tým posunul kupředu)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Těžko </a:t>
            </a:r>
            <a:r>
              <a:rPr lang="cs-CZ" sz="2600" dirty="0">
                <a:latin typeface="Georgia" panose="02040502050405020303" pitchFamily="18" charset="0"/>
              </a:rPr>
              <a:t>zaujímá jasné </a:t>
            </a:r>
            <a:r>
              <a:rPr lang="cs-CZ" sz="2600" dirty="0" smtClean="0">
                <a:latin typeface="Georgia" panose="02040502050405020303" pitchFamily="18" charset="0"/>
              </a:rPr>
              <a:t>stanovisko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N</a:t>
            </a:r>
            <a:r>
              <a:rPr lang="cs-CZ" sz="2600" dirty="0" smtClean="0">
                <a:latin typeface="Georgia" panose="02040502050405020303" pitchFamily="18" charset="0"/>
              </a:rPr>
              <a:t>erad </a:t>
            </a:r>
            <a:r>
              <a:rPr lang="cs-CZ" sz="2600" dirty="0">
                <a:latin typeface="Georgia" panose="02040502050405020303" pitchFamily="18" charset="0"/>
              </a:rPr>
              <a:t>někoho kritizuje nebo dokonce </a:t>
            </a:r>
            <a:r>
              <a:rPr lang="cs-CZ" sz="2600" dirty="0" smtClean="0">
                <a:latin typeface="Georgia" panose="02040502050405020303" pitchFamily="18" charset="0"/>
              </a:rPr>
              <a:t>postihuje</a:t>
            </a:r>
            <a:endParaRPr lang="cs-CZ" sz="2600" b="1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>
          <a:xfrm>
            <a:off x="628650" y="123926"/>
            <a:ext cx="1666777" cy="1526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231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2"/>
          <a:stretch/>
        </p:blipFill>
        <p:spPr>
          <a:xfrm>
            <a:off x="2852343" y="4489450"/>
            <a:ext cx="2586376" cy="23685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Stmelovač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cap="all" dirty="0" smtClean="0">
                <a:latin typeface="Georgia" panose="02040502050405020303" pitchFamily="18" charset="0"/>
              </a:rPr>
              <a:t>(T</a:t>
            </a:r>
            <a:r>
              <a:rPr lang="cs-CZ" sz="2800" dirty="0" smtClean="0">
                <a:latin typeface="Georgia" panose="02040502050405020303" pitchFamily="18" charset="0"/>
              </a:rPr>
              <a:t>eam </a:t>
            </a:r>
            <a:r>
              <a:rPr lang="cs-CZ" sz="2800" dirty="0">
                <a:latin typeface="Georgia" panose="02040502050405020303" pitchFamily="18" charset="0"/>
              </a:rPr>
              <a:t>Worker)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slyšet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Zdvořilé </a:t>
            </a:r>
            <a:r>
              <a:rPr lang="cs-CZ" sz="2600" dirty="0">
                <a:latin typeface="Georgia" panose="02040502050405020303" pitchFamily="18" charset="0"/>
              </a:rPr>
              <a:t>chování </a:t>
            </a:r>
            <a:r>
              <a:rPr lang="cs-CZ" sz="2600" dirty="0" smtClean="0">
                <a:latin typeface="Georgia" panose="02040502050405020303" pitchFamily="18" charset="0"/>
              </a:rPr>
              <a:t>a úsměv nic </a:t>
            </a:r>
            <a:r>
              <a:rPr lang="cs-CZ" sz="2600" dirty="0">
                <a:latin typeface="Georgia" panose="02040502050405020303" pitchFamily="18" charset="0"/>
              </a:rPr>
              <a:t>nestojí.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Velmi mne zaujal tvůj úhel pohledu.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Slyšela jsem, že Tě čeká audit, mohla bych Ti s něčím pomoci?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Pokud </a:t>
            </a:r>
            <a:r>
              <a:rPr lang="cs-CZ" sz="2600" dirty="0">
                <a:latin typeface="Georgia" panose="02040502050405020303" pitchFamily="18" charset="0"/>
              </a:rPr>
              <a:t>to vyhovuje celému týmu, vyhovuje to i mně.</a:t>
            </a:r>
          </a:p>
          <a:p>
            <a:pPr marL="514350" indent="-514350">
              <a:buFont typeface="+mj-lt"/>
              <a:buAutoNum type="arabicParenR"/>
            </a:pP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Realizátor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(Implementer)</a:t>
            </a:r>
            <a:endParaRPr lang="cs-CZ" sz="32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/>
          <a:stretch/>
        </p:blipFill>
        <p:spPr>
          <a:xfrm>
            <a:off x="628650" y="127526"/>
            <a:ext cx="180648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Přeměnit </a:t>
            </a:r>
            <a:r>
              <a:rPr lang="cs-CZ" sz="2600" dirty="0">
                <a:latin typeface="Georgia" panose="02040502050405020303" pitchFamily="18" charset="0"/>
              </a:rPr>
              <a:t>koncepty a plány </a:t>
            </a:r>
            <a:r>
              <a:rPr lang="cs-CZ" sz="2600" dirty="0" smtClean="0">
                <a:latin typeface="Georgia" panose="02040502050405020303" pitchFamily="18" charset="0"/>
              </a:rPr>
              <a:t>do </a:t>
            </a:r>
            <a:r>
              <a:rPr lang="cs-CZ" sz="2600" dirty="0">
                <a:latin typeface="Georgia" panose="02040502050405020303" pitchFamily="18" charset="0"/>
              </a:rPr>
              <a:t>jasných </a:t>
            </a:r>
            <a:r>
              <a:rPr lang="cs-CZ" sz="2600" dirty="0" smtClean="0">
                <a:latin typeface="Georgia" panose="02040502050405020303" pitchFamily="18" charset="0"/>
              </a:rPr>
              <a:t>a fungujících kroků, zrealizovat je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Praktický, disciplinovaný, důsledný, vytrvalý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Spolehlivý, svědomitý, velmi odpovědný, systematický, dobré organizační schopnosti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Má rád řád, pravidla, postupy, normy, harmonogramy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smtClean="0">
                <a:latin typeface="Georgia" panose="02040502050405020303" pitchFamily="18" charset="0"/>
              </a:rPr>
              <a:t>a dbá na jejich dodržování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4609" y="6431621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4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Realizátor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(Implementer)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Chybí mu spontánnost, i drobné narušení zavedených pravidel považuje za nepříjemnost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Neflexibilní, brání se změnám, pomalu reaguje na nové situace a možnosti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Posedlost zavedeným systémem, normami a pravidly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600" dirty="0" smtClean="0">
                <a:latin typeface="Georgia" panose="02040502050405020303" pitchFamily="18" charset="0"/>
              </a:rPr>
              <a:t>rostoucí byrokracie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Může působit přísně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380600"/>
            <a:ext cx="328773" cy="2841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/>
          <a:stretch/>
        </p:blipFill>
        <p:spPr>
          <a:xfrm>
            <a:off x="628650" y="127526"/>
            <a:ext cx="180648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553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Realizátor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(Implementer)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/>
          <a:stretch/>
        </p:blipFill>
        <p:spPr>
          <a:xfrm>
            <a:off x="6220968" y="4718345"/>
            <a:ext cx="2532522" cy="212977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5353" y="1654140"/>
            <a:ext cx="8013843" cy="4777482"/>
          </a:xfrm>
        </p:spPr>
        <p:txBody>
          <a:bodyPr anchor="t">
            <a:normAutofit/>
          </a:bodyPr>
          <a:lstStyle/>
          <a:p>
            <a:pPr marL="0" indent="0" defTabSz="534988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Co od něj můžete zaslechnout</a:t>
            </a: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Chybovat </a:t>
            </a:r>
            <a:r>
              <a:rPr lang="cs-CZ" sz="2600" dirty="0">
                <a:latin typeface="Georgia" panose="02040502050405020303" pitchFamily="18" charset="0"/>
              </a:rPr>
              <a:t>je lidské, odpouštět není ve shodě s GCP.</a:t>
            </a: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1 mg praxe v CRF </a:t>
            </a:r>
            <a:r>
              <a:rPr lang="cs-CZ" sz="2600" dirty="0">
                <a:latin typeface="Georgia" panose="02040502050405020303" pitchFamily="18" charset="0"/>
              </a:rPr>
              <a:t>je prospěšnější než tuna teorie načtené z </a:t>
            </a:r>
            <a:r>
              <a:rPr lang="cs-CZ" sz="2600" dirty="0" smtClean="0">
                <a:latin typeface="Georgia" panose="02040502050405020303" pitchFamily="18" charset="0"/>
              </a:rPr>
              <a:t>manuálu.</a:t>
            </a:r>
            <a:endParaRPr lang="cs-CZ" sz="2600" dirty="0">
              <a:latin typeface="Georgia" panose="02040502050405020303" pitchFamily="18" charset="0"/>
            </a:endParaRP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Nemožné </a:t>
            </a:r>
            <a:r>
              <a:rPr lang="cs-CZ" sz="2600" dirty="0">
                <a:latin typeface="Georgia" panose="02040502050405020303" pitchFamily="18" charset="0"/>
              </a:rPr>
              <a:t>děláme na počkání, zázraky do tří dnů, </a:t>
            </a:r>
            <a:r>
              <a:rPr lang="cs-CZ" sz="2600" dirty="0" smtClean="0">
                <a:latin typeface="Georgia" panose="02040502050405020303" pitchFamily="18" charset="0"/>
              </a:rPr>
              <a:t>jen </a:t>
            </a:r>
            <a:r>
              <a:rPr lang="cs-CZ" sz="2600" dirty="0">
                <a:latin typeface="Georgia" panose="02040502050405020303" pitchFamily="18" charset="0"/>
              </a:rPr>
              <a:t>přístupy do </a:t>
            </a:r>
            <a:r>
              <a:rPr lang="cs-CZ" sz="2600" dirty="0" err="1" smtClean="0">
                <a:latin typeface="Georgia" panose="02040502050405020303" pitchFamily="18" charset="0"/>
              </a:rPr>
              <a:t>Oracle</a:t>
            </a:r>
            <a:r>
              <a:rPr lang="cs-CZ" sz="2600" dirty="0" smtClean="0">
                <a:latin typeface="Georgia" panose="02040502050405020303" pitchFamily="18" charset="0"/>
              </a:rPr>
              <a:t> trvají </a:t>
            </a:r>
            <a:r>
              <a:rPr lang="cs-CZ" sz="2600" dirty="0">
                <a:latin typeface="Georgia" panose="02040502050405020303" pitchFamily="18" charset="0"/>
              </a:rPr>
              <a:t>věčnost.</a:t>
            </a:r>
          </a:p>
          <a:p>
            <a:pPr marL="452438" indent="-452438" defTabSz="534988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Pusťme </a:t>
            </a:r>
            <a:r>
              <a:rPr lang="cs-CZ" sz="2600" dirty="0">
                <a:latin typeface="Georgia" panose="02040502050405020303" pitchFamily="18" charset="0"/>
              </a:rPr>
              <a:t>se do toho, co teď nejvíc </a:t>
            </a:r>
            <a:r>
              <a:rPr lang="cs-CZ" sz="2600" dirty="0" smtClean="0">
                <a:latin typeface="Georgia" panose="02040502050405020303" pitchFamily="18" charset="0"/>
              </a:rPr>
              <a:t>hoří.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490" y="6431621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1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Koordinátor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(Coordinator)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8175"/>
            <a:ext cx="1737405" cy="1519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Kombinovat </a:t>
            </a:r>
            <a:r>
              <a:rPr lang="cs-CZ" sz="2600" dirty="0">
                <a:latin typeface="Georgia" panose="02040502050405020303" pitchFamily="18" charset="0"/>
              </a:rPr>
              <a:t>úsilí týmu, podporovat </a:t>
            </a:r>
            <a:r>
              <a:rPr lang="cs-CZ" sz="2600" dirty="0" smtClean="0">
                <a:latin typeface="Georgia" panose="02040502050405020303" pitchFamily="18" charset="0"/>
              </a:rPr>
              <a:t>shodu v týmu </a:t>
            </a:r>
            <a:r>
              <a:rPr lang="cs-CZ" sz="2600" dirty="0">
                <a:latin typeface="Georgia" panose="02040502050405020303" pitchFamily="18" charset="0"/>
              </a:rPr>
              <a:t>a řídit talent</a:t>
            </a:r>
            <a:r>
              <a:rPr lang="cs-CZ" sz="26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Vyzrálý, příjemný</a:t>
            </a:r>
            <a:r>
              <a:rPr lang="cs-CZ" sz="2600" dirty="0">
                <a:latin typeface="Georgia" panose="02040502050405020303" pitchFamily="18" charset="0"/>
              </a:rPr>
              <a:t>, klidný, věří sám </a:t>
            </a:r>
            <a:r>
              <a:rPr lang="cs-CZ" sz="2600" dirty="0" smtClean="0">
                <a:latin typeface="Georgia" panose="02040502050405020303" pitchFamily="18" charset="0"/>
              </a:rPr>
              <a:t>sobě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Sebekontrola</a:t>
            </a:r>
            <a:r>
              <a:rPr lang="cs-CZ" sz="2600" dirty="0">
                <a:latin typeface="Georgia" panose="02040502050405020303" pitchFamily="18" charset="0"/>
              </a:rPr>
              <a:t>, kázeň, obětavost, </a:t>
            </a:r>
            <a:r>
              <a:rPr lang="cs-CZ" sz="2600" dirty="0" smtClean="0">
                <a:latin typeface="Georgia" panose="02040502050405020303" pitchFamily="18" charset="0"/>
              </a:rPr>
              <a:t>taktičnost, schopnost improvizace, velký přehled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Respektuje ostatní členy, důvěřuje </a:t>
            </a:r>
            <a:r>
              <a:rPr lang="cs-CZ" sz="2600" dirty="0" smtClean="0">
                <a:latin typeface="Georgia" panose="02040502050405020303" pitchFamily="18" charset="0"/>
              </a:rPr>
              <a:t>jim, rozpozná jejich schopnosti </a:t>
            </a:r>
            <a:r>
              <a:rPr lang="cs-CZ" sz="2600" dirty="0">
                <a:latin typeface="Georgia" panose="02040502050405020303" pitchFamily="18" charset="0"/>
              </a:rPr>
              <a:t>a </a:t>
            </a:r>
            <a:r>
              <a:rPr lang="cs-CZ" sz="2600" dirty="0" smtClean="0">
                <a:latin typeface="Georgia" panose="02040502050405020303" pitchFamily="18" charset="0"/>
              </a:rPr>
              <a:t>dovednosti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Demokratický, přátelský styl řízení, dokáže tým navést ke splnění cílů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Široký přehled, dokáže improvizovat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Koordinátor</a:t>
            </a:r>
            <a:r>
              <a:rPr lang="cs-CZ" sz="3600" b="1" cap="all" dirty="0">
                <a:latin typeface="Georgia" panose="02040502050405020303" pitchFamily="18" charset="0"/>
              </a:rPr>
              <a:t/>
            </a:r>
            <a:br>
              <a:rPr lang="cs-CZ" sz="36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(Coordinator)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Někdy příliš přátelský, může </a:t>
            </a:r>
            <a:r>
              <a:rPr lang="cs-CZ" sz="2600" dirty="0">
                <a:latin typeface="Georgia" panose="02040502050405020303" pitchFamily="18" charset="0"/>
              </a:rPr>
              <a:t>se nechávat zbytečně ovlivnit ostatními členy týmu 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 marL="266700" indent="-92075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Nebo naopak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Sklony </a:t>
            </a:r>
            <a:r>
              <a:rPr lang="cs-CZ" sz="2600" dirty="0">
                <a:latin typeface="Georgia" panose="02040502050405020303" pitchFamily="18" charset="0"/>
              </a:rPr>
              <a:t>ostatními </a:t>
            </a:r>
            <a:r>
              <a:rPr lang="cs-CZ" sz="2600" dirty="0" smtClean="0">
                <a:latin typeface="Georgia" panose="02040502050405020303" pitchFamily="18" charset="0"/>
              </a:rPr>
              <a:t>manipulovat, usnadňuje si svou </a:t>
            </a:r>
            <a:r>
              <a:rPr lang="cs-CZ" sz="2600" dirty="0">
                <a:latin typeface="Georgia" panose="02040502050405020303" pitchFamily="18" charset="0"/>
              </a:rPr>
              <a:t>práci tím, že ji </a:t>
            </a:r>
            <a:r>
              <a:rPr lang="cs-CZ" sz="2600" dirty="0" smtClean="0">
                <a:latin typeface="Georgia" panose="02040502050405020303" pitchFamily="18" charset="0"/>
              </a:rPr>
              <a:t>všechnu deleguje </a:t>
            </a:r>
            <a:r>
              <a:rPr lang="cs-CZ" sz="2600" dirty="0">
                <a:latin typeface="Georgia" panose="02040502050405020303" pitchFamily="18" charset="0"/>
              </a:rPr>
              <a:t>na ostatní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Nedostatek kreativity, nemá tolik vlastních a originálních nápadů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8175"/>
            <a:ext cx="1737405" cy="1519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338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402" y="4829283"/>
            <a:ext cx="2320105" cy="20287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Koordinátor</a:t>
            </a:r>
            <a:r>
              <a:rPr lang="cs-CZ" sz="3600" b="1" cap="all" dirty="0">
                <a:latin typeface="Georgia" panose="02040502050405020303" pitchFamily="18" charset="0"/>
              </a:rPr>
              <a:t/>
            </a:r>
            <a:br>
              <a:rPr lang="cs-CZ" sz="36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(Coordinator)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Nikdy </a:t>
            </a:r>
            <a:r>
              <a:rPr lang="cs-CZ" sz="2600" dirty="0">
                <a:latin typeface="Georgia" panose="02040502050405020303" pitchFamily="18" charset="0"/>
              </a:rPr>
              <a:t>nepovažujte mlčení za souhlas, zejména pokud se jedná o ten informovaný.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Než pokročíme dál, měli bychom se shodnout.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Efektivní delegování </a:t>
            </a:r>
            <a:r>
              <a:rPr lang="cs-CZ" sz="2600" dirty="0" smtClean="0">
                <a:latin typeface="Georgia" panose="02040502050405020303" pitchFamily="18" charset="0"/>
              </a:rPr>
              <a:t>je umění a správně vyplněný Delegation Log umělecké dílo.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Musíme mít neustále na paměti náš hlavní cíl. Přežít.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Má </a:t>
            </a:r>
            <a:r>
              <a:rPr lang="cs-CZ" sz="2600" dirty="0">
                <a:latin typeface="Georgia" panose="02040502050405020303" pitchFamily="18" charset="0"/>
              </a:rPr>
              <a:t>k tomu někdo něco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9196" y="6431621"/>
            <a:ext cx="356875" cy="33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ÚVOD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Georgia" panose="02040502050405020303" pitchFamily="18" charset="0"/>
              </a:rPr>
              <a:t>Práce představuje v součtu </a:t>
            </a:r>
            <a:r>
              <a:rPr lang="cs-CZ" dirty="0">
                <a:latin typeface="Georgia" panose="02040502050405020303" pitchFamily="18" charset="0"/>
              </a:rPr>
              <a:t>téměř 10 let </a:t>
            </a:r>
            <a:r>
              <a:rPr lang="cs-CZ" dirty="0" smtClean="0">
                <a:latin typeface="Georgia" panose="02040502050405020303" pitchFamily="18" charset="0"/>
              </a:rPr>
              <a:t>našeho života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Georgia" panose="02040502050405020303" pitchFamily="18" charset="0"/>
              </a:rPr>
              <a:t>Práce jako součást mého já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Georgia" panose="02040502050405020303" pitchFamily="18" charset="0"/>
              </a:rPr>
              <a:t>Já jako součást pracovního týmu</a:t>
            </a:r>
            <a:endParaRPr lang="cs-CZ" dirty="0">
              <a:latin typeface="Georgia" panose="02040502050405020303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Delegation Log = studijní </a:t>
            </a:r>
            <a:r>
              <a:rPr lang="cs-CZ" dirty="0" smtClean="0">
                <a:latin typeface="Georgia" panose="02040502050405020303" pitchFamily="18" charset="0"/>
              </a:rPr>
              <a:t>role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J</a:t>
            </a:r>
            <a:r>
              <a:rPr lang="cs-CZ" dirty="0" smtClean="0">
                <a:latin typeface="Georgia" panose="02040502050405020303" pitchFamily="18" charset="0"/>
              </a:rPr>
              <a:t>aká je ale naše opravdová role?</a:t>
            </a:r>
            <a:endParaRPr lang="cs-CZ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3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Formovač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(Shaper)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526"/>
            <a:ext cx="2075410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Vyzvat </a:t>
            </a:r>
            <a:r>
              <a:rPr lang="cs-CZ" sz="2600" dirty="0">
                <a:latin typeface="Georgia" panose="02040502050405020303" pitchFamily="18" charset="0"/>
              </a:rPr>
              <a:t>a řídit tým vpřed k dosažení </a:t>
            </a:r>
            <a:r>
              <a:rPr lang="cs-CZ" sz="2600" dirty="0" smtClean="0">
                <a:latin typeface="Georgia" panose="02040502050405020303" pitchFamily="18" charset="0"/>
              </a:rPr>
              <a:t>cílů</a:t>
            </a:r>
            <a:endParaRPr lang="cs-CZ" sz="26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Cílevědomý, energický, odvážný, průbojný, otevřený, efektivní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Vytváří pravidla a plány, stanovuje a vysvětluje ostatním cíle a dopady, vyzývá k výkonu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Autoritativní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smtClean="0">
                <a:latin typeface="Georgia" panose="02040502050405020303" pitchFamily="18" charset="0"/>
              </a:rPr>
              <a:t>direktivní styl </a:t>
            </a:r>
            <a:r>
              <a:rPr lang="cs-CZ" sz="2600" dirty="0">
                <a:latin typeface="Georgia" panose="02040502050405020303" pitchFamily="18" charset="0"/>
              </a:rPr>
              <a:t>řízení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Reaguje bez zábran, pouští se i do nepopulárních opatření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18" y="6503540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Formovač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(Shaper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Soutěživý, </a:t>
            </a:r>
            <a:r>
              <a:rPr lang="cs-CZ" sz="2600" dirty="0" smtClean="0">
                <a:latin typeface="Georgia" panose="02040502050405020303" pitchFamily="18" charset="0"/>
              </a:rPr>
              <a:t>netrpělivý, tvrdohlavý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Hádavý, někdy neurotický, impulzivní, vznětlivý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Postrádá empatii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Má sklony provokovat, přehnaně kritický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Emocionálně </a:t>
            </a:r>
            <a:r>
              <a:rPr lang="cs-CZ" sz="2600" dirty="0">
                <a:latin typeface="Georgia" panose="02040502050405020303" pitchFamily="18" charset="0"/>
              </a:rPr>
              <a:t>reaguje na jakoukoliv formu </a:t>
            </a:r>
            <a:r>
              <a:rPr lang="cs-CZ" sz="2600" dirty="0" smtClean="0">
                <a:latin typeface="Georgia" panose="02040502050405020303" pitchFamily="18" charset="0"/>
              </a:rPr>
              <a:t>neschopnosti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418" y="6541508"/>
            <a:ext cx="269749" cy="2331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8074"/>
            <a:ext cx="2075410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5527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308" y="4492641"/>
            <a:ext cx="3231365" cy="236535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Formovač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(Shaper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slyšet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CT pacienta 0020 z návštěvy W16 jsme vám už posílali čtyřikrát. Udělejte si tam pořádek!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Obtížná situace vyžaduje rázný </a:t>
            </a:r>
            <a:r>
              <a:rPr lang="cs-CZ" sz="2600" dirty="0" smtClean="0">
                <a:latin typeface="Georgia" panose="02040502050405020303" pitchFamily="18" charset="0"/>
              </a:rPr>
              <a:t>přístup.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Prostě to oprav!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Když </a:t>
            </a:r>
            <a:r>
              <a:rPr lang="cs-CZ" sz="2600" dirty="0">
                <a:latin typeface="Georgia" panose="02040502050405020303" pitchFamily="18" charset="0"/>
              </a:rPr>
              <a:t>řekneš „ano, udělám to“, předpokládám, že to opravdu uděláš.</a:t>
            </a:r>
          </a:p>
          <a:p>
            <a:pPr marL="514350" indent="-514350">
              <a:buFont typeface="+mj-lt"/>
              <a:buAutoNum type="arabicParenR"/>
            </a:pPr>
            <a:endParaRPr lang="cs-CZ" sz="2600" dirty="0" smtClean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418" y="6510685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ANALYTIK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(Monitor </a:t>
            </a:r>
            <a:r>
              <a:rPr lang="cs-CZ" sz="2800" dirty="0" err="1" smtClean="0">
                <a:latin typeface="Georgia" panose="02040502050405020303" pitchFamily="18" charset="0"/>
              </a:rPr>
              <a:t>Evaluater</a:t>
            </a:r>
            <a:r>
              <a:rPr lang="cs-CZ" sz="2800" dirty="0" smtClean="0">
                <a:latin typeface="Georgia" panose="02040502050405020303" pitchFamily="18" charset="0"/>
              </a:rPr>
              <a:t>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5856"/>
          <a:stretch/>
        </p:blipFill>
        <p:spPr>
          <a:xfrm>
            <a:off x="628651" y="127526"/>
            <a:ext cx="148782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Analyzovat myšlenky a </a:t>
            </a:r>
            <a:r>
              <a:rPr lang="cs-CZ" sz="2600" dirty="0">
                <a:latin typeface="Georgia" panose="02040502050405020303" pitchFamily="18" charset="0"/>
              </a:rPr>
              <a:t>zhodnotit jejich proveditelnost.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Seriózní, opatrný, svědomitý, spravedlivý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Odolává přílišnému </a:t>
            </a:r>
            <a:r>
              <a:rPr lang="cs-CZ" sz="2600" dirty="0" smtClean="0">
                <a:latin typeface="Georgia" panose="02040502050405020303" pitchFamily="18" charset="0"/>
              </a:rPr>
              <a:t>nadšení, nestranný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Schopen posoudit situaci z více hledisek, zhodnotit pro a proti, dobrý úsudek, málokdy se mýlí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Dokáže </a:t>
            </a:r>
            <a:r>
              <a:rPr lang="cs-CZ" sz="2600" dirty="0">
                <a:latin typeface="Georgia" panose="02040502050405020303" pitchFamily="18" charset="0"/>
              </a:rPr>
              <a:t>být </a:t>
            </a:r>
            <a:r>
              <a:rPr lang="cs-CZ" sz="2600" dirty="0" smtClean="0">
                <a:latin typeface="Georgia" panose="02040502050405020303" pitchFamily="18" charset="0"/>
              </a:rPr>
              <a:t>kritický, ale umí ohodnotit dobrý nápad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145" y="6431621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ANALYTIK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(Monitor </a:t>
            </a:r>
            <a:r>
              <a:rPr lang="cs-CZ" sz="2800" dirty="0" err="1">
                <a:latin typeface="Georgia" panose="02040502050405020303" pitchFamily="18" charset="0"/>
              </a:rPr>
              <a:t>Evaluater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Vysoké nároky na ostatní, ale nedostatek schopnosti je motivovat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Může působit jako nudný nebo příliš kritický člověk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Skeptický až pesimistický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Chybí mu hnací síla, průbojnost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Cynismus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3041" y="6431621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5856"/>
          <a:stretch/>
        </p:blipFill>
        <p:spPr>
          <a:xfrm>
            <a:off x="628650" y="127526"/>
            <a:ext cx="1487826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5151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5856"/>
          <a:stretch/>
        </p:blipFill>
        <p:spPr>
          <a:xfrm>
            <a:off x="5842854" y="4038137"/>
            <a:ext cx="2363872" cy="280998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ANALYTIK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(Monitor </a:t>
            </a:r>
            <a:r>
              <a:rPr lang="cs-CZ" sz="2800" dirty="0" err="1">
                <a:latin typeface="Georgia" panose="02040502050405020303" pitchFamily="18" charset="0"/>
              </a:rPr>
              <a:t>Evaluater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Rozmyslím si to a zítra vám dám vědět.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Je lepší dospět po delší době ke správnému rozhodnutí, než učinit špatné rozhodnutí hned.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Pokud </a:t>
            </a:r>
            <a:r>
              <a:rPr lang="cs-CZ" sz="2600" dirty="0">
                <a:latin typeface="Georgia" panose="02040502050405020303" pitchFamily="18" charset="0"/>
              </a:rPr>
              <a:t>to neobstojí z logického hlediska, nemá smysl to dělat.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Určitě </a:t>
            </a:r>
            <a:r>
              <a:rPr lang="cs-CZ" sz="2600" dirty="0">
                <a:latin typeface="Georgia" panose="02040502050405020303" pitchFamily="18" charset="0"/>
              </a:rPr>
              <a:t>jsme pro to udělali vše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590" y="6431621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0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DOTAHOVAČ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</a:t>
            </a:r>
            <a:r>
              <a:rPr lang="cs-CZ" sz="2800" dirty="0" err="1" smtClean="0">
                <a:latin typeface="Georgia" panose="02040502050405020303" pitchFamily="18" charset="0"/>
              </a:rPr>
              <a:t>Completer</a:t>
            </a:r>
            <a:r>
              <a:rPr lang="cs-CZ" sz="2800" dirty="0" smtClean="0">
                <a:latin typeface="Georgia" panose="02040502050405020303" pitchFamily="18" charset="0"/>
              </a:rPr>
              <a:t> </a:t>
            </a:r>
            <a:r>
              <a:rPr lang="cs-CZ" sz="2800" dirty="0" err="1">
                <a:latin typeface="Georgia" panose="02040502050405020303" pitchFamily="18" charset="0"/>
              </a:rPr>
              <a:t>F</a:t>
            </a:r>
            <a:r>
              <a:rPr lang="cs-CZ" sz="2800" dirty="0" err="1" smtClean="0">
                <a:latin typeface="Georgia" panose="02040502050405020303" pitchFamily="18" charset="0"/>
              </a:rPr>
              <a:t>inisher</a:t>
            </a:r>
            <a:r>
              <a:rPr lang="cs-CZ" sz="2800" dirty="0" smtClean="0">
                <a:latin typeface="Georgia" panose="02040502050405020303" pitchFamily="18" charset="0"/>
              </a:rPr>
              <a:t>)</a:t>
            </a:r>
            <a:endParaRPr lang="cs-CZ" sz="28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4"/>
          <a:stretch/>
        </p:blipFill>
        <p:spPr>
          <a:xfrm>
            <a:off x="731393" y="127526"/>
            <a:ext cx="1508373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b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Opravit </a:t>
            </a:r>
            <a:r>
              <a:rPr lang="cs-CZ" sz="2600" dirty="0">
                <a:latin typeface="Georgia" panose="02040502050405020303" pitchFamily="18" charset="0"/>
              </a:rPr>
              <a:t>chyby a zajistit, aby nebyly přehlédnuty důležité detaily.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Silné stránky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Svědomitý, důsledný, pečlivý, </a:t>
            </a:r>
            <a:r>
              <a:rPr lang="cs-CZ" sz="2600" dirty="0" smtClean="0">
                <a:latin typeface="Georgia" panose="02040502050405020303" pitchFamily="18" charset="0"/>
              </a:rPr>
              <a:t>schopný nalézt </a:t>
            </a:r>
            <a:r>
              <a:rPr lang="cs-CZ" sz="2600" dirty="0">
                <a:latin typeface="Georgia" panose="02040502050405020303" pitchFamily="18" charset="0"/>
              </a:rPr>
              <a:t>chyby a </a:t>
            </a:r>
            <a:r>
              <a:rPr lang="cs-CZ" sz="2600" dirty="0" smtClean="0">
                <a:latin typeface="Georgia" panose="02040502050405020303" pitchFamily="18" charset="0"/>
              </a:rPr>
              <a:t>nedostatky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→ k</a:t>
            </a:r>
            <a:r>
              <a:rPr lang="cs-CZ" sz="2600" dirty="0">
                <a:latin typeface="Georgia" panose="02040502050405020303" pitchFamily="18" charset="0"/>
              </a:rPr>
              <a:t>ontrola </a:t>
            </a:r>
            <a:r>
              <a:rPr lang="cs-CZ" sz="2600" dirty="0" smtClean="0">
                <a:latin typeface="Georgia" panose="02040502050405020303" pitchFamily="18" charset="0"/>
              </a:rPr>
              <a:t>kvality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</a:t>
            </a:r>
            <a:r>
              <a:rPr lang="cs-CZ" sz="2600" dirty="0" smtClean="0">
                <a:latin typeface="Georgia" panose="02040502050405020303" pitchFamily="18" charset="0"/>
              </a:rPr>
              <a:t>mysl </a:t>
            </a:r>
            <a:r>
              <a:rPr lang="cs-CZ" sz="2600" dirty="0">
                <a:latin typeface="Georgia" panose="02040502050405020303" pitchFamily="18" charset="0"/>
              </a:rPr>
              <a:t>pro dodržování </a:t>
            </a:r>
            <a:r>
              <a:rPr lang="cs-CZ" sz="2600" dirty="0" smtClean="0">
                <a:latin typeface="Georgia" panose="02040502050405020303" pitchFamily="18" charset="0"/>
              </a:rPr>
              <a:t>harmonogramů, soustředěný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Perfekcionista, nepustí se do ničeho, co by nebyl schopen dokončit, nic není dokonalé, vždy se dá něco vylepšit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Horlivý, důvěřuje hlavně sám sobě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689" y="6531234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DOTAHOVAČ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</a:t>
            </a:r>
            <a:r>
              <a:rPr lang="cs-CZ" sz="2800" dirty="0" err="1">
                <a:latin typeface="Georgia" panose="02040502050405020303" pitchFamily="18" charset="0"/>
              </a:rPr>
              <a:t>Completer</a:t>
            </a:r>
            <a:r>
              <a:rPr lang="cs-CZ" sz="2800" dirty="0">
                <a:latin typeface="Georgia" panose="02040502050405020303" pitchFamily="18" charset="0"/>
              </a:rPr>
              <a:t> </a:t>
            </a:r>
            <a:r>
              <a:rPr lang="cs-CZ" sz="2800" dirty="0" err="1">
                <a:latin typeface="Georgia" panose="02040502050405020303" pitchFamily="18" charset="0"/>
              </a:rPr>
              <a:t>F</a:t>
            </a:r>
            <a:r>
              <a:rPr lang="cs-CZ" sz="2800" dirty="0" err="1" smtClean="0">
                <a:latin typeface="Georgia" panose="02040502050405020303" pitchFamily="18" charset="0"/>
              </a:rPr>
              <a:t>inisher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Nedůvěřivý vůči ostatním, nerad deleguje úkoly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 Netrpělivý, netolerantní vůči méně zodpovědným členům týmu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Neochota ponechat věci svému osudu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Dokáže ustrnout na detailech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Řeší raději, aby bylo vše dokonalé než aby to bylo hotovo včas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061" y="6431621"/>
            <a:ext cx="269749" cy="2331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4"/>
          <a:stretch/>
        </p:blipFill>
        <p:spPr>
          <a:xfrm>
            <a:off x="731393" y="127526"/>
            <a:ext cx="1508373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218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4"/>
          <a:stretch/>
        </p:blipFill>
        <p:spPr>
          <a:xfrm>
            <a:off x="3818159" y="4678687"/>
            <a:ext cx="1888517" cy="214178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>
                <a:latin typeface="Georgia" panose="02040502050405020303" pitchFamily="18" charset="0"/>
              </a:rPr>
              <a:t>DOTAHOVAČ</a:t>
            </a:r>
            <a:br>
              <a:rPr lang="cs-CZ" sz="3200" b="1" cap="all" dirty="0">
                <a:latin typeface="Georgia" panose="02040502050405020303" pitchFamily="18" charset="0"/>
              </a:rPr>
            </a:br>
            <a:r>
              <a:rPr lang="cs-CZ" sz="2800" dirty="0">
                <a:latin typeface="Georgia" panose="02040502050405020303" pitchFamily="18" charset="0"/>
              </a:rPr>
              <a:t>(</a:t>
            </a:r>
            <a:r>
              <a:rPr lang="cs-CZ" sz="2800" dirty="0" err="1">
                <a:latin typeface="Georgia" panose="02040502050405020303" pitchFamily="18" charset="0"/>
              </a:rPr>
              <a:t>Completer</a:t>
            </a:r>
            <a:r>
              <a:rPr lang="cs-CZ" sz="2800" dirty="0">
                <a:latin typeface="Georgia" panose="02040502050405020303" pitchFamily="18" charset="0"/>
              </a:rPr>
              <a:t> </a:t>
            </a:r>
            <a:r>
              <a:rPr lang="cs-CZ" sz="2800" dirty="0" err="1">
                <a:latin typeface="Georgia" panose="02040502050405020303" pitchFamily="18" charset="0"/>
              </a:rPr>
              <a:t>F</a:t>
            </a:r>
            <a:r>
              <a:rPr lang="cs-CZ" sz="2800" dirty="0" err="1" smtClean="0">
                <a:latin typeface="Georgia" panose="02040502050405020303" pitchFamily="18" charset="0"/>
              </a:rPr>
              <a:t>inisher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9404" y="1617375"/>
            <a:ext cx="8166029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>
                <a:latin typeface="Georgia" panose="02040502050405020303" pitchFamily="18" charset="0"/>
              </a:rPr>
              <a:t>Co 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U té korekce Vám pane doktore chybí datum. Zase.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Vždycky </a:t>
            </a:r>
            <a:r>
              <a:rPr lang="cs-CZ" sz="2600" dirty="0">
                <a:latin typeface="Georgia" panose="02040502050405020303" pitchFamily="18" charset="0"/>
              </a:rPr>
              <a:t>stojí za to, přečíst si i poznámky pod čarou, zejména u </a:t>
            </a:r>
            <a:r>
              <a:rPr lang="cs-CZ" sz="2600" dirty="0" err="1">
                <a:latin typeface="Georgia" panose="02040502050405020303" pitchFamily="18" charset="0"/>
              </a:rPr>
              <a:t>flow</a:t>
            </a:r>
            <a:r>
              <a:rPr lang="cs-CZ" sz="2600" dirty="0">
                <a:latin typeface="Georgia" panose="02040502050405020303" pitchFamily="18" charset="0"/>
              </a:rPr>
              <a:t> chartu.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C</a:t>
            </a:r>
            <a:r>
              <a:rPr lang="cs-CZ" sz="2600" dirty="0" smtClean="0">
                <a:latin typeface="Georgia" panose="02040502050405020303" pitchFamily="18" charset="0"/>
              </a:rPr>
              <a:t>o </a:t>
            </a:r>
            <a:r>
              <a:rPr lang="cs-CZ" sz="2600" dirty="0">
                <a:latin typeface="Georgia" panose="02040502050405020303" pitchFamily="18" charset="0"/>
              </a:rPr>
              <a:t>uděláme s § 9 odstavcem 7 vyhláška </a:t>
            </a:r>
            <a:r>
              <a:rPr lang="cs-CZ" sz="2600" dirty="0" smtClean="0">
                <a:latin typeface="Georgia" panose="02040502050405020303" pitchFamily="18" charset="0"/>
              </a:rPr>
              <a:t>č. 226/2008 </a:t>
            </a:r>
            <a:r>
              <a:rPr lang="cs-CZ" sz="2600" dirty="0">
                <a:latin typeface="Georgia" panose="02040502050405020303" pitchFamily="18" charset="0"/>
              </a:rPr>
              <a:t>Sb. O správné klinické praxi?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Neexistuje </a:t>
            </a:r>
            <a:r>
              <a:rPr lang="cs-CZ" sz="2600" dirty="0">
                <a:latin typeface="Georgia" panose="02040502050405020303" pitchFamily="18" charset="0"/>
              </a:rPr>
              <a:t>omluva pro něčí nedokonalost</a:t>
            </a:r>
            <a:r>
              <a:rPr lang="cs-CZ" sz="2600" dirty="0" smtClean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Prověřili </a:t>
            </a:r>
            <a:r>
              <a:rPr lang="cs-CZ" sz="2600" dirty="0">
                <a:latin typeface="Georgia" panose="02040502050405020303" pitchFamily="18" charset="0"/>
              </a:rPr>
              <a:t>jste to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559" y="6431621"/>
            <a:ext cx="269749" cy="2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SPECIALISTA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(Specialist)</a:t>
            </a:r>
            <a:endParaRPr lang="cs-CZ" sz="2800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cs-CZ" sz="2400" b="1" dirty="0">
                <a:latin typeface="Georgia" panose="02040502050405020303" pitchFamily="18" charset="0"/>
              </a:rPr>
              <a:t>Hlavní přínos</a:t>
            </a:r>
          </a:p>
          <a:p>
            <a:pPr marL="0" indent="0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Poskytovat </a:t>
            </a:r>
            <a:r>
              <a:rPr lang="cs-CZ" sz="2400" dirty="0">
                <a:latin typeface="Georgia" panose="02040502050405020303" pitchFamily="18" charset="0"/>
              </a:rPr>
              <a:t>podrobné znalosti o konkrétním tématu</a:t>
            </a:r>
            <a:r>
              <a:rPr lang="cs-CZ" sz="2400" dirty="0" smtClean="0">
                <a:latin typeface="Georgia" panose="02040502050405020303" pitchFamily="18" charset="0"/>
              </a:rPr>
              <a:t>.</a:t>
            </a:r>
          </a:p>
          <a:p>
            <a:pPr marL="0" indent="0">
              <a:buNone/>
            </a:pPr>
            <a:r>
              <a:rPr lang="cs-CZ" sz="2400" b="1" dirty="0" smtClean="0">
                <a:latin typeface="Georgia" panose="02040502050405020303" pitchFamily="18" charset="0"/>
              </a:rPr>
              <a:t>Silné stránky</a:t>
            </a:r>
            <a:endParaRPr lang="cs-CZ" sz="24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Cílevědomý</a:t>
            </a:r>
            <a:r>
              <a:rPr lang="cs-CZ" sz="2400" dirty="0">
                <a:latin typeface="Georgia" panose="02040502050405020303" pitchFamily="18" charset="0"/>
              </a:rPr>
              <a:t>, oddaný </a:t>
            </a:r>
            <a:r>
              <a:rPr lang="cs-CZ" sz="2400" dirty="0" smtClean="0">
                <a:latin typeface="Georgia" panose="02040502050405020303" pitchFamily="18" charset="0"/>
              </a:rPr>
              <a:t>práci (práce jako koníček), iniciativní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Výjimečné a specifické znalosti </a:t>
            </a:r>
            <a:r>
              <a:rPr lang="cs-CZ" sz="2400" dirty="0">
                <a:latin typeface="Georgia" panose="02040502050405020303" pitchFamily="18" charset="0"/>
              </a:rPr>
              <a:t>a dovednosti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Nemá typické povahové rysy: introvert/extrovert, klidný/impulzivní, atd.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Dokud problém nevyřeší, není možné jej od něj odtrhnout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526"/>
            <a:ext cx="1983525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32" y="6441895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2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878352" cy="47087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Georgia" panose="02040502050405020303" pitchFamily="18" charset="0"/>
              </a:rPr>
              <a:t>Definice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Skupina lidí, která spolupracuje na </a:t>
            </a:r>
            <a:r>
              <a:rPr lang="cs-CZ" dirty="0" smtClean="0">
                <a:latin typeface="Georgia" panose="02040502050405020303" pitchFamily="18" charset="0"/>
              </a:rPr>
              <a:t>společných </a:t>
            </a:r>
            <a:r>
              <a:rPr lang="cs-CZ" dirty="0">
                <a:latin typeface="Georgia" panose="02040502050405020303" pitchFamily="18" charset="0"/>
              </a:rPr>
              <a:t>cílech, při jejich dosahování jsou na sobě závislí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dirty="0">
                <a:latin typeface="Georgia" panose="02040502050405020303" pitchFamily="18" charset="0"/>
              </a:rPr>
              <a:t>Alespoň jeden z členů řídí tzv. skupinovou dynamiku (struktura skupiny, role členů, interakce, komunikace, motivace, cíle, normy)</a:t>
            </a:r>
          </a:p>
          <a:p>
            <a:pPr marL="0" indent="0" defTabSz="893763">
              <a:lnSpc>
                <a:spcPct val="110000"/>
              </a:lnSpc>
              <a:buNone/>
            </a:pPr>
            <a:r>
              <a:rPr lang="cs-CZ" dirty="0" smtClean="0">
                <a:latin typeface="Georgia" panose="02040502050405020303" pitchFamily="18" charset="0"/>
              </a:rPr>
              <a:t>Ideální </a:t>
            </a:r>
            <a:r>
              <a:rPr lang="cs-CZ" dirty="0">
                <a:latin typeface="Georgia" panose="02040502050405020303" pitchFamily="18" charset="0"/>
              </a:rPr>
              <a:t>počet lidí v týmu: 4 –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67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SPECIALISTA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(Specialist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Přípustné slabé stránky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Ú</a:t>
            </a:r>
            <a:r>
              <a:rPr lang="cs-CZ" sz="2600" dirty="0" smtClean="0">
                <a:latin typeface="Georgia" panose="02040502050405020303" pitchFamily="18" charset="0"/>
              </a:rPr>
              <a:t>zký </a:t>
            </a:r>
            <a:r>
              <a:rPr lang="cs-CZ" sz="2600" dirty="0">
                <a:latin typeface="Georgia" panose="02040502050405020303" pitchFamily="18" charset="0"/>
              </a:rPr>
              <a:t>profil </a:t>
            </a:r>
            <a:r>
              <a:rPr lang="cs-CZ" sz="2600" dirty="0" smtClean="0">
                <a:latin typeface="Georgia" panose="02040502050405020303" pitchFamily="18" charset="0"/>
              </a:rPr>
              <a:t>zájmů, zkreslený pohled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Lpí na odborných stránkách a často nevidí celkový obraz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Problémy s komunikací, mluví k ostatním příliš odborně, z neporozumění se pak stává nepozornost (prodlužuje porady </a:t>
            </a:r>
            <a:r>
              <a:rPr lang="cs-CZ" sz="2600" dirty="0" smtClean="0">
                <a:latin typeface="Georgia" panose="02040502050405020303" pitchFamily="18" charset="0"/>
                <a:sym typeface="Wingdings" panose="05000000000000000000" pitchFamily="2" charset="2"/>
              </a:rPr>
              <a:t>)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Často postrádá zájem o ostatní lidi a témata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Nebere ostatní příliš vážně, podceňuje je</a:t>
            </a:r>
          </a:p>
          <a:p>
            <a:pPr marL="0" indent="0">
              <a:buNone/>
            </a:pPr>
            <a:endParaRPr lang="cs-CZ" sz="26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26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145" y="6431621"/>
            <a:ext cx="374905" cy="3246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526"/>
            <a:ext cx="1983525" cy="15192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60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7" b="7151"/>
          <a:stretch/>
        </p:blipFill>
        <p:spPr>
          <a:xfrm>
            <a:off x="5486686" y="4844659"/>
            <a:ext cx="3102510" cy="20034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SPECIALISTA</a:t>
            </a:r>
            <a:br>
              <a:rPr lang="cs-CZ" sz="3200" b="1" cap="all" dirty="0" smtClean="0">
                <a:latin typeface="Georgia" panose="02040502050405020303" pitchFamily="18" charset="0"/>
              </a:rPr>
            </a:br>
            <a:r>
              <a:rPr lang="cs-CZ" sz="2800" dirty="0" smtClean="0">
                <a:latin typeface="Georgia" panose="02040502050405020303" pitchFamily="18" charset="0"/>
              </a:rPr>
              <a:t>(Specialist</a:t>
            </a:r>
            <a:r>
              <a:rPr lang="cs-CZ" sz="2800" dirty="0">
                <a:latin typeface="Georgia" panose="02040502050405020303" pitchFamily="18" charset="0"/>
              </a:rPr>
              <a:t>)</a:t>
            </a:r>
            <a:endParaRPr lang="cs-CZ" sz="28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Co </a:t>
            </a:r>
            <a:r>
              <a:rPr lang="cs-CZ" sz="2600" b="1" dirty="0">
                <a:latin typeface="Georgia" panose="02040502050405020303" pitchFamily="18" charset="0"/>
              </a:rPr>
              <a:t>od něj můžete </a:t>
            </a:r>
            <a:r>
              <a:rPr lang="cs-CZ" sz="2600" b="1" dirty="0" smtClean="0">
                <a:latin typeface="Georgia" panose="02040502050405020303" pitchFamily="18" charset="0"/>
              </a:rPr>
              <a:t>zaslechnout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 </a:t>
            </a:r>
            <a:r>
              <a:rPr lang="cs-CZ" sz="2600" dirty="0">
                <a:latin typeface="Georgia" panose="02040502050405020303" pitchFamily="18" charset="0"/>
              </a:rPr>
              <a:t>tomto povolání se člověk pořád učí.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Vyber </a:t>
            </a:r>
            <a:r>
              <a:rPr lang="cs-CZ" sz="2600" dirty="0">
                <a:latin typeface="Georgia" panose="02040502050405020303" pitchFamily="18" charset="0"/>
              </a:rPr>
              <a:t>si práci, kterou máš </a:t>
            </a:r>
            <a:r>
              <a:rPr lang="cs-CZ" sz="2600" dirty="0" smtClean="0">
                <a:latin typeface="Georgia" panose="02040502050405020303" pitchFamily="18" charset="0"/>
              </a:rPr>
              <a:t>rád, nikdy už nebudeš muset pracovat</a:t>
            </a:r>
            <a:r>
              <a:rPr lang="cs-CZ" sz="2600" dirty="0">
                <a:latin typeface="Georgia" panose="02040502050405020303" pitchFamily="18" charset="0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Víte, že </a:t>
            </a:r>
            <a:r>
              <a:rPr lang="cs-CZ" sz="2600" dirty="0" smtClean="0">
                <a:latin typeface="Georgia" panose="02040502050405020303" pitchFamily="18" charset="0"/>
              </a:rPr>
              <a:t>tento </a:t>
            </a:r>
            <a:r>
              <a:rPr lang="cs-CZ" sz="2600" dirty="0">
                <a:latin typeface="Georgia" panose="02040502050405020303" pitchFamily="18" charset="0"/>
              </a:rPr>
              <a:t>výzkumný projekt odpovídá definici klinického hodnocení dle Zákona o léčivech</a:t>
            </a:r>
            <a:r>
              <a:rPr lang="cs-CZ" sz="2600" dirty="0" smtClean="0">
                <a:latin typeface="Georgia" panose="02040502050405020303" pitchFamily="18" charset="0"/>
              </a:rPr>
              <a:t>?</a:t>
            </a:r>
            <a:endParaRPr lang="cs-CZ" sz="2600" dirty="0"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cs-CZ" sz="2600" dirty="0">
                <a:latin typeface="Georgia" panose="02040502050405020303" pitchFamily="18" charset="0"/>
              </a:rPr>
              <a:t>Čím víc toho víš, tím víc je věcí, které ještě můžeš objevit.</a:t>
            </a:r>
          </a:p>
          <a:p>
            <a:pPr marL="514350" indent="-514350">
              <a:buFont typeface="+mj-lt"/>
              <a:buAutoNum type="arabicParenR"/>
            </a:pPr>
            <a:r>
              <a:rPr lang="cs-CZ" sz="2600" dirty="0" smtClean="0">
                <a:latin typeface="Georgia" panose="02040502050405020303" pitchFamily="18" charset="0"/>
              </a:rPr>
              <a:t>Klinické </a:t>
            </a:r>
            <a:r>
              <a:rPr lang="cs-CZ" sz="2600" dirty="0">
                <a:latin typeface="Georgia" panose="02040502050405020303" pitchFamily="18" charset="0"/>
              </a:rPr>
              <a:t>studie mě fascinují</a:t>
            </a:r>
            <a:r>
              <a:rPr lang="cs-CZ" sz="2600" dirty="0" smtClean="0">
                <a:latin typeface="Georgia" panose="02040502050405020303" pitchFamily="18" charset="0"/>
              </a:rPr>
              <a:t>.</a:t>
            </a:r>
            <a:endParaRPr lang="cs-CZ" sz="2600" dirty="0">
              <a:latin typeface="Georgia" panose="02040502050405020303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632" y="6431621"/>
            <a:ext cx="374905" cy="32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87" y="280940"/>
            <a:ext cx="1988668" cy="173890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833" y="4671347"/>
            <a:ext cx="2529746" cy="21642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02" y="4750742"/>
            <a:ext cx="2616920" cy="210725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" y="5009226"/>
            <a:ext cx="2423950" cy="1856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6977"/>
          <a:stretch/>
        </p:blipFill>
        <p:spPr>
          <a:xfrm>
            <a:off x="4749647" y="99473"/>
            <a:ext cx="2270590" cy="190029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563796"/>
            <a:ext cx="9144000" cy="1325563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latin typeface="Georgia" panose="02040502050405020303" pitchFamily="18" charset="0"/>
              </a:rPr>
              <a:t>J</a:t>
            </a:r>
            <a:r>
              <a:rPr lang="cs-CZ" sz="3600" b="1" dirty="0" smtClean="0">
                <a:latin typeface="Georgia" panose="02040502050405020303" pitchFamily="18" charset="0"/>
              </a:rPr>
              <a:t>ak to tedy prakticky funguje?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"/>
          <a:stretch/>
        </p:blipFill>
        <p:spPr>
          <a:xfrm>
            <a:off x="1759174" y="-3706"/>
            <a:ext cx="1944492" cy="202355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37" y="4671347"/>
            <a:ext cx="2123763" cy="218665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80" y="-10404"/>
            <a:ext cx="2075414" cy="190804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" y="147806"/>
            <a:ext cx="2265715" cy="18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" r="7865"/>
          <a:stretch/>
        </p:blipFill>
        <p:spPr>
          <a:xfrm>
            <a:off x="246581" y="164387"/>
            <a:ext cx="8763856" cy="66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9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6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771" r="16661"/>
          <a:stretch/>
        </p:blipFill>
        <p:spPr>
          <a:xfrm>
            <a:off x="628650" y="1379245"/>
            <a:ext cx="7272177" cy="5374565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296"/>
            <a:ext cx="9144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cs-CZ" sz="2800" b="1" dirty="0" smtClean="0">
                <a:latin typeface="Georgia" panose="02040502050405020303" pitchFamily="18" charset="0"/>
              </a:rPr>
              <a:t>VYHODNOCENÍ</a:t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400" b="1" dirty="0" smtClean="0">
                <a:latin typeface="Georgia" panose="02040502050405020303" pitchFamily="18" charset="0"/>
              </a:rPr>
              <a:t>Které týmové hrdiny máme dnes mezi sebou?</a:t>
            </a:r>
            <a:endParaRPr lang="cs-CZ" sz="2400" b="1" dirty="0">
              <a:latin typeface="Georgia" panose="02040502050405020303" pitchFamily="18" charset="0"/>
            </a:endParaRPr>
          </a:p>
        </p:txBody>
      </p:sp>
      <p:pic>
        <p:nvPicPr>
          <p:cNvPr id="6" name="Zástupný symbol pro obsah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-20000" contrast="40000"/>
          </a:blip>
          <a:srcRect r="418"/>
          <a:stretch/>
        </p:blipFill>
        <p:spPr>
          <a:xfrm>
            <a:off x="441789" y="1473859"/>
            <a:ext cx="8073561" cy="527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8296"/>
            <a:ext cx="91440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</a:pPr>
            <a:r>
              <a:rPr lang="cs-CZ" sz="2800" b="1" dirty="0" smtClean="0">
                <a:latin typeface="Georgia" panose="02040502050405020303" pitchFamily="18" charset="0"/>
              </a:rPr>
              <a:t>VYHODNOCENÍ</a:t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400" b="1" dirty="0" smtClean="0">
                <a:latin typeface="Georgia" panose="02040502050405020303" pitchFamily="18" charset="0"/>
              </a:rPr>
              <a:t>Které týmové hrdiny máme dnes mezi sebou?</a:t>
            </a:r>
            <a:endParaRPr lang="cs-CZ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4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ZÁVĚR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T</a:t>
            </a:r>
            <a:r>
              <a:rPr lang="cs-CZ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E</a:t>
            </a:r>
            <a:r>
              <a:rPr lang="cs-CZ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A</a:t>
            </a:r>
            <a:r>
              <a:rPr lang="cs-CZ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M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T</a:t>
            </a:r>
            <a:r>
              <a:rPr lang="en-US" sz="2400" dirty="0" smtClean="0">
                <a:latin typeface="Georgia" panose="02040502050405020303" pitchFamily="18" charset="0"/>
              </a:rPr>
              <a:t>olerant</a:t>
            </a:r>
            <a:r>
              <a:rPr lang="en-US" sz="2400" dirty="0">
                <a:latin typeface="Georgia" panose="02040502050405020303" pitchFamily="18" charset="0"/>
              </a:rPr>
              <a:t>, </a:t>
            </a:r>
            <a:r>
              <a:rPr lang="en-US" sz="2400" b="1" dirty="0">
                <a:solidFill>
                  <a:srgbClr val="FFC000"/>
                </a:solidFill>
                <a:latin typeface="Georgia" panose="02040502050405020303" pitchFamily="18" charset="0"/>
              </a:rPr>
              <a:t>E</a:t>
            </a:r>
            <a:r>
              <a:rPr lang="en-US" sz="2400" dirty="0">
                <a:latin typeface="Georgia" panose="02040502050405020303" pitchFamily="18" charset="0"/>
              </a:rPr>
              <a:t>ncourage, 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en-US" sz="2400" dirty="0">
                <a:latin typeface="Georgia" panose="02040502050405020303" pitchFamily="18" charset="0"/>
              </a:rPr>
              <a:t>cknowledge and </a:t>
            </a:r>
            <a:r>
              <a:rPr lang="en-US" sz="2400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M</a:t>
            </a:r>
            <a:r>
              <a:rPr lang="en-US" sz="2400" dirty="0" smtClean="0">
                <a:latin typeface="Georgia" panose="02040502050405020303" pitchFamily="18" charset="0"/>
              </a:rPr>
              <a:t>indful</a:t>
            </a:r>
            <a:endParaRPr lang="cs-CZ" sz="2400" dirty="0" smtClean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US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cs-CZ" sz="2400" dirty="0" smtClean="0">
                <a:latin typeface="Georgia" panose="02040502050405020303" pitchFamily="18" charset="0"/>
              </a:rPr>
              <a:t>Buďte k sobě navzájem </a:t>
            </a:r>
            <a:r>
              <a:rPr lang="cs-CZ" sz="2400" b="1" dirty="0" smtClean="0">
                <a:latin typeface="Georgia" panose="02040502050405020303" pitchFamily="18" charset="0"/>
              </a:rPr>
              <a:t>tolerantní, </a:t>
            </a:r>
            <a:r>
              <a:rPr lang="cs-CZ" sz="2400" dirty="0" smtClean="0">
                <a:latin typeface="Georgia" panose="02040502050405020303" pitchFamily="18" charset="0"/>
              </a:rPr>
              <a:t>přijměte </a:t>
            </a:r>
            <a:r>
              <a:rPr lang="cs-CZ" sz="2400" dirty="0">
                <a:latin typeface="Georgia" panose="02040502050405020303" pitchFamily="18" charset="0"/>
              </a:rPr>
              <a:t>rozmanitost a uvědomte si, že jsme všichni jedineční a </a:t>
            </a:r>
            <a:r>
              <a:rPr lang="cs-CZ" sz="2400" dirty="0" smtClean="0">
                <a:latin typeface="Georgia" panose="02040502050405020303" pitchFamily="18" charset="0"/>
              </a:rPr>
              <a:t>odlišní. </a:t>
            </a:r>
            <a:r>
              <a:rPr lang="cs-CZ" sz="2400" b="1" dirty="0" smtClean="0">
                <a:latin typeface="Georgia" panose="02040502050405020303" pitchFamily="18" charset="0"/>
              </a:rPr>
              <a:t>Povzbuzujte</a:t>
            </a:r>
            <a:r>
              <a:rPr lang="cs-CZ" sz="2400" dirty="0" smtClean="0">
                <a:latin typeface="Georgia" panose="02040502050405020303" pitchFamily="18" charset="0"/>
              </a:rPr>
              <a:t> </a:t>
            </a:r>
            <a:r>
              <a:rPr lang="cs-CZ" sz="2400" dirty="0">
                <a:latin typeface="Georgia" panose="02040502050405020303" pitchFamily="18" charset="0"/>
              </a:rPr>
              <a:t>se a</a:t>
            </a:r>
            <a:r>
              <a:rPr lang="cs-CZ" sz="2400" b="1" dirty="0">
                <a:latin typeface="Georgia" panose="02040502050405020303" pitchFamily="18" charset="0"/>
              </a:rPr>
              <a:t> uznávejte </a:t>
            </a:r>
            <a:r>
              <a:rPr lang="cs-CZ" sz="2400" dirty="0">
                <a:latin typeface="Georgia" panose="02040502050405020303" pitchFamily="18" charset="0"/>
              </a:rPr>
              <a:t>se a </a:t>
            </a:r>
            <a:r>
              <a:rPr lang="cs-CZ" sz="2400" b="1" dirty="0" smtClean="0">
                <a:latin typeface="Georgia" panose="02040502050405020303" pitchFamily="18" charset="0"/>
              </a:rPr>
              <a:t>buďte si vědomi</a:t>
            </a:r>
            <a:r>
              <a:rPr lang="cs-CZ" sz="2400" dirty="0" smtClean="0">
                <a:latin typeface="Georgia" panose="02040502050405020303" pitchFamily="18" charset="0"/>
              </a:rPr>
              <a:t>, </a:t>
            </a:r>
            <a:r>
              <a:rPr lang="cs-CZ" sz="2400" dirty="0">
                <a:latin typeface="Georgia" panose="02040502050405020303" pitchFamily="18" charset="0"/>
              </a:rPr>
              <a:t>že se </a:t>
            </a:r>
            <a:r>
              <a:rPr lang="cs-CZ" sz="2400" dirty="0" smtClean="0">
                <a:latin typeface="Georgia" panose="02040502050405020303" pitchFamily="18" charset="0"/>
              </a:rPr>
              <a:t>potřebujeme navzájem (John </a:t>
            </a:r>
            <a:r>
              <a:rPr lang="cs-CZ" sz="2400" dirty="0">
                <a:latin typeface="Georgia" panose="02040502050405020303" pitchFamily="18" charset="0"/>
              </a:rPr>
              <a:t>Maxwell</a:t>
            </a:r>
            <a:r>
              <a:rPr lang="cs-CZ" sz="2400" dirty="0" smtClean="0">
                <a:latin typeface="Georgia" panose="02040502050405020303" pitchFamily="18" charset="0"/>
              </a:rPr>
              <a:t>).</a:t>
            </a:r>
            <a:endParaRPr lang="cs-CZ" sz="2400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US" sz="2000" i="1" dirty="0" smtClean="0">
                <a:latin typeface="Georgia" panose="02040502050405020303" pitchFamily="18" charset="0"/>
              </a:rPr>
              <a:t>Be </a:t>
            </a:r>
            <a:r>
              <a:rPr lang="cs-CZ" sz="20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T</a:t>
            </a:r>
            <a:r>
              <a:rPr lang="en-US" sz="2000" i="1" dirty="0" smtClean="0">
                <a:latin typeface="Georgia" panose="02040502050405020303" pitchFamily="18" charset="0"/>
              </a:rPr>
              <a:t>olerant </a:t>
            </a:r>
            <a:r>
              <a:rPr lang="en-US" sz="2000" i="1" dirty="0">
                <a:latin typeface="Georgia" panose="02040502050405020303" pitchFamily="18" charset="0"/>
              </a:rPr>
              <a:t>of each other and embrace diversity and realize we are all unique and different. </a:t>
            </a:r>
            <a:r>
              <a:rPr lang="en-US" sz="2000" b="1" i="1" dirty="0">
                <a:solidFill>
                  <a:srgbClr val="FFC000"/>
                </a:solidFill>
                <a:latin typeface="Georgia" panose="02040502050405020303" pitchFamily="18" charset="0"/>
              </a:rPr>
              <a:t>E</a:t>
            </a:r>
            <a:r>
              <a:rPr lang="en-US" sz="2000" i="1" dirty="0">
                <a:latin typeface="Georgia" panose="02040502050405020303" pitchFamily="18" charset="0"/>
              </a:rPr>
              <a:t>ncourage and </a:t>
            </a:r>
            <a:r>
              <a:rPr lang="cs-CZ" sz="2000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en-US" sz="2000" i="1" dirty="0" err="1" smtClean="0">
                <a:latin typeface="Georgia" panose="02040502050405020303" pitchFamily="18" charset="0"/>
              </a:rPr>
              <a:t>cknowledge</a:t>
            </a:r>
            <a:r>
              <a:rPr lang="en-US" sz="2000" i="1" dirty="0" smtClean="0">
                <a:latin typeface="Georgia" panose="02040502050405020303" pitchFamily="18" charset="0"/>
              </a:rPr>
              <a:t> </a:t>
            </a:r>
            <a:r>
              <a:rPr lang="en-US" sz="2000" i="1" dirty="0">
                <a:latin typeface="Georgia" panose="02040502050405020303" pitchFamily="18" charset="0"/>
              </a:rPr>
              <a:t>each other, and be </a:t>
            </a:r>
            <a:r>
              <a:rPr lang="cs-CZ" sz="2000" b="1" i="1" dirty="0">
                <a:solidFill>
                  <a:srgbClr val="00B050"/>
                </a:solidFill>
                <a:latin typeface="Georgia" panose="02040502050405020303" pitchFamily="18" charset="0"/>
              </a:rPr>
              <a:t>M</a:t>
            </a:r>
            <a:r>
              <a:rPr lang="en-US" sz="2000" i="1" dirty="0" err="1" smtClean="0">
                <a:latin typeface="Georgia" panose="02040502050405020303" pitchFamily="18" charset="0"/>
              </a:rPr>
              <a:t>indful</a:t>
            </a:r>
            <a:r>
              <a:rPr lang="en-US" sz="2000" i="1" dirty="0" smtClean="0">
                <a:latin typeface="Georgia" panose="02040502050405020303" pitchFamily="18" charset="0"/>
              </a:rPr>
              <a:t> </a:t>
            </a:r>
            <a:r>
              <a:rPr lang="en-US" sz="2000" i="1" dirty="0">
                <a:latin typeface="Georgia" panose="02040502050405020303" pitchFamily="18" charset="0"/>
              </a:rPr>
              <a:t>that we need each other (John Maxwell).</a:t>
            </a:r>
            <a:endParaRPr lang="cs-CZ" sz="20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cs-CZ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marL="0" indent="0" algn="ctr"/>
            <a:r>
              <a:rPr lang="cs-CZ" sz="3200" b="1" cap="all" dirty="0" smtClean="0">
                <a:latin typeface="Georgia" panose="02040502050405020303" pitchFamily="18" charset="0"/>
              </a:rPr>
              <a:t>POUŽITÉ ZDROJE</a:t>
            </a:r>
            <a:endParaRPr lang="cs-CZ" sz="3200" b="1" cap="all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4"/>
            <a:ext cx="7960546" cy="46059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BELBIN, R. M. </a:t>
            </a:r>
            <a:r>
              <a:rPr lang="cs-CZ" sz="1800" i="1" dirty="0">
                <a:latin typeface="Georgia" panose="02040502050405020303" pitchFamily="18" charset="0"/>
              </a:rPr>
              <a:t>Týmové role v práci. </a:t>
            </a:r>
            <a:r>
              <a:rPr lang="cs-CZ" sz="1800" dirty="0">
                <a:latin typeface="Georgia" panose="02040502050405020303" pitchFamily="18" charset="0"/>
              </a:rPr>
              <a:t>Praha: </a:t>
            </a:r>
            <a:r>
              <a:rPr lang="cs-CZ" sz="1800" dirty="0" err="1">
                <a:latin typeface="Georgia" panose="02040502050405020303" pitchFamily="18" charset="0"/>
              </a:rPr>
              <a:t>Wolters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Kluwer</a:t>
            </a:r>
            <a:r>
              <a:rPr lang="cs-CZ" sz="1800" dirty="0">
                <a:latin typeface="Georgia" panose="02040502050405020303" pitchFamily="18" charset="0"/>
              </a:rPr>
              <a:t> Česká republika, 2012. ISBN 978-80-7357-892-3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BELBIN, R. M. </a:t>
            </a:r>
            <a:r>
              <a:rPr lang="cs-CZ" sz="1800" i="1" dirty="0">
                <a:latin typeface="Georgia" panose="02040502050405020303" pitchFamily="18" charset="0"/>
              </a:rPr>
              <a:t>Manažerské týmy: proč některé uspějí a jiné selžou</a:t>
            </a:r>
            <a:r>
              <a:rPr lang="cs-CZ" sz="1800" dirty="0">
                <a:latin typeface="Georgia" panose="02040502050405020303" pitchFamily="18" charset="0"/>
              </a:rPr>
              <a:t>. Praha: </a:t>
            </a:r>
            <a:r>
              <a:rPr lang="cs-CZ" sz="1800" dirty="0" err="1">
                <a:latin typeface="Georgia" panose="02040502050405020303" pitchFamily="18" charset="0"/>
              </a:rPr>
              <a:t>Wolters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Kluwer</a:t>
            </a:r>
            <a:r>
              <a:rPr lang="cs-CZ" sz="1800" dirty="0">
                <a:latin typeface="Georgia" panose="02040502050405020303" pitchFamily="18" charset="0"/>
              </a:rPr>
              <a:t> Česká republika, 2012. ISBN 978-80-7357-851-0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ČAPKOVÁ, Magdalena. Týmová spolupráce: prezentace. 2012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 smtClean="0">
                <a:latin typeface="Georgia" panose="02040502050405020303" pitchFamily="18" charset="0"/>
              </a:rPr>
              <a:t>HORVÁTHOVÁ</a:t>
            </a:r>
            <a:r>
              <a:rPr lang="cs-CZ" sz="1800" dirty="0">
                <a:latin typeface="Georgia" panose="02040502050405020303" pitchFamily="18" charset="0"/>
              </a:rPr>
              <a:t>, Petra. </a:t>
            </a:r>
            <a:r>
              <a:rPr lang="cs-CZ" sz="1800" i="1" dirty="0">
                <a:latin typeface="Georgia" panose="02040502050405020303" pitchFamily="18" charset="0"/>
              </a:rPr>
              <a:t>Týmy a týmová spolupráce. </a:t>
            </a:r>
            <a:r>
              <a:rPr lang="cs-CZ" sz="1800" dirty="0">
                <a:latin typeface="Georgia" panose="02040502050405020303" pitchFamily="18" charset="0"/>
              </a:rPr>
              <a:t>Praha: ASPI, 2008. ISBN 978-80-7357-390-4.</a:t>
            </a:r>
            <a:endParaRPr lang="cs-CZ" sz="1800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KUBÁTOVÁ, Sláva. </a:t>
            </a:r>
            <a:r>
              <a:rPr lang="cs-CZ" sz="1800" i="1" dirty="0">
                <a:latin typeface="Georgia" panose="02040502050405020303" pitchFamily="18" charset="0"/>
              </a:rPr>
              <a:t>Tajemství spolupráce v týmech</a:t>
            </a:r>
            <a:r>
              <a:rPr lang="cs-CZ" sz="1800" dirty="0">
                <a:latin typeface="Georgia" panose="02040502050405020303" pitchFamily="18" charset="0"/>
              </a:rPr>
              <a:t>. Praha: Management </a:t>
            </a:r>
            <a:r>
              <a:rPr lang="cs-CZ" sz="1800" dirty="0" err="1">
                <a:latin typeface="Georgia" panose="02040502050405020303" pitchFamily="18" charset="0"/>
              </a:rPr>
              <a:t>Press</a:t>
            </a:r>
            <a:r>
              <a:rPr lang="cs-CZ" sz="1800" dirty="0">
                <a:latin typeface="Georgia" panose="02040502050405020303" pitchFamily="18" charset="0"/>
              </a:rPr>
              <a:t>, 2013. </a:t>
            </a:r>
            <a:r>
              <a:rPr lang="cs-CZ" sz="1800" dirty="0" err="1">
                <a:latin typeface="Georgia" panose="02040502050405020303" pitchFamily="18" charset="0"/>
              </a:rPr>
              <a:t>Action</a:t>
            </a:r>
            <a:r>
              <a:rPr lang="cs-CZ" sz="1800" dirty="0">
                <a:latin typeface="Georgia" panose="02040502050405020303" pitchFamily="18" charset="0"/>
              </a:rPr>
              <a:t> </a:t>
            </a:r>
            <a:r>
              <a:rPr lang="cs-CZ" sz="1800" dirty="0" err="1">
                <a:latin typeface="Georgia" panose="02040502050405020303" pitchFamily="18" charset="0"/>
              </a:rPr>
              <a:t>Learning</a:t>
            </a:r>
            <a:r>
              <a:rPr lang="cs-CZ" sz="1800" dirty="0">
                <a:latin typeface="Georgia" panose="02040502050405020303" pitchFamily="18" charset="0"/>
              </a:rPr>
              <a:t> - praktický management. ISBN 978-80-7261-259-8</a:t>
            </a:r>
            <a:r>
              <a:rPr lang="cs-CZ" sz="1800" dirty="0" smtClean="0">
                <a:latin typeface="Georgia" panose="02040502050405020303" pitchFamily="18" charset="0"/>
              </a:rPr>
              <a:t>.</a:t>
            </a: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SÝKORA, Stanislav a Hana ŠEVČÍKOVÁ. Týmové role: Aby jeden a jeden byli tři. In: </a:t>
            </a:r>
            <a:r>
              <a:rPr lang="cs-CZ" sz="1800" i="1" dirty="0">
                <a:latin typeface="Georgia" panose="02040502050405020303" pitchFamily="18" charset="0"/>
              </a:rPr>
              <a:t>Moderní řízení</a:t>
            </a:r>
            <a:r>
              <a:rPr lang="cs-CZ" sz="1800" dirty="0">
                <a:latin typeface="Georgia" panose="02040502050405020303" pitchFamily="18" charset="0"/>
              </a:rPr>
              <a:t> [online]. 20. 4. 2016 [cit. 2019-06-01]. Dostupné z: https://</a:t>
            </a:r>
            <a:r>
              <a:rPr lang="cs-CZ" sz="1800" dirty="0" smtClean="0">
                <a:latin typeface="Georgia" panose="02040502050405020303" pitchFamily="18" charset="0"/>
              </a:rPr>
              <a:t>modernirizeni.ihned.cz/c1-65254150-tymove-role-aby-jeden-a-jeden-byli-tri</a:t>
            </a:r>
            <a:endParaRPr lang="cs-CZ" sz="1800" dirty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800" dirty="0">
                <a:latin typeface="Georgia" panose="02040502050405020303" pitchFamily="18" charset="0"/>
              </a:rPr>
              <a:t>The Nine Belbin Team Roles. </a:t>
            </a:r>
            <a:r>
              <a:rPr lang="en-US" sz="1800" i="1" dirty="0">
                <a:latin typeface="Georgia" panose="02040502050405020303" pitchFamily="18" charset="0"/>
              </a:rPr>
              <a:t>Belbin</a:t>
            </a:r>
            <a:r>
              <a:rPr lang="en-US" sz="1800" dirty="0">
                <a:latin typeface="Georgia" panose="02040502050405020303" pitchFamily="18" charset="0"/>
              </a:rPr>
              <a:t> [online]. [cit. 2019-06-01]. </a:t>
            </a:r>
            <a:r>
              <a:rPr lang="en-US" sz="1800" dirty="0" err="1">
                <a:latin typeface="Georgia" panose="02040502050405020303" pitchFamily="18" charset="0"/>
              </a:rPr>
              <a:t>Dostupné</a:t>
            </a:r>
            <a:r>
              <a:rPr lang="en-US" sz="1800" dirty="0">
                <a:latin typeface="Georgia" panose="02040502050405020303" pitchFamily="18" charset="0"/>
              </a:rPr>
              <a:t> z: https://www.belbin.com/about/belbin-team-roles</a:t>
            </a:r>
            <a:r>
              <a:rPr lang="en-US" sz="1800" dirty="0" smtClean="0">
                <a:latin typeface="Georgia" panose="02040502050405020303" pitchFamily="18" charset="0"/>
              </a:rPr>
              <a:t>/</a:t>
            </a:r>
            <a:endParaRPr lang="cs-CZ" sz="1800" dirty="0" smtClean="0">
              <a:latin typeface="Georgia" panose="02040502050405020303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cs-CZ" sz="1800" dirty="0">
                <a:latin typeface="Georgia" panose="02040502050405020303" pitchFamily="18" charset="0"/>
              </a:rPr>
              <a:t>Týmové role podle </a:t>
            </a:r>
            <a:r>
              <a:rPr lang="cs-CZ" sz="1800" dirty="0" err="1">
                <a:latin typeface="Georgia" panose="02040502050405020303" pitchFamily="18" charset="0"/>
              </a:rPr>
              <a:t>Belbina</a:t>
            </a:r>
            <a:r>
              <a:rPr lang="cs-CZ" sz="1800" dirty="0">
                <a:latin typeface="Georgia" panose="02040502050405020303" pitchFamily="18" charset="0"/>
              </a:rPr>
              <a:t>. In: </a:t>
            </a:r>
            <a:r>
              <a:rPr lang="cs-CZ" sz="1800" i="1" dirty="0">
                <a:latin typeface="Georgia" panose="02040502050405020303" pitchFamily="18" charset="0"/>
              </a:rPr>
              <a:t>Http://www.inovace.utb.cz/</a:t>
            </a:r>
            <a:r>
              <a:rPr lang="cs-CZ" sz="1800" dirty="0">
                <a:latin typeface="Georgia" panose="02040502050405020303" pitchFamily="18" charset="0"/>
              </a:rPr>
              <a:t> [online]. Univerzita Tomáše Bati ve Zlíně, 2012 [cit. 2019-06-01]. Dostupné z: http://www.inovace.utb.cz/files/M7_Belbnv_test_Popis_tmovch_rol.pdf</a:t>
            </a:r>
          </a:p>
        </p:txBody>
      </p:sp>
    </p:spTree>
    <p:extLst>
      <p:ext uri="{BB962C8B-B14F-4D97-AF65-F5344CB8AC3E}">
        <p14:creationId xmlns:p14="http://schemas.microsoft.com/office/powerpoint/2010/main" val="320609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" t="16620" b="28383"/>
          <a:stretch/>
        </p:blipFill>
        <p:spPr>
          <a:xfrm rot="156345">
            <a:off x="114122" y="1448656"/>
            <a:ext cx="8948791" cy="377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>
                <a:latin typeface="Georgia" panose="02040502050405020303" pitchFamily="18" charset="0"/>
              </a:rPr>
              <a:t>Význam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7030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T</a:t>
            </a: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E</a:t>
            </a: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A</a:t>
            </a:r>
            <a:r>
              <a:rPr lang="cs-CZ" sz="43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M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T</a:t>
            </a:r>
            <a:r>
              <a:rPr lang="cs-CZ" sz="2400" dirty="0">
                <a:latin typeface="Georgia" panose="02040502050405020303" pitchFamily="18" charset="0"/>
              </a:rPr>
              <a:t>ogether </a:t>
            </a:r>
            <a:r>
              <a:rPr lang="cs-CZ" sz="2400" b="1" dirty="0">
                <a:solidFill>
                  <a:srgbClr val="FFC000"/>
                </a:solidFill>
                <a:latin typeface="Georgia" panose="02040502050405020303" pitchFamily="18" charset="0"/>
              </a:rPr>
              <a:t>E</a:t>
            </a:r>
            <a:r>
              <a:rPr lang="cs-CZ" sz="2400" dirty="0">
                <a:latin typeface="Georgia" panose="02040502050405020303" pitchFamily="18" charset="0"/>
              </a:rPr>
              <a:t>verybody </a:t>
            </a:r>
            <a:r>
              <a:rPr lang="cs-CZ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cs-CZ" sz="2400" dirty="0">
                <a:latin typeface="Georgia" panose="02040502050405020303" pitchFamily="18" charset="0"/>
              </a:rPr>
              <a:t>chieves </a:t>
            </a:r>
            <a:r>
              <a:rPr lang="cs-CZ" sz="2400" b="1" dirty="0">
                <a:solidFill>
                  <a:srgbClr val="00B050"/>
                </a:solidFill>
                <a:latin typeface="Georgia" panose="02040502050405020303" pitchFamily="18" charset="0"/>
              </a:rPr>
              <a:t>M</a:t>
            </a:r>
            <a:r>
              <a:rPr lang="cs-CZ" sz="2400" dirty="0">
                <a:latin typeface="Georgia" panose="02040502050405020303" pitchFamily="18" charset="0"/>
              </a:rPr>
              <a:t>ore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cs-CZ" sz="2400" dirty="0">
                <a:latin typeface="Georgia" panose="02040502050405020303" pitchFamily="18" charset="0"/>
              </a:rPr>
              <a:t>Společně dosáhneme </a:t>
            </a:r>
            <a:r>
              <a:rPr lang="cs-CZ" sz="2400" dirty="0" smtClean="0">
                <a:latin typeface="Georgia" panose="02040502050405020303" pitchFamily="18" charset="0"/>
              </a:rPr>
              <a:t>více</a:t>
            </a:r>
            <a:endParaRPr lang="cs-CZ" sz="2400" dirty="0">
              <a:latin typeface="Georgia" panose="02040502050405020303" pitchFamily="18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cs-CZ" sz="2400" dirty="0" smtClean="0">
                <a:latin typeface="Georgia" panose="02040502050405020303" pitchFamily="18" charset="0"/>
              </a:rPr>
              <a:t>Sdílení </a:t>
            </a:r>
            <a:r>
              <a:rPr lang="cs-CZ" sz="2400" dirty="0">
                <a:latin typeface="Georgia" panose="02040502050405020303" pitchFamily="18" charset="0"/>
              </a:rPr>
              <a:t>znalostí, zkušeností, dovedností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Spojení pozitivních vlastností jednotlivců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Vzájemná inspirace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Vzájemné učení se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→ r</a:t>
            </a:r>
            <a:r>
              <a:rPr lang="cs-CZ" sz="2400" dirty="0">
                <a:latin typeface="Georgia" panose="02040502050405020303" pitchFamily="18" charset="0"/>
              </a:rPr>
              <a:t>ozvoj jednotlivých členů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Eliminace chyb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>
                <a:latin typeface="Georgia" panose="02040502050405020303" pitchFamily="18" charset="0"/>
              </a:rPr>
              <a:t>Společný cíl = větší motivace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03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00740"/>
            <a:ext cx="9144000" cy="1044000"/>
          </a:xfrm>
          <a:solidFill>
            <a:srgbClr val="F5E2DB"/>
          </a:solidFill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TÝMOVÉ ROLE, JAK JE ZNÁME</a:t>
            </a:r>
            <a:endParaRPr lang="cs-CZ" sz="3600" b="1" dirty="0">
              <a:latin typeface="Georgia" panose="02040502050405020303" pitchFamily="18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lum bright="-20000" contrast="40000"/>
          </a:blip>
          <a:srcRect l="2771" r="16661"/>
          <a:stretch/>
        </p:blipFill>
        <p:spPr>
          <a:xfrm>
            <a:off x="531597" y="1388739"/>
            <a:ext cx="7400307" cy="5469261"/>
          </a:xfrm>
          <a:prstGeom prst="rect">
            <a:avLst/>
          </a:prstGeom>
          <a:effectLst>
            <a:softEdge rad="508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311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33592"/>
            <a:ext cx="8135206" cy="47980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Definice</a:t>
            </a:r>
            <a:endParaRPr lang="cs-CZ" sz="2600" b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Tendence </a:t>
            </a:r>
            <a:r>
              <a:rPr lang="cs-CZ" sz="2600" dirty="0">
                <a:latin typeface="Georgia" panose="02040502050405020303" pitchFamily="18" charset="0"/>
              </a:rPr>
              <a:t>chovat se, přispívat a reagovat na ostatní členy týmu určitým způsobem</a:t>
            </a:r>
            <a:r>
              <a:rPr lang="cs-CZ" sz="2600" dirty="0" smtClean="0">
                <a:latin typeface="Georgia" panose="02040502050405020303" pitchFamily="18" charset="0"/>
              </a:rPr>
              <a:t>. Týmové role sledují chování, nikoli osobnost. 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Dělení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Nejčastěji je používáno dělení dle </a:t>
            </a:r>
            <a:r>
              <a:rPr lang="cs-CZ" sz="2600" dirty="0" err="1" smtClean="0">
                <a:latin typeface="Georgia" panose="02040502050405020303" pitchFamily="18" charset="0"/>
              </a:rPr>
              <a:t>Belbina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Na </a:t>
            </a:r>
            <a:r>
              <a:rPr lang="cs-CZ" sz="2600" dirty="0">
                <a:latin typeface="Georgia" panose="02040502050405020303" pitchFamily="18" charset="0"/>
              </a:rPr>
              <a:t>základě </a:t>
            </a:r>
            <a:r>
              <a:rPr lang="cs-CZ" sz="2600" dirty="0" smtClean="0">
                <a:latin typeface="Georgia" panose="02040502050405020303" pitchFamily="18" charset="0"/>
              </a:rPr>
              <a:t>testování a </a:t>
            </a:r>
            <a:r>
              <a:rPr lang="cs-CZ" sz="2600" dirty="0">
                <a:latin typeface="Georgia" panose="02040502050405020303" pitchFamily="18" charset="0"/>
              </a:rPr>
              <a:t>pozorování vytvořil </a:t>
            </a:r>
            <a:r>
              <a:rPr lang="cs-CZ" sz="2600" dirty="0" smtClean="0">
                <a:latin typeface="Georgia" panose="02040502050405020303" pitchFamily="18" charset="0"/>
              </a:rPr>
              <a:t>soubor 9 týmových rolí, každá </a:t>
            </a:r>
            <a:r>
              <a:rPr lang="cs-CZ" sz="2600" dirty="0">
                <a:latin typeface="Georgia" panose="02040502050405020303" pitchFamily="18" charset="0"/>
              </a:rPr>
              <a:t>z nich je charakterizovaná silnými stránkami a přípustnými </a:t>
            </a:r>
            <a:r>
              <a:rPr lang="cs-CZ" sz="2600" dirty="0" smtClean="0">
                <a:latin typeface="Georgia" panose="02040502050405020303" pitchFamily="18" charset="0"/>
              </a:rPr>
              <a:t>slabinami</a:t>
            </a:r>
            <a:endParaRPr lang="cs-CZ" sz="2600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Poznání silných stránek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2600" dirty="0" smtClean="0">
                <a:latin typeface="Georgia" panose="02040502050405020303" pitchFamily="18" charset="0"/>
              </a:rPr>
              <a:t>využití ve vlastní prospěch i ve prospěch týmu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</a:rPr>
              <a:t>S</a:t>
            </a:r>
            <a:r>
              <a:rPr lang="cs-CZ" sz="2600" dirty="0" smtClean="0">
                <a:latin typeface="Georgia" panose="02040502050405020303" pitchFamily="18" charset="0"/>
              </a:rPr>
              <a:t>labé stránky dokážeme zvládat tím nejvhodnějším způsobem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Většina </a:t>
            </a:r>
            <a:r>
              <a:rPr lang="cs-CZ" sz="2600" dirty="0">
                <a:latin typeface="Georgia" panose="02040502050405020303" pitchFamily="18" charset="0"/>
              </a:rPr>
              <a:t>z nás kombinace rolí, </a:t>
            </a:r>
            <a:r>
              <a:rPr lang="cs-CZ" sz="2600" dirty="0" smtClean="0">
                <a:latin typeface="Georgia" panose="02040502050405020303" pitchFamily="18" charset="0"/>
              </a:rPr>
              <a:t>vzácně pouze </a:t>
            </a:r>
            <a:r>
              <a:rPr lang="cs-CZ" sz="2600" dirty="0">
                <a:latin typeface="Georgia" panose="02040502050405020303" pitchFamily="18" charset="0"/>
              </a:rPr>
              <a:t>jedna </a:t>
            </a:r>
            <a:r>
              <a:rPr lang="cs-CZ" sz="2600" dirty="0" smtClean="0">
                <a:latin typeface="Georgia" panose="02040502050405020303" pitchFamily="18" charset="0"/>
              </a:rPr>
              <a:t>dominantní</a:t>
            </a:r>
            <a:endParaRPr lang="cs-CZ" sz="2600" dirty="0">
              <a:latin typeface="Georgia" panose="02040502050405020303" pitchFamily="18" charset="0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TÝMOVÉ ROLE</a:t>
            </a:r>
            <a:endParaRPr lang="cs-CZ" sz="3600" b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2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4530" y="1407560"/>
            <a:ext cx="8054940" cy="522954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sz="2600" dirty="0">
                <a:latin typeface="Georgia" panose="02040502050405020303" pitchFamily="18" charset="0"/>
              </a:rPr>
              <a:t>N</a:t>
            </a:r>
            <a:r>
              <a:rPr lang="cs-CZ" sz="2600" dirty="0" smtClean="0">
                <a:latin typeface="Georgia" panose="02040502050405020303" pitchFamily="18" charset="0"/>
              </a:rPr>
              <a:t>ejsou neměnné, popisují </a:t>
            </a:r>
            <a:r>
              <a:rPr lang="cs-CZ" sz="2600" dirty="0">
                <a:latin typeface="Georgia" panose="02040502050405020303" pitchFamily="18" charset="0"/>
              </a:rPr>
              <a:t>vzorce našeho chování v daném čase</a:t>
            </a:r>
          </a:p>
          <a:p>
            <a:pPr marL="0" indent="0">
              <a:buNone/>
            </a:pPr>
            <a:r>
              <a:rPr lang="cs-CZ" sz="2600" dirty="0" smtClean="0">
                <a:latin typeface="Georgia" panose="02040502050405020303" pitchFamily="18" charset="0"/>
              </a:rPr>
              <a:t>Ovlivněny </a:t>
            </a:r>
            <a:r>
              <a:rPr lang="cs-CZ" sz="2600" dirty="0">
                <a:latin typeface="Georgia" panose="02040502050405020303" pitchFamily="18" charset="0"/>
              </a:rPr>
              <a:t>mnoha různými faktory </a:t>
            </a:r>
            <a:r>
              <a:rPr lang="cs-CZ" sz="2600" dirty="0" smtClean="0">
                <a:latin typeface="Georgia" panose="02040502050405020303" pitchFamily="18" charset="0"/>
              </a:rPr>
              <a:t>–</a:t>
            </a:r>
            <a:r>
              <a:rPr lang="cs-CZ" sz="2600" dirty="0">
                <a:latin typeface="Georgia" panose="02040502050405020303" pitchFamily="18" charset="0"/>
              </a:rPr>
              <a:t> </a:t>
            </a:r>
            <a:r>
              <a:rPr lang="cs-CZ" sz="2600" dirty="0" smtClean="0">
                <a:latin typeface="Georgia" panose="02040502050405020303" pitchFamily="18" charset="0"/>
              </a:rPr>
              <a:t>např. zkušenosti</a:t>
            </a:r>
            <a:r>
              <a:rPr lang="cs-CZ" sz="2600" dirty="0">
                <a:latin typeface="Georgia" panose="02040502050405020303" pitchFamily="18" charset="0"/>
              </a:rPr>
              <a:t>, </a:t>
            </a:r>
            <a:r>
              <a:rPr lang="cs-CZ" sz="2600" dirty="0" smtClean="0">
                <a:latin typeface="Georgia" panose="02040502050405020303" pitchFamily="18" charset="0"/>
              </a:rPr>
              <a:t>aktuální hodnoty, prostředí 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</a:rPr>
              <a:t>Test</a:t>
            </a:r>
            <a:endParaRPr lang="cs-CZ" sz="2600" b="1" dirty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  <a:cs typeface="Arial" panose="020B0604020202020204" pitchFamily="34" charset="0"/>
              </a:rPr>
              <a:t>Vztažen k jednomu konkrétnímu týmu</a:t>
            </a:r>
          </a:p>
          <a:p>
            <a:pPr marL="0" indent="0">
              <a:buNone/>
            </a:pPr>
            <a:r>
              <a:rPr lang="cs-CZ" sz="26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Výsledky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>
                <a:latin typeface="Georgia" panose="02040502050405020303" pitchFamily="18" charset="0"/>
                <a:cs typeface="Arial" panose="020B0604020202020204" pitchFamily="34" charset="0"/>
              </a:rPr>
              <a:t>P</a:t>
            </a:r>
            <a:r>
              <a:rPr lang="cs-CZ" sz="2600" dirty="0" smtClean="0">
                <a:latin typeface="Georgia" panose="02040502050405020303" pitchFamily="18" charset="0"/>
                <a:cs typeface="Arial" panose="020B0604020202020204" pitchFamily="34" charset="0"/>
              </a:rPr>
              <a:t>opisují </a:t>
            </a:r>
            <a:r>
              <a:rPr lang="cs-CZ" sz="2600" dirty="0">
                <a:latin typeface="Georgia" panose="02040502050405020303" pitchFamily="18" charset="0"/>
                <a:cs typeface="Arial" panose="020B0604020202020204" pitchFamily="34" charset="0"/>
              </a:rPr>
              <a:t>současné působení </a:t>
            </a:r>
            <a:r>
              <a:rPr lang="cs-CZ" sz="2600" dirty="0" smtClean="0">
                <a:latin typeface="Georgia" panose="02040502050405020303" pitchFamily="18" charset="0"/>
                <a:cs typeface="Arial" panose="020B0604020202020204" pitchFamily="34" charset="0"/>
              </a:rPr>
              <a:t>týmu</a:t>
            </a:r>
            <a:endParaRPr lang="cs-CZ" sz="26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</a:rPr>
              <a:t>Identifikují </a:t>
            </a:r>
            <a:r>
              <a:rPr lang="cs-CZ" sz="2600" dirty="0">
                <a:latin typeface="Georgia" panose="02040502050405020303" pitchFamily="18" charset="0"/>
              </a:rPr>
              <a:t>pro daného člověka</a:t>
            </a:r>
          </a:p>
          <a:p>
            <a:pPr marL="631825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Georgia" panose="02040502050405020303" pitchFamily="18" charset="0"/>
              </a:rPr>
              <a:t>nejpřirozenější role (roli</a:t>
            </a:r>
            <a:r>
              <a:rPr lang="cs-CZ" sz="2600" dirty="0" smtClean="0">
                <a:latin typeface="Georgia" panose="02040502050405020303" pitchFamily="18" charset="0"/>
              </a:rPr>
              <a:t>),</a:t>
            </a:r>
            <a:endParaRPr lang="cs-CZ" sz="2600" dirty="0">
              <a:latin typeface="Georgia" panose="02040502050405020303" pitchFamily="18" charset="0"/>
            </a:endParaRPr>
          </a:p>
          <a:p>
            <a:pPr marL="631825" indent="-457200">
              <a:buFont typeface="Wingdings" panose="05000000000000000000" pitchFamily="2" charset="2"/>
              <a:buChar char="ü"/>
            </a:pPr>
            <a:r>
              <a:rPr lang="cs-CZ" sz="2600" dirty="0">
                <a:latin typeface="Georgia" panose="02040502050405020303" pitchFamily="18" charset="0"/>
              </a:rPr>
              <a:t>zástupné </a:t>
            </a:r>
            <a:r>
              <a:rPr lang="cs-CZ" sz="2600" dirty="0" smtClean="0">
                <a:latin typeface="Georgia" panose="02040502050405020303" pitchFamily="18" charset="0"/>
              </a:rPr>
              <a:t>role,</a:t>
            </a:r>
          </a:p>
          <a:p>
            <a:pPr marL="631825" indent="-457200">
              <a:buFont typeface="Wingdings" panose="05000000000000000000" pitchFamily="2" charset="2"/>
              <a:buChar char="ü"/>
            </a:pPr>
            <a:r>
              <a:rPr lang="cs-CZ" sz="2600" dirty="0" smtClean="0">
                <a:latin typeface="Georgia" panose="02040502050405020303" pitchFamily="18" charset="0"/>
              </a:rPr>
              <a:t>nevhodné </a:t>
            </a:r>
            <a:r>
              <a:rPr lang="cs-CZ" sz="2600" dirty="0">
                <a:latin typeface="Georgia" panose="02040502050405020303" pitchFamily="18" charset="0"/>
              </a:rPr>
              <a:t>role.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>
                <a:latin typeface="Georgia" panose="02040502050405020303" pitchFamily="18" charset="0"/>
                <a:cs typeface="Arial" panose="020B0604020202020204" pitchFamily="34" charset="0"/>
              </a:rPr>
              <a:t>Mohou pomoci: </a:t>
            </a:r>
            <a:r>
              <a:rPr lang="cs-CZ" sz="2600" dirty="0">
                <a:latin typeface="Georgia" panose="02040502050405020303" pitchFamily="18" charset="0"/>
              </a:rPr>
              <a:t>k rozvoji týmu, budovat </a:t>
            </a:r>
            <a:r>
              <a:rPr lang="cs-CZ" sz="2600" dirty="0" smtClean="0">
                <a:latin typeface="Georgia" panose="02040502050405020303" pitchFamily="18" charset="0"/>
              </a:rPr>
              <a:t>produktivní pracovní vztahy, vzájemnou důvěru a porozumění, zvyšovat </a:t>
            </a:r>
            <a:r>
              <a:rPr lang="cs-CZ" sz="2600" dirty="0">
                <a:latin typeface="Georgia" panose="02040502050405020303" pitchFamily="18" charset="0"/>
              </a:rPr>
              <a:t>sebevědomí a osobní </a:t>
            </a:r>
            <a:r>
              <a:rPr lang="cs-CZ" sz="2600" dirty="0" smtClean="0">
                <a:latin typeface="Georgia" panose="02040502050405020303" pitchFamily="18" charset="0"/>
              </a:rPr>
              <a:t>efektivitu, usnadňovat výběrová </a:t>
            </a:r>
            <a:r>
              <a:rPr lang="cs-CZ" sz="2600" dirty="0">
                <a:latin typeface="Georgia" panose="02040502050405020303" pitchFamily="18" charset="0"/>
              </a:rPr>
              <a:t>řízení</a:t>
            </a:r>
          </a:p>
          <a:p>
            <a:pPr marL="0" indent="0">
              <a:buNone/>
            </a:pPr>
            <a:endParaRPr lang="cs-CZ" sz="2600" dirty="0">
              <a:latin typeface="Georgia" panose="02040502050405020303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solidFill>
              <a:srgbClr val="F5E2DB"/>
            </a:solidFill>
          </a:ln>
        </p:spPr>
        <p:txBody>
          <a:bodyPr>
            <a:noAutofit/>
          </a:bodyPr>
          <a:lstStyle/>
          <a:p>
            <a:pPr algn="ctr"/>
            <a:r>
              <a:rPr lang="cs-CZ" sz="3600" b="1" dirty="0" smtClean="0">
                <a:latin typeface="Georgia" panose="02040502050405020303" pitchFamily="18" charset="0"/>
              </a:rPr>
              <a:t>TÝMOVÉ ROLE</a:t>
            </a:r>
            <a:endParaRPr lang="cs-CZ" sz="3600" b="1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9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1288"/>
            <a:ext cx="9144000" cy="1044000"/>
          </a:xfrm>
          <a:solidFill>
            <a:srgbClr val="F5E2D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Georgia" panose="02040502050405020303" pitchFamily="18" charset="0"/>
              </a:rPr>
              <a:t>TEST TÝMOVÝCH ROLÍ </a:t>
            </a:r>
            <a:r>
              <a:rPr lang="cs-CZ" sz="2800" b="1" dirty="0" smtClean="0">
                <a:latin typeface="Georgia" panose="02040502050405020303" pitchFamily="18" charset="0"/>
              </a:rPr>
              <a:t/>
            </a:r>
            <a:br>
              <a:rPr lang="cs-CZ" sz="2800" b="1" dirty="0" smtClean="0">
                <a:latin typeface="Georgia" panose="02040502050405020303" pitchFamily="18" charset="0"/>
              </a:rPr>
            </a:br>
            <a:r>
              <a:rPr lang="cs-CZ" sz="2800" b="1" dirty="0" smtClean="0">
                <a:latin typeface="Georgia" panose="02040502050405020303" pitchFamily="18" charset="0"/>
              </a:rPr>
              <a:t>Instrukce</a:t>
            </a:r>
            <a:endParaRPr lang="cs-CZ" sz="2800" b="1" dirty="0">
              <a:latin typeface="Georgia" panose="02040502050405020303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t="4800" r="7483" b="5911"/>
          <a:stretch/>
        </p:blipFill>
        <p:spPr>
          <a:xfrm>
            <a:off x="4787757" y="1409126"/>
            <a:ext cx="3760342" cy="4777483"/>
          </a:xfrm>
          <a:prstGeom prst="rect">
            <a:avLst/>
          </a:prstGeom>
        </p:spPr>
      </p:pic>
      <p:sp>
        <p:nvSpPr>
          <p:cNvPr id="7" name="Zástupný symbol pro obsah 4"/>
          <p:cNvSpPr txBox="1">
            <a:spLocks/>
          </p:cNvSpPr>
          <p:nvPr/>
        </p:nvSpPr>
        <p:spPr>
          <a:xfrm>
            <a:off x="628650" y="1418147"/>
            <a:ext cx="4159107" cy="4818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Georgia" panose="02040502050405020303" pitchFamily="18" charset="0"/>
              </a:rPr>
              <a:t> Test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Georgia" panose="02040502050405020303" pitchFamily="18" charset="0"/>
              </a:rPr>
              <a:t> Tabulka k vyhodnocení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>
                <a:latin typeface="Georgia" panose="02040502050405020303" pitchFamily="18" charset="0"/>
              </a:rPr>
              <a:t> Lístek na výsledek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b="1" dirty="0" smtClean="0">
                <a:latin typeface="Georgia" panose="02040502050405020303" pitchFamily="18" charset="0"/>
              </a:rPr>
              <a:t>Dotazník</a:t>
            </a:r>
            <a:r>
              <a:rPr lang="cs-CZ" dirty="0" smtClean="0">
                <a:latin typeface="Georgia" panose="02040502050405020303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latin typeface="Georgia" panose="02040502050405020303" pitchFamily="18" charset="0"/>
              </a:rPr>
              <a:t>7 sekcí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>
                <a:latin typeface="Georgia" panose="02040502050405020303" pitchFamily="18" charset="0"/>
              </a:rPr>
              <a:t>V každé sekci: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Georgia" panose="02040502050405020303" pitchFamily="18" charset="0"/>
              </a:rPr>
              <a:t>Zakroužkujte všechna tvrzení, která vás vystihují.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Georgia" panose="02040502050405020303" pitchFamily="18" charset="0"/>
              </a:rPr>
              <a:t>Tato tvrzení ohodnoťte tak, že mezi ně rozdělíte 10 bodů. Každé musí mít svou bodovou hodnotu.</a:t>
            </a:r>
            <a:endParaRPr lang="cs-CZ" dirty="0">
              <a:latin typeface="Georgia" panose="020405020504050203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493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Johana Krempová FNHK prezentace 2019 (1)[20190606084827661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Rozložení nadpisu s obrázky</Template>
  <TotalTime>19699</TotalTime>
  <Words>2161</Words>
  <Application>Microsoft Office PowerPoint</Application>
  <PresentationFormat>Předvádění na obrazovce (4:3)</PresentationFormat>
  <Paragraphs>310</Paragraphs>
  <Slides>48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Trebuchet MS</vt:lpstr>
      <vt:lpstr>Wingdings</vt:lpstr>
      <vt:lpstr>Motiv Office</vt:lpstr>
      <vt:lpstr> </vt:lpstr>
      <vt:lpstr>OBSAH</vt:lpstr>
      <vt:lpstr>ÚVOD</vt:lpstr>
      <vt:lpstr>TÝM</vt:lpstr>
      <vt:lpstr>TÝM</vt:lpstr>
      <vt:lpstr>TÝMOVÉ ROLE, JAK JE ZNÁME</vt:lpstr>
      <vt:lpstr>TÝMOVÉ ROLE</vt:lpstr>
      <vt:lpstr>TÝMOVÉ ROLE</vt:lpstr>
      <vt:lpstr>TEST TÝMOVÝCH ROLÍ  Instrukce</vt:lpstr>
      <vt:lpstr>TEST TÝMOVÝCH ROLÍ Instrukce</vt:lpstr>
      <vt:lpstr>TEST TÝMOVÝCH ROLÍ  Instrukce</vt:lpstr>
      <vt:lpstr>TEST TÝMOVÝCH ROLÍ  Instrukce</vt:lpstr>
      <vt:lpstr> </vt:lpstr>
      <vt:lpstr>TÝMOVÉ ROLE</vt:lpstr>
      <vt:lpstr>Inovátor (Plant)</vt:lpstr>
      <vt:lpstr>Inovátor (Plant)</vt:lpstr>
      <vt:lpstr>INOVÁTOR (Plant)</vt:lpstr>
      <vt:lpstr>VŠUDYBYL (Resource Investigator)</vt:lpstr>
      <vt:lpstr>VŠUDYBYL (Resource Investigator)</vt:lpstr>
      <vt:lpstr>VŠUDYBYL (Resource Investigator)</vt:lpstr>
      <vt:lpstr>Stmelovač (Team Worker)</vt:lpstr>
      <vt:lpstr>Stmelovač (Team Worker)</vt:lpstr>
      <vt:lpstr>Stmelovač (Team Worker)</vt:lpstr>
      <vt:lpstr>Realizátor (Implementer)</vt:lpstr>
      <vt:lpstr>Realizátor (Implementer)</vt:lpstr>
      <vt:lpstr>Realizátor (Implementer)</vt:lpstr>
      <vt:lpstr>Koordinátor (Coordinator)</vt:lpstr>
      <vt:lpstr>Koordinátor (Coordinator)</vt:lpstr>
      <vt:lpstr>Koordinátor (Coordinator)</vt:lpstr>
      <vt:lpstr>Formovač (Shaper)</vt:lpstr>
      <vt:lpstr>Formovač (Shaper)</vt:lpstr>
      <vt:lpstr>Formovač (Shaper)</vt:lpstr>
      <vt:lpstr>ANALYTIK (Monitor Evaluater)</vt:lpstr>
      <vt:lpstr>ANALYTIK (Monitor Evaluater)</vt:lpstr>
      <vt:lpstr>ANALYTIK (Monitor Evaluater)</vt:lpstr>
      <vt:lpstr>DOTAHOVAČ (Completer Finisher)</vt:lpstr>
      <vt:lpstr>DOTAHOVAČ (Completer Finisher)</vt:lpstr>
      <vt:lpstr>DOTAHOVAČ (Completer Finisher)</vt:lpstr>
      <vt:lpstr>SPECIALISTA (Specialist)</vt:lpstr>
      <vt:lpstr>SPECIALISTA (Specialist)</vt:lpstr>
      <vt:lpstr>SPECIALISTA (Specialist)</vt:lpstr>
      <vt:lpstr>Jak to tedy prakticky funguje?</vt:lpstr>
      <vt:lpstr>Prezentace aplikace PowerPoint</vt:lpstr>
      <vt:lpstr>VYHODNOCENÍ Které týmové hrdiny máme dnes mezi sebou?</vt:lpstr>
      <vt:lpstr>VYHODNOCENÍ Které týmové hrdiny máme dnes mezi sebou?</vt:lpstr>
      <vt:lpstr>ZÁVĚR</vt:lpstr>
      <vt:lpstr>POUŽITÉ ZDROJE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Certifikovaný kurz NCO NZO Koordinátor klinického hodnocení léčiv Pohledem účastníka  Mgr. Johana Hanušová Fakultní nemocnice Hradec Králové</dc:title>
  <dc:creator>Hanušová Johana</dc:creator>
  <cp:lastModifiedBy>ucitel</cp:lastModifiedBy>
  <cp:revision>530</cp:revision>
  <dcterms:created xsi:type="dcterms:W3CDTF">2017-05-30T10:53:28Z</dcterms:created>
  <dcterms:modified xsi:type="dcterms:W3CDTF">2019-06-06T07:02:55Z</dcterms:modified>
</cp:coreProperties>
</file>