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1" d="100"/>
          <a:sy n="51" d="100"/>
        </p:scale>
        <p:origin x="-2100" y="-83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8670016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47365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Shape 11"/>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hape 13"/>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Shape 93"/>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–Josef Novák</a:t>
            </a:r>
          </a:p>
        </p:txBody>
      </p:sp>
      <p:sp>
        <p:nvSpPr>
          <p:cNvPr id="94" name="Shape 94"/>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„Sem napište citát.“ </a:t>
            </a:r>
          </a:p>
        </p:txBody>
      </p:sp>
      <p:sp>
        <p:nvSpPr>
          <p:cNvPr id="95" name="Shape 9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grafie">
    <p:spTree>
      <p:nvGrpSpPr>
        <p:cNvPr id="1" name=""/>
        <p:cNvGrpSpPr/>
        <p:nvPr/>
      </p:nvGrpSpPr>
      <p:grpSpPr>
        <a:xfrm>
          <a:off x="0" y="0"/>
          <a:ext cx="0" cy="0"/>
          <a:chOff x="0" y="0"/>
          <a:chExt cx="0" cy="0"/>
        </a:xfrm>
      </p:grpSpPr>
      <p:sp>
        <p:nvSpPr>
          <p:cNvPr id="102" name="Shape 102"/>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hape 10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0" name="Shape 110"/>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ky – na šířku">
    <p:spTree>
      <p:nvGrpSpPr>
        <p:cNvPr id="1" name=""/>
        <p:cNvGrpSpPr/>
        <p:nvPr/>
      </p:nvGrpSpPr>
      <p:grpSpPr>
        <a:xfrm>
          <a:off x="0" y="0"/>
          <a:ext cx="0" cy="0"/>
          <a:chOff x="0" y="0"/>
          <a:chExt cx="0" cy="0"/>
        </a:xfrm>
      </p:grpSpPr>
      <p:sp>
        <p:nvSpPr>
          <p:cNvPr id="20" name="Shape 20"/>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Shape 21"/>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hape 2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0" name="Shape 30"/>
          <p:cNvSpPr txBox="1">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ky – na výšku">
    <p:spTree>
      <p:nvGrpSpPr>
        <p:cNvPr id="1" name=""/>
        <p:cNvGrpSpPr/>
        <p:nvPr/>
      </p:nvGrpSpPr>
      <p:grpSpPr>
        <a:xfrm>
          <a:off x="0" y="0"/>
          <a:ext cx="0" cy="0"/>
          <a:chOff x="0" y="0"/>
          <a:chExt cx="0" cy="0"/>
        </a:xfrm>
      </p:grpSpPr>
      <p:sp>
        <p:nvSpPr>
          <p:cNvPr id="38" name="Shape 38"/>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Shape 39"/>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48" name="Shape 48"/>
          <p:cNvSpPr txBox="1">
            <a:spLocks noGrp="1"/>
          </p:cNvSpPr>
          <p:nvPr>
            <p:ph type="title"/>
          </p:nvPr>
        </p:nvSpPr>
        <p:spPr>
          <a:prstGeom prst="rect">
            <a:avLst/>
          </a:prstGeom>
        </p:spPr>
        <p:txBody>
          <a:bodyPr/>
          <a:lstStyle/>
          <a:p>
            <a:r>
              <a:t>Title Text</a:t>
            </a:r>
          </a:p>
        </p:txBody>
      </p:sp>
      <p:sp>
        <p:nvSpPr>
          <p:cNvPr id="49" name="Shape 49"/>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Shape 56"/>
          <p:cNvSpPr txBox="1">
            <a:spLocks noGrp="1"/>
          </p:cNvSpPr>
          <p:nvPr>
            <p:ph type="title"/>
          </p:nvPr>
        </p:nvSpPr>
        <p:spPr>
          <a:prstGeom prst="rect">
            <a:avLst/>
          </a:prstGeom>
        </p:spPr>
        <p:txBody>
          <a:bodyPr/>
          <a:lstStyle/>
          <a:p>
            <a:r>
              <a:t>Title Text</a:t>
            </a:r>
          </a:p>
        </p:txBody>
      </p:sp>
      <p:sp>
        <p:nvSpPr>
          <p:cNvPr id="57" name="Shape 57"/>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65" name="Shape 65"/>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Shape 66"/>
          <p:cNvSpPr txBox="1">
            <a:spLocks noGrp="1"/>
          </p:cNvSpPr>
          <p:nvPr>
            <p:ph type="title"/>
          </p:nvPr>
        </p:nvSpPr>
        <p:spPr>
          <a:prstGeom prst="rect">
            <a:avLst/>
          </a:prstGeom>
        </p:spPr>
        <p:txBody>
          <a:bodyPr/>
          <a:lstStyle/>
          <a:p>
            <a:r>
              <a:t>Title Text</a:t>
            </a:r>
          </a:p>
        </p:txBody>
      </p:sp>
      <p:sp>
        <p:nvSpPr>
          <p:cNvPr id="67" name="Shape 67"/>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5" name="Shape 75"/>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ky – 3 na výšku">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hape 86"/>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hape 3"/>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ern-euro-nmd-200 logo.png"/>
          <p:cNvPicPr>
            <a:picLocks noChangeAspect="1"/>
          </p:cNvPicPr>
          <p:nvPr/>
        </p:nvPicPr>
        <p:blipFill>
          <a:blip r:embed="rId2">
            <a:extLst/>
          </a:blip>
          <a:stretch>
            <a:fillRect/>
          </a:stretch>
        </p:blipFill>
        <p:spPr>
          <a:xfrm>
            <a:off x="5346700" y="662267"/>
            <a:ext cx="2298700" cy="1690222"/>
          </a:xfrm>
          <a:prstGeom prst="rect">
            <a:avLst/>
          </a:prstGeom>
          <a:ln w="12700">
            <a:miter lim="400000"/>
          </a:ln>
        </p:spPr>
      </p:pic>
      <p:pic>
        <p:nvPicPr>
          <p:cNvPr id="120" name="fnbrno logo.jpg"/>
          <p:cNvPicPr>
            <a:picLocks noChangeAspect="1"/>
          </p:cNvPicPr>
          <p:nvPr/>
        </p:nvPicPr>
        <p:blipFill>
          <a:blip r:embed="rId3">
            <a:extLst/>
          </a:blip>
          <a:stretch>
            <a:fillRect/>
          </a:stretch>
        </p:blipFill>
        <p:spPr>
          <a:xfrm>
            <a:off x="850900" y="659236"/>
            <a:ext cx="4075765" cy="1448964"/>
          </a:xfrm>
          <a:prstGeom prst="rect">
            <a:avLst/>
          </a:prstGeom>
          <a:ln w="12700">
            <a:miter lim="400000"/>
          </a:ln>
        </p:spPr>
      </p:pic>
      <p:pic>
        <p:nvPicPr>
          <p:cNvPr id="121" name="4444669_1.jpg"/>
          <p:cNvPicPr>
            <a:picLocks noChangeAspect="1"/>
          </p:cNvPicPr>
          <p:nvPr/>
        </p:nvPicPr>
        <p:blipFill>
          <a:blip r:embed="rId4">
            <a:alphaModFix amt="9000"/>
            <a:extLst/>
          </a:blip>
          <a:srcRect l="31111" t="12063" r="26349" b="29682"/>
          <a:stretch>
            <a:fillRect/>
          </a:stretch>
        </p:blipFill>
        <p:spPr>
          <a:xfrm>
            <a:off x="7061200" y="5260"/>
            <a:ext cx="7150101" cy="9791369"/>
          </a:xfrm>
          <a:prstGeom prst="rect">
            <a:avLst/>
          </a:prstGeom>
          <a:ln w="12700">
            <a:miter lim="400000"/>
          </a:ln>
        </p:spPr>
      </p:pic>
      <p:pic>
        <p:nvPicPr>
          <p:cNvPr id="122" name="znak_LF_200.png"/>
          <p:cNvPicPr>
            <a:picLocks noChangeAspect="1"/>
          </p:cNvPicPr>
          <p:nvPr/>
        </p:nvPicPr>
        <p:blipFill>
          <a:blip r:embed="rId5">
            <a:extLst/>
          </a:blip>
          <a:srcRect/>
          <a:stretch>
            <a:fillRect/>
          </a:stretch>
        </p:blipFill>
        <p:spPr>
          <a:xfrm>
            <a:off x="8877300" y="662940"/>
            <a:ext cx="1981200" cy="1525525"/>
          </a:xfrm>
          <a:prstGeom prst="rect">
            <a:avLst/>
          </a:prstGeom>
          <a:ln w="12700">
            <a:miter lim="400000"/>
          </a:ln>
        </p:spPr>
      </p:pic>
      <p:sp>
        <p:nvSpPr>
          <p:cNvPr id="123" name="Shape 123"/>
          <p:cNvSpPr txBox="1"/>
          <p:nvPr/>
        </p:nvSpPr>
        <p:spPr>
          <a:xfrm>
            <a:off x="490689" y="4739038"/>
            <a:ext cx="12014201" cy="783524"/>
          </a:xfrm>
          <a:prstGeom prst="rect">
            <a:avLst/>
          </a:prstGeom>
          <a:ln w="12700">
            <a:miter lim="400000"/>
          </a:ln>
          <a:effectLst>
            <a:outerShdw blurRad="127000" dist="76200" dir="2700000" rotWithShape="0">
              <a:srgbClr val="000000">
                <a:alpha val="16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900"/>
              </a:spcBef>
              <a:defRPr sz="4500">
                <a:solidFill>
                  <a:schemeClr val="accent1">
                    <a:lumOff val="-13575"/>
                  </a:schemeClr>
                </a:solidFill>
              </a:defRPr>
            </a:lvl1pPr>
          </a:lstStyle>
          <a:p>
            <a:r>
              <a:t>"GENETICKÁ" TERAPIE SMA A DMD</a:t>
            </a:r>
          </a:p>
        </p:txBody>
      </p:sp>
      <p:sp>
        <p:nvSpPr>
          <p:cNvPr id="124" name="Shape 124"/>
          <p:cNvSpPr txBox="1"/>
          <p:nvPr/>
        </p:nvSpPr>
        <p:spPr>
          <a:xfrm>
            <a:off x="3860800" y="5521833"/>
            <a:ext cx="12014200" cy="411734"/>
          </a:xfrm>
          <a:prstGeom prst="rect">
            <a:avLst/>
          </a:prstGeom>
          <a:ln w="12700">
            <a:miter lim="400000"/>
          </a:ln>
          <a:effectLst>
            <a:outerShdw blurRad="127000" dist="76200" dir="2700000" rotWithShape="0">
              <a:srgbClr val="000000">
                <a:alpha val="9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60000"/>
              </a:lnSpc>
              <a:spcBef>
                <a:spcPts val="900"/>
              </a:spcBef>
              <a:defRPr sz="2000" b="0">
                <a:solidFill>
                  <a:schemeClr val="accent2">
                    <a:hueOff val="258623"/>
                    <a:satOff val="16006"/>
                    <a:lumOff val="-25223"/>
                  </a:schemeClr>
                </a:solidFill>
                <a:latin typeface="+mn-lt"/>
                <a:ea typeface="+mn-ea"/>
                <a:cs typeface="+mn-cs"/>
                <a:sym typeface="Helvetica Neue Medium"/>
              </a:defRPr>
            </a:lvl1pPr>
          </a:lstStyle>
          <a:p>
            <a:r>
              <a:t>MUDr. Ondřej Havlín, Klinika dětské neurologie LF MU a FN Brno </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789" y="455037"/>
            <a:ext cx="7620000" cy="7620000"/>
          </a:xfrm>
          <a:prstGeom prst="rect">
            <a:avLst/>
          </a:prstGeom>
        </p:spPr>
      </p:pic>
      <p:pic>
        <p:nvPicPr>
          <p:cNvPr id="167" name="4444669_1.jpg"/>
          <p:cNvPicPr>
            <a:picLocks noChangeAspect="1"/>
          </p:cNvPicPr>
          <p:nvPr/>
        </p:nvPicPr>
        <p:blipFill>
          <a:blip r:embed="rId3">
            <a:alphaModFix amt="4000"/>
            <a:extLst/>
          </a:blip>
          <a:srcRect l="31111" t="12063" r="26349" b="29682"/>
          <a:stretch>
            <a:fillRect/>
          </a:stretch>
        </p:blipFill>
        <p:spPr>
          <a:xfrm>
            <a:off x="492077" y="198840"/>
            <a:ext cx="7150101" cy="9791369"/>
          </a:xfrm>
          <a:prstGeom prst="rect">
            <a:avLst/>
          </a:prstGeom>
          <a:ln w="12700">
            <a:miter lim="400000"/>
          </a:ln>
        </p:spPr>
      </p:pic>
      <p:sp>
        <p:nvSpPr>
          <p:cNvPr id="168" name="Shape 168"/>
          <p:cNvSpPr txBox="1"/>
          <p:nvPr/>
        </p:nvSpPr>
        <p:spPr>
          <a:xfrm>
            <a:off x="490689" y="7317138"/>
            <a:ext cx="12014201" cy="783524"/>
          </a:xfrm>
          <a:prstGeom prst="rect">
            <a:avLst/>
          </a:prstGeom>
          <a:ln w="12700">
            <a:miter lim="400000"/>
          </a:ln>
          <a:effectLst>
            <a:outerShdw blurRad="127000" dist="76200" dir="2700000" rotWithShape="0">
              <a:srgbClr val="000000">
                <a:alpha val="16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900"/>
              </a:spcBef>
              <a:defRPr sz="4500">
                <a:solidFill>
                  <a:schemeClr val="accent1">
                    <a:lumOff val="-13575"/>
                  </a:schemeClr>
                </a:solidFill>
              </a:defRPr>
            </a:lvl1pPr>
          </a:lstStyle>
          <a:p>
            <a:r>
              <a:t>TIME IS MOTOR NEURON</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4444669_1.jpg"/>
          <p:cNvPicPr>
            <a:picLocks noChangeAspect="1"/>
          </p:cNvPicPr>
          <p:nvPr/>
        </p:nvPicPr>
        <p:blipFill>
          <a:blip r:embed="rId2">
            <a:alphaModFix amt="15000"/>
            <a:extLst/>
          </a:blip>
          <a:srcRect l="31111" t="12063" r="26349" b="29682"/>
          <a:stretch>
            <a:fillRect/>
          </a:stretch>
        </p:blipFill>
        <p:spPr>
          <a:xfrm>
            <a:off x="479377" y="84540"/>
            <a:ext cx="7150101" cy="9791369"/>
          </a:xfrm>
          <a:prstGeom prst="rect">
            <a:avLst/>
          </a:prstGeom>
          <a:ln w="12700">
            <a:miter lim="400000"/>
          </a:ln>
        </p:spPr>
      </p:pic>
      <p:sp>
        <p:nvSpPr>
          <p:cNvPr id="171" name="Shape 171"/>
          <p:cNvSpPr/>
          <p:nvPr/>
        </p:nvSpPr>
        <p:spPr>
          <a:xfrm>
            <a:off x="1828800" y="3098800"/>
            <a:ext cx="9220200" cy="4216400"/>
          </a:xfrm>
          <a:prstGeom prst="roundRect">
            <a:avLst>
              <a:gd name="adj" fmla="val 4518"/>
            </a:avLst>
          </a:prstGeom>
          <a:solidFill>
            <a:srgbClr val="C9E2FF"/>
          </a:solidFill>
          <a:ln w="50800">
            <a:solidFill>
              <a:srgbClr val="000000"/>
            </a:solidFill>
            <a:miter lim="400000"/>
          </a:ln>
        </p:spPr>
        <p:txBody>
          <a:bodyPr lIns="50800" tIns="50800" rIns="50800" bIns="50800" anchor="ctr"/>
          <a:lstStyle/>
          <a:p>
            <a:pPr>
              <a:defRPr sz="2200">
                <a:solidFill>
                  <a:srgbClr val="FFFFFF"/>
                </a:solidFill>
              </a:defRPr>
            </a:pPr>
            <a:endParaRPr/>
          </a:p>
        </p:txBody>
      </p:sp>
      <p:sp>
        <p:nvSpPr>
          <p:cNvPr id="172" name="Shape 172"/>
          <p:cNvSpPr txBox="1"/>
          <p:nvPr/>
        </p:nvSpPr>
        <p:spPr>
          <a:xfrm>
            <a:off x="1430121" y="6816681"/>
            <a:ext cx="8978901" cy="362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700"/>
            </a:lvl1pPr>
          </a:lstStyle>
          <a:p>
            <a:r>
              <a:t>https://www.nmd-journal.com/article/S0960-8966(19)30906-X/fulltext</a:t>
            </a:r>
          </a:p>
        </p:txBody>
      </p:sp>
      <p:sp>
        <p:nvSpPr>
          <p:cNvPr id="173" name="Shape 173"/>
          <p:cNvSpPr txBox="1"/>
          <p:nvPr/>
        </p:nvSpPr>
        <p:spPr>
          <a:xfrm>
            <a:off x="2324100" y="4432300"/>
            <a:ext cx="8597900" cy="274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402828" indent="-402828" algn="l">
              <a:spcBef>
                <a:spcPts val="800"/>
              </a:spcBef>
              <a:buSzPct val="145000"/>
              <a:buChar char="•"/>
              <a:defRPr sz="2900" b="0">
                <a:latin typeface="Lucida Grande"/>
                <a:ea typeface="Lucida Grande"/>
                <a:cs typeface="Lucida Grande"/>
                <a:sym typeface="Lucida Grande"/>
              </a:defRPr>
            </a:pPr>
            <a:r>
              <a:t>100% survival w/o permanent ventilation at 24 mo</a:t>
            </a:r>
          </a:p>
          <a:p>
            <a:pPr marL="402828" indent="-402828" algn="l">
              <a:spcBef>
                <a:spcPts val="800"/>
              </a:spcBef>
              <a:buSzPct val="145000"/>
              <a:buChar char="•"/>
              <a:defRPr sz="2900" b="0">
                <a:latin typeface="Lucida Grande"/>
                <a:ea typeface="Lucida Grande"/>
                <a:cs typeface="Lucida Grande"/>
                <a:sym typeface="Lucida Grande"/>
              </a:defRPr>
            </a:pPr>
            <a:r>
              <a:t>88% walking independently at 24 mo </a:t>
            </a:r>
          </a:p>
          <a:p>
            <a:pPr marL="402828" indent="-402828" algn="l">
              <a:spcBef>
                <a:spcPts val="800"/>
              </a:spcBef>
              <a:buSzPct val="145000"/>
              <a:buChar char="•"/>
              <a:defRPr sz="2900" b="0">
                <a:latin typeface="Lucida Grande"/>
                <a:ea typeface="Lucida Grande"/>
                <a:cs typeface="Lucida Grande"/>
                <a:sym typeface="Lucida Grande"/>
              </a:defRPr>
            </a:pPr>
            <a:r>
              <a:t>novorozenecký screening!				</a:t>
            </a:r>
          </a:p>
          <a:p>
            <a:pPr lvl="2" indent="0" algn="l">
              <a:spcBef>
                <a:spcPts val="800"/>
              </a:spcBef>
              <a:defRPr sz="2900" b="0">
                <a:latin typeface="Lucida Grande"/>
                <a:ea typeface="Lucida Grande"/>
                <a:cs typeface="Lucida Grande"/>
                <a:sym typeface="Lucida Grande"/>
              </a:defRPr>
            </a:pPr>
            <a:r>
              <a:t>							</a:t>
            </a:r>
          </a:p>
        </p:txBody>
      </p:sp>
      <p:sp>
        <p:nvSpPr>
          <p:cNvPr id="174" name="Shape 174"/>
          <p:cNvSpPr txBox="1"/>
          <p:nvPr/>
        </p:nvSpPr>
        <p:spPr>
          <a:xfrm>
            <a:off x="2321153" y="3324093"/>
            <a:ext cx="6762294" cy="87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900"/>
              </a:spcBef>
              <a:defRPr sz="5100" b="0">
                <a:solidFill>
                  <a:schemeClr val="accent1">
                    <a:hueOff val="114395"/>
                    <a:lumOff val="-24975"/>
                  </a:schemeClr>
                </a:solidFill>
                <a:latin typeface="+mn-lt"/>
                <a:ea typeface="+mn-ea"/>
                <a:cs typeface="+mn-cs"/>
                <a:sym typeface="Helvetica Neue Medium"/>
              </a:defRPr>
            </a:lvl1pPr>
          </a:lstStyle>
          <a:p>
            <a:r>
              <a:t>NURTURE clinical trial</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neurogenní skolioza.png"/>
          <p:cNvPicPr>
            <a:picLocks noChangeAspect="1"/>
          </p:cNvPicPr>
          <p:nvPr/>
        </p:nvPicPr>
        <p:blipFill>
          <a:blip r:embed="rId2">
            <a:extLst/>
          </a:blip>
          <a:stretch>
            <a:fillRect/>
          </a:stretch>
        </p:blipFill>
        <p:spPr>
          <a:xfrm>
            <a:off x="1625600" y="353463"/>
            <a:ext cx="9743054" cy="9042401"/>
          </a:xfrm>
          <a:prstGeom prst="rect">
            <a:avLst/>
          </a:prstGeom>
          <a:ln w="12700">
            <a:solidFill>
              <a:srgbClr val="000000"/>
            </a:solidFill>
            <a:miter lim="400000"/>
          </a:ln>
          <a:effectLst>
            <a:outerShdw blurRad="127000" dist="76200" dir="2700000" rotWithShape="0">
              <a:srgbClr val="000000">
                <a:alpha val="75000"/>
              </a:srgbClr>
            </a:outerShdw>
          </a:effectLst>
        </p:spPr>
      </p:pic>
      <p:pic>
        <p:nvPicPr>
          <p:cNvPr id="177" name="bez názvu.png"/>
          <p:cNvPicPr>
            <a:picLocks noChangeAspect="1"/>
          </p:cNvPicPr>
          <p:nvPr/>
        </p:nvPicPr>
        <p:blipFill>
          <a:blip r:embed="rId3">
            <a:extLst/>
          </a:blip>
          <a:stretch>
            <a:fillRect/>
          </a:stretch>
        </p:blipFill>
        <p:spPr>
          <a:xfrm>
            <a:off x="3771900" y="241300"/>
            <a:ext cx="5448300" cy="9265188"/>
          </a:xfrm>
          <a:prstGeom prst="rect">
            <a:avLst/>
          </a:prstGeom>
          <a:ln w="12700">
            <a:solidFill>
              <a:srgbClr val="000000"/>
            </a:solidFill>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439705_1_En_3_Fig1_HTML.png"/>
          <p:cNvPicPr>
            <a:picLocks noChangeAspect="1"/>
          </p:cNvPicPr>
          <p:nvPr/>
        </p:nvPicPr>
        <p:blipFill>
          <a:blip r:embed="rId2">
            <a:extLst/>
          </a:blip>
          <a:srcRect l="21469" t="6590" r="52484" b="83674"/>
          <a:stretch>
            <a:fillRect/>
          </a:stretch>
        </p:blipFill>
        <p:spPr>
          <a:xfrm>
            <a:off x="5207000" y="1981200"/>
            <a:ext cx="2819400" cy="825500"/>
          </a:xfrm>
          <a:prstGeom prst="rect">
            <a:avLst/>
          </a:prstGeom>
          <a:ln w="12700">
            <a:miter lim="400000"/>
          </a:ln>
        </p:spPr>
      </p:pic>
      <p:sp>
        <p:nvSpPr>
          <p:cNvPr id="180" name="Shape 180"/>
          <p:cNvSpPr/>
          <p:nvPr/>
        </p:nvSpPr>
        <p:spPr>
          <a:xfrm flipV="1">
            <a:off x="5576579" y="1628026"/>
            <a:ext cx="1673842" cy="1773148"/>
          </a:xfrm>
          <a:prstGeom prst="line">
            <a:avLst/>
          </a:prstGeom>
          <a:ln w="1270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1" name="Shape 181"/>
          <p:cNvSpPr/>
          <p:nvPr/>
        </p:nvSpPr>
        <p:spPr>
          <a:xfrm flipH="1" flipV="1">
            <a:off x="5713053" y="1647696"/>
            <a:ext cx="1546229" cy="1810008"/>
          </a:xfrm>
          <a:prstGeom prst="line">
            <a:avLst/>
          </a:prstGeom>
          <a:ln w="1143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82" name="439705_1_En_3_Fig1_HTML.png"/>
          <p:cNvPicPr>
            <a:picLocks noChangeAspect="1"/>
          </p:cNvPicPr>
          <p:nvPr/>
        </p:nvPicPr>
        <p:blipFill>
          <a:blip r:embed="rId2">
            <a:extLst/>
          </a:blip>
          <a:srcRect l="21469" t="6590" r="52484" b="83674"/>
          <a:stretch>
            <a:fillRect/>
          </a:stretch>
        </p:blipFill>
        <p:spPr>
          <a:xfrm>
            <a:off x="5181600" y="7086600"/>
            <a:ext cx="2819400" cy="825500"/>
          </a:xfrm>
          <a:prstGeom prst="rect">
            <a:avLst/>
          </a:prstGeom>
          <a:ln w="12700">
            <a:miter lim="400000"/>
          </a:ln>
        </p:spPr>
      </p:pic>
      <p:pic>
        <p:nvPicPr>
          <p:cNvPr id="183" name="RD-img01.png"/>
          <p:cNvPicPr>
            <a:picLocks noChangeAspect="1"/>
          </p:cNvPicPr>
          <p:nvPr/>
        </p:nvPicPr>
        <p:blipFill>
          <a:blip r:embed="rId3">
            <a:extLst/>
          </a:blip>
          <a:stretch>
            <a:fillRect/>
          </a:stretch>
        </p:blipFill>
        <p:spPr>
          <a:xfrm>
            <a:off x="5613400" y="5803900"/>
            <a:ext cx="1600200" cy="1603175"/>
          </a:xfrm>
          <a:prstGeom prst="rect">
            <a:avLst/>
          </a:prstGeom>
          <a:ln w="12700">
            <a:miter lim="400000"/>
          </a:ln>
          <a:effectLst>
            <a:outerShdw blurRad="127000" dist="76200" dir="2700000" rotWithShape="0">
              <a:srgbClr val="000000">
                <a:alpha val="75000"/>
              </a:srgbClr>
            </a:outerShdw>
          </a:effectLst>
        </p:spPr>
      </p:pic>
      <p:sp>
        <p:nvSpPr>
          <p:cNvPr id="184" name="Shape 184"/>
          <p:cNvSpPr/>
          <p:nvPr/>
        </p:nvSpPr>
        <p:spPr>
          <a:xfrm>
            <a:off x="6402745" y="3489746"/>
            <a:ext cx="5330" cy="1929896"/>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85" name="4444669_1.jpg"/>
          <p:cNvPicPr>
            <a:picLocks noChangeAspect="1"/>
          </p:cNvPicPr>
          <p:nvPr/>
        </p:nvPicPr>
        <p:blipFill>
          <a:blip r:embed="rId4">
            <a:alphaModFix amt="3000"/>
            <a:extLst/>
          </a:blip>
          <a:srcRect l="31111" t="12063" r="26349" b="29682"/>
          <a:stretch>
            <a:fillRect/>
          </a:stretch>
        </p:blipFill>
        <p:spPr>
          <a:xfrm>
            <a:off x="606377" y="46554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Vialandbox_1558464320138-HR.jpg"/>
          <p:cNvPicPr>
            <a:picLocks noChangeAspect="1"/>
          </p:cNvPicPr>
          <p:nvPr/>
        </p:nvPicPr>
        <p:blipFill>
          <a:blip r:embed="rId2">
            <a:extLst/>
          </a:blip>
          <a:stretch>
            <a:fillRect/>
          </a:stretch>
        </p:blipFill>
        <p:spPr>
          <a:xfrm>
            <a:off x="0" y="704247"/>
            <a:ext cx="13004800" cy="7316405"/>
          </a:xfrm>
          <a:prstGeom prst="rect">
            <a:avLst/>
          </a:prstGeom>
          <a:ln w="12700">
            <a:miter lim="400000"/>
          </a:ln>
        </p:spPr>
      </p:pic>
      <p:pic>
        <p:nvPicPr>
          <p:cNvPr id="188" name="4444669_1.jpg"/>
          <p:cNvPicPr>
            <a:picLocks noChangeAspect="1"/>
          </p:cNvPicPr>
          <p:nvPr/>
        </p:nvPicPr>
        <p:blipFill>
          <a:blip r:embed="rId3">
            <a:alphaModFix amt="3000"/>
            <a:extLst/>
          </a:blip>
          <a:srcRect l="31111" t="12063" r="26349" b="29682"/>
          <a:stretch>
            <a:fillRect/>
          </a:stretch>
        </p:blipFill>
        <p:spPr>
          <a:xfrm>
            <a:off x="606377" y="46554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4444669_1.jpg"/>
          <p:cNvPicPr>
            <a:picLocks noChangeAspect="1"/>
          </p:cNvPicPr>
          <p:nvPr/>
        </p:nvPicPr>
        <p:blipFill>
          <a:blip r:embed="rId2">
            <a:alphaModFix amt="9000"/>
            <a:extLst/>
          </a:blip>
          <a:srcRect l="31111" t="12063" r="26349" b="29682"/>
          <a:stretch>
            <a:fillRect/>
          </a:stretch>
        </p:blipFill>
        <p:spPr>
          <a:xfrm>
            <a:off x="7061200" y="5260"/>
            <a:ext cx="7150101" cy="9791369"/>
          </a:xfrm>
          <a:prstGeom prst="rect">
            <a:avLst/>
          </a:prstGeom>
          <a:ln w="12700">
            <a:miter lim="400000"/>
          </a:ln>
        </p:spPr>
      </p:pic>
      <p:sp>
        <p:nvSpPr>
          <p:cNvPr id="191" name="Shape 191"/>
          <p:cNvSpPr txBox="1"/>
          <p:nvPr/>
        </p:nvSpPr>
        <p:spPr>
          <a:xfrm>
            <a:off x="1183132" y="3343490"/>
            <a:ext cx="10972801" cy="2685620"/>
          </a:xfrm>
          <a:prstGeom prst="rect">
            <a:avLst/>
          </a:prstGeom>
          <a:solidFill>
            <a:srgbClr val="FFFFFF"/>
          </a:solidFill>
          <a:ln w="3175">
            <a:solidFill>
              <a:srgbClr val="000000"/>
            </a:solidFill>
            <a:miter lim="400000"/>
          </a:ln>
          <a:effectLst>
            <a:outerShdw blurRad="165100" dist="76200" dir="2700000" rotWithShape="0">
              <a:srgbClr val="000000">
                <a:alpha val="1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28600" marR="228600" algn="just">
              <a:defRPr sz="2800" b="0"/>
            </a:lvl1pPr>
          </a:lstStyle>
          <a:p>
            <a:r>
              <a:t>"Duchenne muscular dystrophy (DMD) is a rare but devastating genetic disorder that causes muscle loss and physical impairments. Without dystrophin, muscle cells become weaker and eventually die. Many children lose the ability to walk, and muscles essential for breathing and heart function ultimately stop working."</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4444669_1.jpg"/>
          <p:cNvPicPr>
            <a:picLocks noChangeAspect="1"/>
          </p:cNvPicPr>
          <p:nvPr/>
        </p:nvPicPr>
        <p:blipFill>
          <a:blip r:embed="rId2">
            <a:alphaModFix amt="9000"/>
            <a:extLst/>
          </a:blip>
          <a:srcRect l="31111" t="12063" r="26349" b="29682"/>
          <a:stretch>
            <a:fillRect/>
          </a:stretch>
        </p:blipFill>
        <p:spPr>
          <a:xfrm>
            <a:off x="7061200" y="5260"/>
            <a:ext cx="7150101" cy="9791369"/>
          </a:xfrm>
          <a:prstGeom prst="rect">
            <a:avLst/>
          </a:prstGeom>
          <a:ln w="12700">
            <a:miter lim="400000"/>
          </a:ln>
        </p:spPr>
      </p:pic>
      <p:pic>
        <p:nvPicPr>
          <p:cNvPr id="194" name="Ryan-and-Isaac-2.jpg"/>
          <p:cNvPicPr>
            <a:picLocks noChangeAspect="1"/>
          </p:cNvPicPr>
          <p:nvPr/>
        </p:nvPicPr>
        <p:blipFill>
          <a:blip r:embed="rId3">
            <a:extLst/>
          </a:blip>
          <a:stretch>
            <a:fillRect/>
          </a:stretch>
        </p:blipFill>
        <p:spPr>
          <a:xfrm>
            <a:off x="3212573" y="762000"/>
            <a:ext cx="6577775" cy="8280400"/>
          </a:xfrm>
          <a:prstGeom prst="rect">
            <a:avLst/>
          </a:prstGeom>
          <a:ln w="12700">
            <a:solidFill>
              <a:srgbClr val="000000"/>
            </a:solidFill>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Obrázek1.png"/>
          <p:cNvPicPr>
            <a:picLocks noChangeAspect="1"/>
          </p:cNvPicPr>
          <p:nvPr/>
        </p:nvPicPr>
        <p:blipFill>
          <a:blip r:embed="rId2">
            <a:extLst/>
          </a:blip>
          <a:stretch>
            <a:fillRect/>
          </a:stretch>
        </p:blipFill>
        <p:spPr>
          <a:xfrm>
            <a:off x="965200" y="5014747"/>
            <a:ext cx="11253573" cy="1981201"/>
          </a:xfrm>
          <a:prstGeom prst="rect">
            <a:avLst/>
          </a:prstGeom>
          <a:ln w="12700">
            <a:miter lim="400000"/>
          </a:ln>
        </p:spPr>
      </p:pic>
      <p:sp>
        <p:nvSpPr>
          <p:cNvPr id="197" name="Shape 197"/>
          <p:cNvSpPr txBox="1">
            <a:spLocks noGrp="1"/>
          </p:cNvSpPr>
          <p:nvPr>
            <p:ph type="body" idx="4294967295"/>
          </p:nvPr>
        </p:nvSpPr>
        <p:spPr>
          <a:xfrm>
            <a:off x="863600" y="2628900"/>
            <a:ext cx="11455400" cy="7124700"/>
          </a:xfrm>
          <a:prstGeom prst="rect">
            <a:avLst/>
          </a:prstGeom>
        </p:spPr>
        <p:txBody>
          <a:bodyPr anchor="t"/>
          <a:lstStyle/>
          <a:p>
            <a:pPr marL="0" indent="0">
              <a:buSzTx/>
              <a:buNone/>
              <a:defRPr sz="2900">
                <a:latin typeface="Lucida Grande"/>
                <a:ea typeface="Lucida Grande"/>
                <a:cs typeface="Lucida Grande"/>
                <a:sym typeface="Lucida Grande"/>
              </a:defRPr>
            </a:pPr>
            <a:endParaRPr/>
          </a:p>
          <a:p>
            <a:pPr marL="402828" indent="-402828">
              <a:spcBef>
                <a:spcPts val="0"/>
              </a:spcBef>
              <a:buSzPct val="50000"/>
              <a:buBlip>
                <a:blip r:embed="rId3"/>
              </a:buBlip>
              <a:defRPr sz="2900">
                <a:latin typeface="Lucida Grande"/>
                <a:ea typeface="Lucida Grande"/>
                <a:cs typeface="Lucida Grande"/>
                <a:sym typeface="Lucida Grande"/>
              </a:defRPr>
            </a:pPr>
            <a:r>
              <a:t>"shock absorber"</a:t>
            </a:r>
          </a:p>
          <a:p>
            <a:pPr marL="402828" indent="-402828">
              <a:spcBef>
                <a:spcPts val="800"/>
              </a:spcBef>
              <a:buSzPct val="50000"/>
              <a:buBlip>
                <a:blip r:embed="rId3"/>
              </a:buBlip>
              <a:defRPr sz="2900">
                <a:latin typeface="Lucida Grande"/>
                <a:ea typeface="Lucida Grande"/>
                <a:cs typeface="Lucida Grande"/>
                <a:sym typeface="Lucida Grande"/>
              </a:defRPr>
            </a:pPr>
            <a:r>
              <a:t>spojka cytoskeletálního aktinu se svalovou membránou a extracelulární matrix </a:t>
            </a:r>
          </a:p>
        </p:txBody>
      </p:sp>
      <p:pic>
        <p:nvPicPr>
          <p:cNvPr id="198" name="4444669_1.jpg"/>
          <p:cNvPicPr>
            <a:picLocks noChangeAspect="1"/>
          </p:cNvPicPr>
          <p:nvPr/>
        </p:nvPicPr>
        <p:blipFill>
          <a:blip r:embed="rId4">
            <a:alphaModFix amt="3000"/>
            <a:extLst/>
          </a:blip>
          <a:srcRect l="31111" t="12063" r="26349" b="29682"/>
          <a:stretch>
            <a:fillRect/>
          </a:stretch>
        </p:blipFill>
        <p:spPr>
          <a:xfrm>
            <a:off x="606377" y="465540"/>
            <a:ext cx="7150101" cy="9791369"/>
          </a:xfrm>
          <a:prstGeom prst="rect">
            <a:avLst/>
          </a:prstGeom>
          <a:ln w="12700">
            <a:miter lim="400000"/>
          </a:ln>
        </p:spPr>
      </p:pic>
      <p:sp>
        <p:nvSpPr>
          <p:cNvPr id="199" name="Shape 199"/>
          <p:cNvSpPr txBox="1"/>
          <p:nvPr/>
        </p:nvSpPr>
        <p:spPr>
          <a:xfrm>
            <a:off x="-3293911" y="1843438"/>
            <a:ext cx="12014201" cy="783524"/>
          </a:xfrm>
          <a:prstGeom prst="rect">
            <a:avLst/>
          </a:prstGeom>
          <a:ln w="12700">
            <a:miter lim="400000"/>
          </a:ln>
          <a:effectLst>
            <a:outerShdw blurRad="127000" dist="76200" dir="2700000" rotWithShape="0">
              <a:srgbClr val="000000">
                <a:alpha val="16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900"/>
              </a:spcBef>
              <a:defRPr sz="4500">
                <a:solidFill>
                  <a:schemeClr val="accent1">
                    <a:lumOff val="-13575"/>
                  </a:schemeClr>
                </a:solidFill>
              </a:defRPr>
            </a:lvl1pPr>
          </a:lstStyle>
          <a:p>
            <a:r>
              <a:t>DYSTROFIN</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4444669_1.jpg"/>
          <p:cNvPicPr>
            <a:picLocks noChangeAspect="1"/>
          </p:cNvPicPr>
          <p:nvPr/>
        </p:nvPicPr>
        <p:blipFill>
          <a:blip r:embed="rId2">
            <a:alphaModFix amt="3000"/>
            <a:extLst/>
          </a:blip>
          <a:srcRect l="31111" t="12063" r="26349" b="29682"/>
          <a:stretch>
            <a:fillRect/>
          </a:stretch>
        </p:blipFill>
        <p:spPr>
          <a:xfrm>
            <a:off x="606377" y="465540"/>
            <a:ext cx="7150101" cy="9791369"/>
          </a:xfrm>
          <a:prstGeom prst="rect">
            <a:avLst/>
          </a:prstGeom>
          <a:ln w="12700">
            <a:miter lim="400000"/>
          </a:ln>
        </p:spPr>
      </p:pic>
      <p:sp>
        <p:nvSpPr>
          <p:cNvPr id="202" name="Shape 202"/>
          <p:cNvSpPr txBox="1">
            <a:spLocks noGrp="1"/>
          </p:cNvSpPr>
          <p:nvPr>
            <p:ph type="body" idx="4294967295"/>
          </p:nvPr>
        </p:nvSpPr>
        <p:spPr>
          <a:xfrm>
            <a:off x="1206500" y="2946400"/>
            <a:ext cx="11455400" cy="7124700"/>
          </a:xfrm>
          <a:prstGeom prst="rect">
            <a:avLst/>
          </a:prstGeom>
        </p:spPr>
        <p:txBody>
          <a:bodyPr anchor="t"/>
          <a:lstStyle/>
          <a:p>
            <a:pPr marL="0" indent="0">
              <a:buSzTx/>
              <a:buNone/>
              <a:defRPr sz="2900">
                <a:latin typeface="Lucida Grande"/>
                <a:ea typeface="Lucida Grande"/>
                <a:cs typeface="Lucida Grande"/>
                <a:sym typeface="Lucida Grande"/>
              </a:defRPr>
            </a:pPr>
            <a:endParaRPr/>
          </a:p>
          <a:p>
            <a:pPr marL="402828" indent="-402828">
              <a:spcBef>
                <a:spcPts val="800"/>
              </a:spcBef>
              <a:buSzPct val="50000"/>
              <a:buBlip>
                <a:blip r:embed="rId3"/>
              </a:buBlip>
              <a:defRPr sz="2900">
                <a:latin typeface="Lucida Grande"/>
                <a:ea typeface="Lucida Grande"/>
                <a:cs typeface="Lucida Grande"/>
                <a:sym typeface="Lucida Grande"/>
              </a:defRPr>
            </a:pPr>
            <a:r>
              <a:t>vývoj nových terapeutik komplikovaný velmi variabilním genotypem</a:t>
            </a:r>
          </a:p>
          <a:p>
            <a:pPr marL="402828" indent="-402828">
              <a:spcBef>
                <a:spcPts val="800"/>
              </a:spcBef>
              <a:buSzPct val="50000"/>
              <a:buBlip>
                <a:blip r:embed="rId3"/>
              </a:buBlip>
              <a:defRPr sz="2900">
                <a:latin typeface="Lucida Grande"/>
                <a:ea typeface="Lucida Grande"/>
                <a:cs typeface="Lucida Grande"/>
                <a:sym typeface="Lucida Grande"/>
              </a:defRPr>
            </a:pPr>
            <a:r>
              <a:t>určení přesného genotypu je kruciální pro dostupnost mutačně-specifických terapií</a:t>
            </a:r>
          </a:p>
          <a:p>
            <a:pPr marL="402828" indent="-402828">
              <a:spcBef>
                <a:spcPts val="800"/>
              </a:spcBef>
              <a:buSzPct val="50000"/>
              <a:buBlip>
                <a:blip r:embed="rId3"/>
              </a:buBlip>
              <a:defRPr sz="2900">
                <a:latin typeface="Lucida Grande"/>
                <a:ea typeface="Lucida Grande"/>
                <a:cs typeface="Lucida Grande"/>
                <a:sym typeface="Lucida Grande"/>
              </a:defRPr>
            </a:pPr>
            <a:r>
              <a:rPr b="1"/>
              <a:t>bodová mutace</a:t>
            </a:r>
            <a:r>
              <a:t> x </a:t>
            </a:r>
            <a:r>
              <a:rPr b="1"/>
              <a:t>delece</a:t>
            </a:r>
            <a:r>
              <a:t> x duplikace</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Obrázek3.jpg"/>
          <p:cNvPicPr>
            <a:picLocks noChangeAspect="1"/>
          </p:cNvPicPr>
          <p:nvPr/>
        </p:nvPicPr>
        <p:blipFill>
          <a:blip r:embed="rId2">
            <a:extLst/>
          </a:blip>
          <a:stretch>
            <a:fillRect/>
          </a:stretch>
        </p:blipFill>
        <p:spPr>
          <a:xfrm>
            <a:off x="850900" y="1117600"/>
            <a:ext cx="11291628" cy="7518400"/>
          </a:xfrm>
          <a:prstGeom prst="rect">
            <a:avLst/>
          </a:prstGeom>
          <a:ln w="12700">
            <a:miter lim="400000"/>
          </a:ln>
        </p:spPr>
      </p:pic>
      <p:pic>
        <p:nvPicPr>
          <p:cNvPr id="205" name="4444669_1.jpg"/>
          <p:cNvPicPr>
            <a:picLocks noChangeAspect="1"/>
          </p:cNvPicPr>
          <p:nvPr/>
        </p:nvPicPr>
        <p:blipFill>
          <a:blip r:embed="rId3">
            <a:alphaModFix amt="3000"/>
            <a:extLst/>
          </a:blip>
          <a:srcRect l="31111" t="12063" r="26349" b="29682"/>
          <a:stretch>
            <a:fillRect/>
          </a:stretch>
        </p:blipFill>
        <p:spPr>
          <a:xfrm>
            <a:off x="606377" y="46554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444669_1.jpg"/>
          <p:cNvPicPr>
            <a:picLocks noChangeAspect="1"/>
          </p:cNvPicPr>
          <p:nvPr/>
        </p:nvPicPr>
        <p:blipFill>
          <a:blip r:embed="rId2">
            <a:alphaModFix amt="9000"/>
            <a:extLst/>
          </a:blip>
          <a:srcRect l="31111" t="12063" r="26349" b="29682"/>
          <a:stretch>
            <a:fillRect/>
          </a:stretch>
        </p:blipFill>
        <p:spPr>
          <a:xfrm>
            <a:off x="7061200" y="5260"/>
            <a:ext cx="7150101" cy="9791369"/>
          </a:xfrm>
          <a:prstGeom prst="rect">
            <a:avLst/>
          </a:prstGeom>
          <a:ln w="12700">
            <a:miter lim="400000"/>
          </a:ln>
        </p:spPr>
      </p:pic>
      <p:sp>
        <p:nvSpPr>
          <p:cNvPr id="127" name="Shape 127"/>
          <p:cNvSpPr txBox="1"/>
          <p:nvPr/>
        </p:nvSpPr>
        <p:spPr>
          <a:xfrm>
            <a:off x="1183132" y="3559390"/>
            <a:ext cx="10972801" cy="2253820"/>
          </a:xfrm>
          <a:prstGeom prst="rect">
            <a:avLst/>
          </a:prstGeom>
          <a:solidFill>
            <a:srgbClr val="FFFFFF"/>
          </a:solidFill>
          <a:ln w="3175">
            <a:solidFill>
              <a:srgbClr val="000000"/>
            </a:solidFill>
            <a:miter lim="400000"/>
          </a:ln>
          <a:effectLst>
            <a:outerShdw blurRad="165100" dist="76200" dir="2700000" rotWithShape="0">
              <a:srgbClr val="000000">
                <a:alpha val="1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28600" marR="228600" algn="just">
              <a:defRPr sz="2800" b="0"/>
            </a:lvl1pPr>
          </a:lstStyle>
          <a:p>
            <a:r>
              <a:t>"A diagnosis of SMA is devastating, leaving untreated babies who have the most severe form with painfully short, highly medicalized lives, during which they are unable to lift their heads, sit or roll, have difficulty swallowing and breathing and need 24-hour care." Jerry Mendell, M.D.</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Obrázek4.jpg"/>
          <p:cNvPicPr>
            <a:picLocks noChangeAspect="1"/>
          </p:cNvPicPr>
          <p:nvPr/>
        </p:nvPicPr>
        <p:blipFill>
          <a:blip r:embed="rId2">
            <a:extLst/>
          </a:blip>
          <a:stretch>
            <a:fillRect/>
          </a:stretch>
        </p:blipFill>
        <p:spPr>
          <a:xfrm>
            <a:off x="3505200" y="1651000"/>
            <a:ext cx="6007100" cy="6451600"/>
          </a:xfrm>
          <a:prstGeom prst="rect">
            <a:avLst/>
          </a:prstGeom>
          <a:ln w="12700">
            <a:miter lim="400000"/>
          </a:ln>
        </p:spPr>
      </p:pic>
      <p:pic>
        <p:nvPicPr>
          <p:cNvPr id="208" name="4444669_1.jpg"/>
          <p:cNvPicPr>
            <a:picLocks noChangeAspect="1"/>
          </p:cNvPicPr>
          <p:nvPr/>
        </p:nvPicPr>
        <p:blipFill>
          <a:blip r:embed="rId3">
            <a:alphaModFix amt="3000"/>
            <a:extLst/>
          </a:blip>
          <a:srcRect l="31111" t="12063" r="26349" b="29682"/>
          <a:stretch>
            <a:fillRect/>
          </a:stretch>
        </p:blipFill>
        <p:spPr>
          <a:xfrm>
            <a:off x="606377" y="46554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Obrázek6.png"/>
          <p:cNvPicPr>
            <a:picLocks noChangeAspect="1"/>
          </p:cNvPicPr>
          <p:nvPr/>
        </p:nvPicPr>
        <p:blipFill>
          <a:blip r:embed="rId2">
            <a:extLst/>
          </a:blip>
          <a:stretch>
            <a:fillRect/>
          </a:stretch>
        </p:blipFill>
        <p:spPr>
          <a:xfrm>
            <a:off x="2222500" y="2298700"/>
            <a:ext cx="8686800" cy="737957"/>
          </a:xfrm>
          <a:prstGeom prst="rect">
            <a:avLst/>
          </a:prstGeom>
          <a:ln w="12700">
            <a:miter lim="400000"/>
          </a:ln>
        </p:spPr>
      </p:pic>
      <p:pic>
        <p:nvPicPr>
          <p:cNvPr id="211" name="Obrázek7.png"/>
          <p:cNvPicPr>
            <a:picLocks noChangeAspect="1"/>
          </p:cNvPicPr>
          <p:nvPr/>
        </p:nvPicPr>
        <p:blipFill>
          <a:blip r:embed="rId3">
            <a:extLst/>
          </a:blip>
          <a:stretch>
            <a:fillRect/>
          </a:stretch>
        </p:blipFill>
        <p:spPr>
          <a:xfrm>
            <a:off x="2184400" y="3848100"/>
            <a:ext cx="8646206" cy="2324100"/>
          </a:xfrm>
          <a:prstGeom prst="rect">
            <a:avLst/>
          </a:prstGeom>
          <a:ln w="12700">
            <a:miter lim="400000"/>
          </a:ln>
        </p:spPr>
      </p:pic>
      <p:pic>
        <p:nvPicPr>
          <p:cNvPr id="212" name="4444669_1.jpg"/>
          <p:cNvPicPr>
            <a:picLocks noChangeAspect="1"/>
          </p:cNvPicPr>
          <p:nvPr/>
        </p:nvPicPr>
        <p:blipFill>
          <a:blip r:embed="rId4">
            <a:alphaModFix amt="3000"/>
            <a:extLst/>
          </a:blip>
          <a:srcRect l="31111" t="12063" r="26349" b="29682"/>
          <a:stretch>
            <a:fillRect/>
          </a:stretch>
        </p:blipFill>
        <p:spPr>
          <a:xfrm>
            <a:off x="453977" y="47824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arepta-big.jpg"/>
          <p:cNvPicPr>
            <a:picLocks noChangeAspect="1"/>
          </p:cNvPicPr>
          <p:nvPr/>
        </p:nvPicPr>
        <p:blipFill>
          <a:blip r:embed="rId2">
            <a:extLst/>
          </a:blip>
          <a:srcRect t="18745" b="23355"/>
          <a:stretch>
            <a:fillRect/>
          </a:stretch>
        </p:blipFill>
        <p:spPr>
          <a:xfrm>
            <a:off x="3594100" y="6400799"/>
            <a:ext cx="5511800" cy="2279458"/>
          </a:xfrm>
          <a:prstGeom prst="rect">
            <a:avLst/>
          </a:prstGeom>
          <a:ln w="12700">
            <a:miter lim="400000"/>
          </a:ln>
        </p:spPr>
      </p:pic>
      <p:pic>
        <p:nvPicPr>
          <p:cNvPr id="215" name="4444669_1.jpg"/>
          <p:cNvPicPr>
            <a:picLocks noChangeAspect="1"/>
          </p:cNvPicPr>
          <p:nvPr/>
        </p:nvPicPr>
        <p:blipFill>
          <a:blip r:embed="rId3">
            <a:alphaModFix amt="3000"/>
            <a:extLst/>
          </a:blip>
          <a:srcRect l="31111" t="12063" r="26349" b="29682"/>
          <a:stretch>
            <a:fillRect/>
          </a:stretch>
        </p:blipFill>
        <p:spPr>
          <a:xfrm>
            <a:off x="428577" y="376640"/>
            <a:ext cx="7150101" cy="9791369"/>
          </a:xfrm>
          <a:prstGeom prst="rect">
            <a:avLst/>
          </a:prstGeom>
          <a:ln w="12700">
            <a:miter lim="400000"/>
          </a:ln>
        </p:spPr>
      </p:pic>
      <p:pic>
        <p:nvPicPr>
          <p:cNvPr id="216" name="exondys-packaging.png"/>
          <p:cNvPicPr>
            <a:picLocks noChangeAspect="1"/>
          </p:cNvPicPr>
          <p:nvPr/>
        </p:nvPicPr>
        <p:blipFill>
          <a:blip r:embed="rId4">
            <a:extLst/>
          </a:blip>
          <a:stretch>
            <a:fillRect/>
          </a:stretch>
        </p:blipFill>
        <p:spPr>
          <a:xfrm>
            <a:off x="3708400" y="1562100"/>
            <a:ext cx="5067300" cy="460279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Obrázek2.png"/>
          <p:cNvPicPr>
            <a:picLocks noChangeAspect="1"/>
          </p:cNvPicPr>
          <p:nvPr/>
        </p:nvPicPr>
        <p:blipFill>
          <a:blip r:embed="rId3">
            <a:extLst/>
          </a:blip>
          <a:stretch>
            <a:fillRect/>
          </a:stretch>
        </p:blipFill>
        <p:spPr>
          <a:xfrm>
            <a:off x="1155700" y="5372100"/>
            <a:ext cx="5448300" cy="1460145"/>
          </a:xfrm>
          <a:prstGeom prst="rect">
            <a:avLst/>
          </a:prstGeom>
          <a:ln w="12700">
            <a:miter lim="400000"/>
          </a:ln>
        </p:spPr>
      </p:pic>
      <p:pic>
        <p:nvPicPr>
          <p:cNvPr id="219" name="Obrázek1.png"/>
          <p:cNvPicPr>
            <a:picLocks noChangeAspect="1"/>
          </p:cNvPicPr>
          <p:nvPr/>
        </p:nvPicPr>
        <p:blipFill>
          <a:blip r:embed="rId4">
            <a:extLst/>
          </a:blip>
          <a:stretch>
            <a:fillRect/>
          </a:stretch>
        </p:blipFill>
        <p:spPr>
          <a:xfrm>
            <a:off x="1054100" y="3008147"/>
            <a:ext cx="10604329" cy="1866901"/>
          </a:xfrm>
          <a:prstGeom prst="rect">
            <a:avLst/>
          </a:prstGeom>
          <a:ln w="12700">
            <a:miter lim="400000"/>
          </a:ln>
        </p:spPr>
      </p:pic>
      <p:pic>
        <p:nvPicPr>
          <p:cNvPr id="220" name="4444669_1.jpg"/>
          <p:cNvPicPr>
            <a:picLocks noChangeAspect="1"/>
          </p:cNvPicPr>
          <p:nvPr/>
        </p:nvPicPr>
        <p:blipFill>
          <a:blip r:embed="rId5">
            <a:alphaModFix amt="3000"/>
            <a:extLst/>
          </a:blip>
          <a:srcRect l="31111" t="12063" r="26349" b="29682"/>
          <a:stretch>
            <a:fillRect/>
          </a:stretch>
        </p:blipFill>
        <p:spPr>
          <a:xfrm>
            <a:off x="453977" y="478240"/>
            <a:ext cx="7150101" cy="9791369"/>
          </a:xfrm>
          <a:prstGeom prst="rect">
            <a:avLst/>
          </a:prstGeom>
          <a:ln w="12700">
            <a:miter lim="400000"/>
          </a:ln>
        </p:spPr>
      </p:pic>
      <p:sp>
        <p:nvSpPr>
          <p:cNvPr id="221" name="Shape 221"/>
          <p:cNvSpPr txBox="1">
            <a:spLocks noGrp="1"/>
          </p:cNvSpPr>
          <p:nvPr>
            <p:ph type="body" idx="4294967295"/>
          </p:nvPr>
        </p:nvSpPr>
        <p:spPr>
          <a:xfrm>
            <a:off x="7391400" y="5664200"/>
            <a:ext cx="11455400" cy="7124700"/>
          </a:xfrm>
          <a:prstGeom prst="rect">
            <a:avLst/>
          </a:prstGeom>
        </p:spPr>
        <p:txBody>
          <a:bodyPr anchor="t"/>
          <a:lstStyle/>
          <a:p>
            <a:pPr marL="0" indent="0">
              <a:buSzTx/>
              <a:buNone/>
              <a:defRPr sz="2300">
                <a:latin typeface="Lucida Grande"/>
                <a:ea typeface="Lucida Grande"/>
                <a:cs typeface="Lucida Grande"/>
                <a:sym typeface="Lucida Grande"/>
              </a:defRPr>
            </a:pPr>
            <a:endParaRPr/>
          </a:p>
          <a:p>
            <a:pPr marL="319484" indent="-319484">
              <a:spcBef>
                <a:spcPts val="800"/>
              </a:spcBef>
              <a:buSzPct val="50000"/>
              <a:buBlip>
                <a:blip r:embed="rId6"/>
              </a:buBlip>
              <a:defRPr sz="2300">
                <a:latin typeface="Lucida Grande"/>
                <a:ea typeface="Lucida Grande"/>
                <a:cs typeface="Lucida Grande"/>
                <a:sym typeface="Lucida Grande"/>
              </a:defRPr>
            </a:pPr>
            <a:r>
              <a:t>GALGT2 (Sarepta)</a:t>
            </a:r>
          </a:p>
          <a:p>
            <a:pPr marL="319484" indent="-319484">
              <a:spcBef>
                <a:spcPts val="800"/>
              </a:spcBef>
              <a:buSzPct val="50000"/>
              <a:buBlip>
                <a:blip r:embed="rId6"/>
              </a:buBlip>
              <a:defRPr sz="2300">
                <a:latin typeface="Lucida Grande"/>
                <a:ea typeface="Lucida Grande"/>
                <a:cs typeface="Lucida Grande"/>
                <a:sym typeface="Lucida Grande"/>
              </a:defRPr>
            </a:pPr>
            <a:r>
              <a:t>SRP-9001 (Sarepta)</a:t>
            </a:r>
          </a:p>
          <a:p>
            <a:pPr marL="319484" indent="-319484">
              <a:spcBef>
                <a:spcPts val="800"/>
              </a:spcBef>
              <a:buSzPct val="50000"/>
              <a:buBlip>
                <a:blip r:embed="rId6"/>
              </a:buBlip>
              <a:defRPr sz="2300">
                <a:latin typeface="Lucida Grande"/>
                <a:ea typeface="Lucida Grande"/>
                <a:cs typeface="Lucida Grande"/>
                <a:sym typeface="Lucida Grande"/>
              </a:defRPr>
            </a:pPr>
            <a:r>
              <a:t>SGT-001 (Solid Biosciences)</a:t>
            </a:r>
          </a:p>
          <a:p>
            <a:pPr marL="319484" indent="-319484">
              <a:spcBef>
                <a:spcPts val="800"/>
              </a:spcBef>
              <a:buSzPct val="50000"/>
              <a:buBlip>
                <a:blip r:embed="rId6"/>
              </a:buBlip>
              <a:defRPr sz="2300">
                <a:latin typeface="Lucida Grande"/>
                <a:ea typeface="Lucida Grande"/>
                <a:cs typeface="Lucida Grande"/>
                <a:sym typeface="Lucida Grande"/>
              </a:defRPr>
            </a:pPr>
            <a:r>
              <a:t>PF-06939926 (Pfizer)</a:t>
            </a:r>
          </a:p>
        </p:txBody>
      </p:sp>
      <p:pic>
        <p:nvPicPr>
          <p:cNvPr id="222" name="RD-img01.png"/>
          <p:cNvPicPr>
            <a:picLocks noChangeAspect="1"/>
          </p:cNvPicPr>
          <p:nvPr/>
        </p:nvPicPr>
        <p:blipFill>
          <a:blip r:embed="rId7">
            <a:extLst/>
          </a:blip>
          <a:stretch>
            <a:fillRect/>
          </a:stretch>
        </p:blipFill>
        <p:spPr>
          <a:xfrm>
            <a:off x="1155700" y="977900"/>
            <a:ext cx="1600200" cy="1603175"/>
          </a:xfrm>
          <a:prstGeom prst="rect">
            <a:avLst/>
          </a:prstGeom>
          <a:ln w="12700">
            <a:miter lim="400000"/>
          </a:ln>
          <a:effectLst>
            <a:outerShdw blurRad="127000" dist="76200" dir="2700000" rotWithShape="0">
              <a:srgbClr val="000000">
                <a:alpha val="75000"/>
              </a:srgbClr>
            </a:outerShdw>
          </a:effectLst>
        </p:spPr>
      </p:pic>
      <p:sp>
        <p:nvSpPr>
          <p:cNvPr id="223" name="Shape 223"/>
          <p:cNvSpPr txBox="1"/>
          <p:nvPr/>
        </p:nvSpPr>
        <p:spPr>
          <a:xfrm>
            <a:off x="1532089" y="1284638"/>
            <a:ext cx="12014201" cy="783524"/>
          </a:xfrm>
          <a:prstGeom prst="rect">
            <a:avLst/>
          </a:prstGeom>
          <a:ln w="12700">
            <a:miter lim="400000"/>
          </a:ln>
          <a:effectLst>
            <a:outerShdw blurRad="127000" dist="76200" dir="2700000" rotWithShape="0">
              <a:srgbClr val="000000">
                <a:alpha val="16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900"/>
              </a:spcBef>
              <a:defRPr sz="4500">
                <a:solidFill>
                  <a:schemeClr val="accent1">
                    <a:lumOff val="-13575"/>
                  </a:schemeClr>
                </a:solidFill>
              </a:defRPr>
            </a:lvl1pPr>
          </a:lstStyle>
          <a:p>
            <a:r>
              <a:t>AAV-terapie (micro-dystrofin)</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544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1447800"/>
            <a:ext cx="12192000" cy="6858000"/>
          </a:xfrm>
          <a:prstGeom prst="rect">
            <a:avLst/>
          </a:prstGeom>
        </p:spPr>
      </p:pic>
    </p:spTree>
    <p:extLst>
      <p:ext uri="{BB962C8B-B14F-4D97-AF65-F5344CB8AC3E}">
        <p14:creationId xmlns:p14="http://schemas.microsoft.com/office/powerpoint/2010/main" val="363736656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MA I.png"/>
          <p:cNvPicPr>
            <a:picLocks noChangeAspect="1"/>
          </p:cNvPicPr>
          <p:nvPr/>
        </p:nvPicPr>
        <p:blipFill>
          <a:blip r:embed="rId2">
            <a:extLst/>
          </a:blip>
          <a:srcRect l="791" t="865" r="50020" b="34849"/>
          <a:stretch>
            <a:fillRect/>
          </a:stretch>
        </p:blipFill>
        <p:spPr>
          <a:xfrm>
            <a:off x="1371600" y="965200"/>
            <a:ext cx="10261600" cy="7543800"/>
          </a:xfrm>
          <a:prstGeom prst="rect">
            <a:avLst/>
          </a:prstGeom>
          <a:ln w="12700">
            <a:solidFill>
              <a:srgbClr val="000000"/>
            </a:solidFill>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SMA II.png"/>
          <p:cNvPicPr>
            <a:picLocks noChangeAspect="1"/>
          </p:cNvPicPr>
          <p:nvPr/>
        </p:nvPicPr>
        <p:blipFill>
          <a:blip r:embed="rId2">
            <a:extLst/>
          </a:blip>
          <a:srcRect l="2299" t="6990" r="2176" b="1711"/>
          <a:stretch>
            <a:fillRect/>
          </a:stretch>
        </p:blipFill>
        <p:spPr>
          <a:xfrm>
            <a:off x="3724831" y="812800"/>
            <a:ext cx="5803901" cy="8128000"/>
          </a:xfrm>
          <a:prstGeom prst="rect">
            <a:avLst/>
          </a:prstGeom>
          <a:ln w="12700">
            <a:solidFill>
              <a:srgbClr val="000000"/>
            </a:solidFill>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sma-patient-story-lexi.jpg"/>
          <p:cNvPicPr>
            <a:picLocks noChangeAspect="1"/>
          </p:cNvPicPr>
          <p:nvPr/>
        </p:nvPicPr>
        <p:blipFill>
          <a:blip r:embed="rId2">
            <a:extLst/>
          </a:blip>
          <a:srcRect l="14355" r="4394"/>
          <a:stretch>
            <a:fillRect/>
          </a:stretch>
        </p:blipFill>
        <p:spPr>
          <a:xfrm>
            <a:off x="1320800" y="1219200"/>
            <a:ext cx="10566400" cy="7315200"/>
          </a:xfrm>
          <a:prstGeom prst="rect">
            <a:avLst/>
          </a:prstGeom>
          <a:ln w="12700">
            <a:solidFill>
              <a:srgbClr val="000000"/>
            </a:solidFill>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439705_1_En_3_Fig1_HTML.png"/>
          <p:cNvPicPr>
            <a:picLocks noChangeAspect="1"/>
          </p:cNvPicPr>
          <p:nvPr/>
        </p:nvPicPr>
        <p:blipFill>
          <a:blip r:embed="rId2">
            <a:extLst/>
          </a:blip>
          <a:srcRect l="23464" t="28756" r="48740" b="3744"/>
          <a:stretch>
            <a:fillRect/>
          </a:stretch>
        </p:blipFill>
        <p:spPr>
          <a:xfrm>
            <a:off x="5154045" y="2755900"/>
            <a:ext cx="3008806" cy="5723609"/>
          </a:xfrm>
          <a:prstGeom prst="rect">
            <a:avLst/>
          </a:prstGeom>
          <a:ln w="12700">
            <a:miter lim="400000"/>
          </a:ln>
        </p:spPr>
      </p:pic>
      <p:pic>
        <p:nvPicPr>
          <p:cNvPr id="136" name="439705_1_En_3_Fig1_HTML.png"/>
          <p:cNvPicPr>
            <a:picLocks noChangeAspect="1"/>
          </p:cNvPicPr>
          <p:nvPr/>
        </p:nvPicPr>
        <p:blipFill>
          <a:blip r:embed="rId2">
            <a:extLst/>
          </a:blip>
          <a:srcRect l="21469" t="6590" r="52484" b="83674"/>
          <a:stretch>
            <a:fillRect/>
          </a:stretch>
        </p:blipFill>
        <p:spPr>
          <a:xfrm>
            <a:off x="3744345" y="1079500"/>
            <a:ext cx="2819401" cy="825500"/>
          </a:xfrm>
          <a:prstGeom prst="rect">
            <a:avLst/>
          </a:prstGeom>
          <a:ln w="12700">
            <a:miter lim="400000"/>
          </a:ln>
        </p:spPr>
      </p:pic>
      <p:pic>
        <p:nvPicPr>
          <p:cNvPr id="137" name="4444669_1.jpg"/>
          <p:cNvPicPr>
            <a:picLocks noChangeAspect="1"/>
          </p:cNvPicPr>
          <p:nvPr/>
        </p:nvPicPr>
        <p:blipFill>
          <a:blip r:embed="rId3">
            <a:alphaModFix amt="3000"/>
            <a:extLst/>
          </a:blip>
          <a:srcRect l="31111" t="12063" r="26349" b="29682"/>
          <a:stretch>
            <a:fillRect/>
          </a:stretch>
        </p:blipFill>
        <p:spPr>
          <a:xfrm>
            <a:off x="355600" y="208460"/>
            <a:ext cx="7150100" cy="9791369"/>
          </a:xfrm>
          <a:prstGeom prst="rect">
            <a:avLst/>
          </a:prstGeom>
          <a:ln w="12700">
            <a:miter lim="400000"/>
          </a:ln>
        </p:spPr>
      </p:pic>
      <p:pic>
        <p:nvPicPr>
          <p:cNvPr id="138" name="439705_1_En_3_Fig1_HTML.png"/>
          <p:cNvPicPr>
            <a:picLocks noChangeAspect="1"/>
          </p:cNvPicPr>
          <p:nvPr/>
        </p:nvPicPr>
        <p:blipFill>
          <a:blip r:embed="rId2">
            <a:extLst/>
          </a:blip>
          <a:srcRect l="21469" t="6590" r="52484" b="83674"/>
          <a:stretch>
            <a:fillRect/>
          </a:stretch>
        </p:blipFill>
        <p:spPr>
          <a:xfrm>
            <a:off x="6451600" y="1079500"/>
            <a:ext cx="2819400" cy="8255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439705_1_En_3_Fig1_HTML.png"/>
          <p:cNvPicPr>
            <a:picLocks noChangeAspect="1"/>
          </p:cNvPicPr>
          <p:nvPr/>
        </p:nvPicPr>
        <p:blipFill>
          <a:blip r:embed="rId2">
            <a:extLst/>
          </a:blip>
          <a:srcRect l="21469" t="6590" r="52484" b="83674"/>
          <a:stretch>
            <a:fillRect/>
          </a:stretch>
        </p:blipFill>
        <p:spPr>
          <a:xfrm>
            <a:off x="836045" y="889000"/>
            <a:ext cx="2819401" cy="825500"/>
          </a:xfrm>
          <a:prstGeom prst="rect">
            <a:avLst/>
          </a:prstGeom>
          <a:ln w="12700">
            <a:miter lim="400000"/>
          </a:ln>
        </p:spPr>
      </p:pic>
      <p:pic>
        <p:nvPicPr>
          <p:cNvPr id="141" name="439705_1_En_3_Fig1_HTML.png"/>
          <p:cNvPicPr>
            <a:picLocks noChangeAspect="1"/>
          </p:cNvPicPr>
          <p:nvPr/>
        </p:nvPicPr>
        <p:blipFill>
          <a:blip r:embed="rId2">
            <a:extLst/>
          </a:blip>
          <a:srcRect l="21469" t="6590" r="52484" b="83674"/>
          <a:stretch>
            <a:fillRect/>
          </a:stretch>
        </p:blipFill>
        <p:spPr>
          <a:xfrm>
            <a:off x="3822700" y="889000"/>
            <a:ext cx="2819400" cy="825500"/>
          </a:xfrm>
          <a:prstGeom prst="rect">
            <a:avLst/>
          </a:prstGeom>
          <a:ln w="12700">
            <a:miter lim="400000"/>
          </a:ln>
        </p:spPr>
      </p:pic>
      <p:sp>
        <p:nvSpPr>
          <p:cNvPr id="142" name="Shape 142"/>
          <p:cNvSpPr/>
          <p:nvPr/>
        </p:nvSpPr>
        <p:spPr>
          <a:xfrm flipV="1">
            <a:off x="1245438" y="538252"/>
            <a:ext cx="1673842" cy="1773149"/>
          </a:xfrm>
          <a:prstGeom prst="line">
            <a:avLst/>
          </a:prstGeom>
          <a:ln w="1270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3" name="Shape 143"/>
          <p:cNvSpPr/>
          <p:nvPr/>
        </p:nvSpPr>
        <p:spPr>
          <a:xfrm flipH="1" flipV="1">
            <a:off x="1388088" y="551807"/>
            <a:ext cx="1546229" cy="1810008"/>
          </a:xfrm>
          <a:prstGeom prst="line">
            <a:avLst/>
          </a:prstGeom>
          <a:ln w="1143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4" name="Shape 144"/>
          <p:cNvSpPr/>
          <p:nvPr/>
        </p:nvSpPr>
        <p:spPr>
          <a:xfrm flipV="1">
            <a:off x="4192279" y="535826"/>
            <a:ext cx="1673842" cy="1773148"/>
          </a:xfrm>
          <a:prstGeom prst="line">
            <a:avLst/>
          </a:prstGeom>
          <a:ln w="1270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5" name="Shape 145"/>
          <p:cNvSpPr/>
          <p:nvPr/>
        </p:nvSpPr>
        <p:spPr>
          <a:xfrm flipH="1" flipV="1">
            <a:off x="4328753" y="555496"/>
            <a:ext cx="1546229" cy="1810008"/>
          </a:xfrm>
          <a:prstGeom prst="line">
            <a:avLst/>
          </a:prstGeom>
          <a:ln w="1143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46" name="439705_1_En_3_Fig1_HTML.png"/>
          <p:cNvPicPr>
            <a:picLocks noChangeAspect="1"/>
          </p:cNvPicPr>
          <p:nvPr/>
        </p:nvPicPr>
        <p:blipFill>
          <a:blip r:embed="rId2">
            <a:extLst/>
          </a:blip>
          <a:srcRect t="7937" r="75149" b="83225"/>
          <a:stretch>
            <a:fillRect/>
          </a:stretch>
        </p:blipFill>
        <p:spPr>
          <a:xfrm>
            <a:off x="8049645" y="936252"/>
            <a:ext cx="2806701" cy="781796"/>
          </a:xfrm>
          <a:prstGeom prst="rect">
            <a:avLst/>
          </a:prstGeom>
          <a:ln w="12700">
            <a:miter lim="400000"/>
          </a:ln>
        </p:spPr>
      </p:pic>
      <p:pic>
        <p:nvPicPr>
          <p:cNvPr id="147" name="439705_1_En_3_Fig1_HTML.png"/>
          <p:cNvPicPr>
            <a:picLocks noChangeAspect="1"/>
          </p:cNvPicPr>
          <p:nvPr/>
        </p:nvPicPr>
        <p:blipFill>
          <a:blip r:embed="rId2">
            <a:extLst/>
          </a:blip>
          <a:srcRect l="55652" t="29355" r="18419" b="3248"/>
          <a:stretch>
            <a:fillRect/>
          </a:stretch>
        </p:blipFill>
        <p:spPr>
          <a:xfrm>
            <a:off x="8051799" y="2247900"/>
            <a:ext cx="2806701" cy="5715000"/>
          </a:xfrm>
          <a:prstGeom prst="rect">
            <a:avLst/>
          </a:prstGeom>
          <a:ln w="12700">
            <a:miter lim="400000"/>
          </a:ln>
        </p:spPr>
      </p:pic>
      <p:pic>
        <p:nvPicPr>
          <p:cNvPr id="148" name="4444669_1.jpg"/>
          <p:cNvPicPr>
            <a:picLocks noChangeAspect="1"/>
          </p:cNvPicPr>
          <p:nvPr/>
        </p:nvPicPr>
        <p:blipFill>
          <a:blip r:embed="rId3">
            <a:alphaModFix amt="3000"/>
            <a:extLst/>
          </a:blip>
          <a:srcRect l="31111" t="12063" r="26349" b="29682"/>
          <a:stretch>
            <a:fillRect/>
          </a:stretch>
        </p:blipFill>
        <p:spPr>
          <a:xfrm>
            <a:off x="733377" y="-42460"/>
            <a:ext cx="7150101" cy="97913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439705_1_En_3_Fig1_HTML.png"/>
          <p:cNvPicPr>
            <a:picLocks noChangeAspect="1"/>
          </p:cNvPicPr>
          <p:nvPr/>
        </p:nvPicPr>
        <p:blipFill>
          <a:blip r:embed="rId2">
            <a:extLst/>
          </a:blip>
          <a:srcRect l="21469" t="6590" r="52484" b="83674"/>
          <a:stretch>
            <a:fillRect/>
          </a:stretch>
        </p:blipFill>
        <p:spPr>
          <a:xfrm>
            <a:off x="3947545" y="4178300"/>
            <a:ext cx="2819401" cy="825500"/>
          </a:xfrm>
          <a:prstGeom prst="rect">
            <a:avLst/>
          </a:prstGeom>
          <a:ln w="12700">
            <a:miter lim="400000"/>
          </a:ln>
        </p:spPr>
      </p:pic>
      <p:pic>
        <p:nvPicPr>
          <p:cNvPr id="151" name="4444669_1.jpg"/>
          <p:cNvPicPr>
            <a:picLocks noChangeAspect="1"/>
          </p:cNvPicPr>
          <p:nvPr/>
        </p:nvPicPr>
        <p:blipFill>
          <a:blip r:embed="rId3">
            <a:alphaModFix amt="3000"/>
            <a:extLst/>
          </a:blip>
          <a:srcRect l="31111" t="12063" r="26349" b="29682"/>
          <a:stretch>
            <a:fillRect/>
          </a:stretch>
        </p:blipFill>
        <p:spPr>
          <a:xfrm>
            <a:off x="479377" y="338540"/>
            <a:ext cx="7150101" cy="9791369"/>
          </a:xfrm>
          <a:prstGeom prst="rect">
            <a:avLst/>
          </a:prstGeom>
          <a:ln w="12700">
            <a:miter lim="400000"/>
          </a:ln>
        </p:spPr>
      </p:pic>
      <p:sp>
        <p:nvSpPr>
          <p:cNvPr id="152" name="Shape 152"/>
          <p:cNvSpPr/>
          <p:nvPr/>
        </p:nvSpPr>
        <p:spPr>
          <a:xfrm flipV="1">
            <a:off x="4509338" y="4031669"/>
            <a:ext cx="1330485" cy="1327732"/>
          </a:xfrm>
          <a:prstGeom prst="line">
            <a:avLst/>
          </a:prstGeom>
          <a:ln w="1270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3" name="Shape 153"/>
          <p:cNvSpPr/>
          <p:nvPr/>
        </p:nvSpPr>
        <p:spPr>
          <a:xfrm>
            <a:off x="4556487" y="4027976"/>
            <a:ext cx="1360469" cy="1316381"/>
          </a:xfrm>
          <a:prstGeom prst="line">
            <a:avLst/>
          </a:prstGeom>
          <a:ln w="1143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54" name="439705_1_En_3_Fig1_HTML.png"/>
          <p:cNvPicPr>
            <a:picLocks noChangeAspect="1"/>
          </p:cNvPicPr>
          <p:nvPr/>
        </p:nvPicPr>
        <p:blipFill>
          <a:blip r:embed="rId2">
            <a:extLst/>
          </a:blip>
          <a:srcRect t="7937" r="75149" b="83225"/>
          <a:stretch>
            <a:fillRect/>
          </a:stretch>
        </p:blipFill>
        <p:spPr>
          <a:xfrm>
            <a:off x="6614545" y="4289052"/>
            <a:ext cx="2806701" cy="78179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439705_1_En_3_Fig1_HTML.png"/>
          <p:cNvPicPr>
            <a:picLocks noChangeAspect="1"/>
          </p:cNvPicPr>
          <p:nvPr/>
        </p:nvPicPr>
        <p:blipFill>
          <a:blip r:embed="rId2">
            <a:extLst/>
          </a:blip>
          <a:srcRect l="51898" t="4043"/>
          <a:stretch>
            <a:fillRect/>
          </a:stretch>
        </p:blipFill>
        <p:spPr>
          <a:xfrm>
            <a:off x="4013199" y="609600"/>
            <a:ext cx="5207001" cy="8136746"/>
          </a:xfrm>
          <a:prstGeom prst="rect">
            <a:avLst/>
          </a:prstGeom>
          <a:ln w="12700">
            <a:miter lim="400000"/>
          </a:ln>
        </p:spPr>
      </p:pic>
      <p:pic>
        <p:nvPicPr>
          <p:cNvPr id="157" name="4444669_1.jpg"/>
          <p:cNvPicPr>
            <a:picLocks noChangeAspect="1"/>
          </p:cNvPicPr>
          <p:nvPr/>
        </p:nvPicPr>
        <p:blipFill>
          <a:blip r:embed="rId3">
            <a:alphaModFix amt="3000"/>
            <a:extLst/>
          </a:blip>
          <a:srcRect l="31111" t="12063" r="26349" b="29682"/>
          <a:stretch>
            <a:fillRect/>
          </a:stretch>
        </p:blipFill>
        <p:spPr>
          <a:xfrm>
            <a:off x="479377" y="338540"/>
            <a:ext cx="7150101" cy="9791369"/>
          </a:xfrm>
          <a:prstGeom prst="rect">
            <a:avLst/>
          </a:prstGeom>
          <a:ln w="12700">
            <a:miter lim="400000"/>
          </a:ln>
        </p:spPr>
      </p:pic>
      <p:sp>
        <p:nvSpPr>
          <p:cNvPr id="158" name="Shape 158"/>
          <p:cNvSpPr/>
          <p:nvPr/>
        </p:nvSpPr>
        <p:spPr>
          <a:xfrm>
            <a:off x="5054600" y="1600200"/>
            <a:ext cx="1536700" cy="533400"/>
          </a:xfrm>
          <a:prstGeom prst="rect">
            <a:avLst/>
          </a:prstGeom>
          <a:solidFill>
            <a:schemeClr val="accent4">
              <a:hueOff val="-461056"/>
              <a:satOff val="4338"/>
              <a:lumOff val="-10225"/>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ASO</a:t>
            </a:r>
          </a:p>
        </p:txBody>
      </p:sp>
      <p:pic>
        <p:nvPicPr>
          <p:cNvPr id="159" name="439705_1_En_3_Fig1_HTML.png"/>
          <p:cNvPicPr>
            <a:picLocks noChangeAspect="1"/>
          </p:cNvPicPr>
          <p:nvPr/>
        </p:nvPicPr>
        <p:blipFill>
          <a:blip r:embed="rId2">
            <a:extLst/>
          </a:blip>
          <a:srcRect l="36419" t="28395" r="54936" b="68514"/>
          <a:stretch>
            <a:fillRect/>
          </a:stretch>
        </p:blipFill>
        <p:spPr>
          <a:xfrm>
            <a:off x="6184900" y="2768600"/>
            <a:ext cx="952500" cy="266700"/>
          </a:xfrm>
          <a:prstGeom prst="rect">
            <a:avLst/>
          </a:prstGeom>
          <a:ln w="12700">
            <a:miter lim="400000"/>
          </a:ln>
        </p:spPr>
      </p:pic>
      <p:pic>
        <p:nvPicPr>
          <p:cNvPr id="160" name="439705_1_En_3_Fig1_HTML.png"/>
          <p:cNvPicPr>
            <a:picLocks noChangeAspect="1"/>
          </p:cNvPicPr>
          <p:nvPr/>
        </p:nvPicPr>
        <p:blipFill>
          <a:blip r:embed="rId2">
            <a:extLst/>
          </a:blip>
          <a:srcRect l="36419" t="28395" r="54936" b="68514"/>
          <a:stretch>
            <a:fillRect/>
          </a:stretch>
        </p:blipFill>
        <p:spPr>
          <a:xfrm>
            <a:off x="4581978" y="4127500"/>
            <a:ext cx="907144" cy="254000"/>
          </a:xfrm>
          <a:prstGeom prst="rect">
            <a:avLst/>
          </a:prstGeom>
          <a:ln w="12700">
            <a:miter lim="400000"/>
          </a:ln>
        </p:spPr>
      </p:pic>
      <p:sp>
        <p:nvSpPr>
          <p:cNvPr id="161" name="Shape 161"/>
          <p:cNvSpPr txBox="1"/>
          <p:nvPr/>
        </p:nvSpPr>
        <p:spPr>
          <a:xfrm>
            <a:off x="4690110" y="4305212"/>
            <a:ext cx="373381"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&gt;</a:t>
            </a:r>
          </a:p>
        </p:txBody>
      </p:sp>
      <p:pic>
        <p:nvPicPr>
          <p:cNvPr id="162" name="439705_1_En_3_Fig1_HTML.png"/>
          <p:cNvPicPr>
            <a:picLocks noChangeAspect="1"/>
          </p:cNvPicPr>
          <p:nvPr/>
        </p:nvPicPr>
        <p:blipFill>
          <a:blip r:embed="rId2">
            <a:extLst/>
          </a:blip>
          <a:srcRect l="65977" t="77281" r="28626" b="16577"/>
          <a:stretch>
            <a:fillRect/>
          </a:stretch>
        </p:blipFill>
        <p:spPr>
          <a:xfrm>
            <a:off x="5537199" y="7366000"/>
            <a:ext cx="584201" cy="520700"/>
          </a:xfrm>
          <a:prstGeom prst="rect">
            <a:avLst/>
          </a:prstGeom>
          <a:ln w="12700">
            <a:miter lim="400000"/>
          </a:ln>
        </p:spPr>
      </p:pic>
      <p:pic>
        <p:nvPicPr>
          <p:cNvPr id="163" name="439705_1_En_3_Fig1_HTML.png"/>
          <p:cNvPicPr>
            <a:picLocks noChangeAspect="1"/>
          </p:cNvPicPr>
          <p:nvPr/>
        </p:nvPicPr>
        <p:blipFill>
          <a:blip r:embed="rId2">
            <a:extLst/>
          </a:blip>
          <a:srcRect l="65977" t="77281" r="28626" b="16577"/>
          <a:stretch>
            <a:fillRect/>
          </a:stretch>
        </p:blipFill>
        <p:spPr>
          <a:xfrm>
            <a:off x="4817978" y="7721600"/>
            <a:ext cx="584201" cy="520700"/>
          </a:xfrm>
          <a:prstGeom prst="rect">
            <a:avLst/>
          </a:prstGeom>
          <a:ln w="12700">
            <a:miter lim="400000"/>
          </a:ln>
        </p:spPr>
      </p:pic>
      <p:sp>
        <p:nvSpPr>
          <p:cNvPr id="164" name="Shape 164"/>
          <p:cNvSpPr txBox="1"/>
          <p:nvPr/>
        </p:nvSpPr>
        <p:spPr>
          <a:xfrm>
            <a:off x="4017010" y="8242212"/>
            <a:ext cx="373381"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&gt;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16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6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6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16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9" grpId="2" animBg="1" advAuto="0"/>
      <p:bldP spid="160" grpId="3" animBg="1" advAuto="0"/>
      <p:bldP spid="161" grpId="4" animBg="1" advAuto="0"/>
      <p:bldP spid="162" grpId="5" animBg="1" advAuto="0"/>
      <p:bldP spid="163" grpId="6" animBg="1" advAuto="0"/>
      <p:bldP spid="164" grpId="7"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216</Words>
  <Application>Microsoft Office PowerPoint</Application>
  <PresentationFormat>Vlastní</PresentationFormat>
  <Paragraphs>28</Paragraphs>
  <Slides>24</Slides>
  <Notes>1</Notes>
  <HiddenSlides>0</HiddenSlides>
  <MMClips>1</MMClips>
  <ScaleCrop>false</ScaleCrop>
  <HeadingPairs>
    <vt:vector size="4" baseType="variant">
      <vt:variant>
        <vt:lpstr>Motiv</vt:lpstr>
      </vt:variant>
      <vt:variant>
        <vt:i4>1</vt:i4>
      </vt:variant>
      <vt:variant>
        <vt:lpstr>Nadpisy snímků</vt:lpstr>
      </vt:variant>
      <vt:variant>
        <vt:i4>24</vt:i4>
      </vt:variant>
    </vt:vector>
  </HeadingPairs>
  <TitlesOfParts>
    <vt:vector size="25" baseType="lpstr">
      <vt:lpstr>White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cp:lastModifiedBy>Havlín Ondřej</cp:lastModifiedBy>
  <cp:revision>2</cp:revision>
  <dcterms:modified xsi:type="dcterms:W3CDTF">2019-11-20T12:11:20Z</dcterms:modified>
</cp:coreProperties>
</file>