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9" r:id="rId4"/>
    <p:sldId id="273" r:id="rId5"/>
    <p:sldId id="261" r:id="rId6"/>
    <p:sldId id="266" r:id="rId7"/>
    <p:sldId id="267" r:id="rId8"/>
    <p:sldId id="269" r:id="rId9"/>
    <p:sldId id="262" r:id="rId10"/>
    <p:sldId id="263" r:id="rId11"/>
    <p:sldId id="264" r:id="rId12"/>
    <p:sldId id="265" r:id="rId13"/>
    <p:sldId id="274" r:id="rId14"/>
  </p:sldIdLst>
  <p:sldSz cx="12192000" cy="6858000"/>
  <p:notesSz cx="6858000" cy="9144000"/>
  <p:custDataLst>
    <p:tags r:id="rId15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8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C72E48-3B59-49BE-B8EA-8038DFD56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9F7FCB4-B334-4DFE-AA3D-7290D1C21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93EFB8-07D3-4831-98BF-D8CADF6C1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BAEB-28D9-4599-B210-9922948B5F35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8F3932-FF7D-425D-8411-6DC3789A6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597BAE-1DCC-4D27-ACF6-CB4CEF2FF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1FF6-979C-4F43-B835-9D1AD8A3CD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16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53068D-2B0E-47CA-A7ED-EC76DE0FE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598248C-B4E9-40C9-A150-9E0124F24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F8BD2C-6707-49FA-958A-F14E52C34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BAEB-28D9-4599-B210-9922948B5F35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4B3F07-D7EA-4C09-8655-A3D7896C1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3E7430-9B49-4438-8A5F-2FE5BCC31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1FF6-979C-4F43-B835-9D1AD8A3CD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258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C03F8AE-5C52-4E3B-96E3-B2C28B9307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2DC800F-6B05-4144-AAD2-B56D32E73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A83A11-411A-417F-AC40-7B66B445D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BAEB-28D9-4599-B210-9922948B5F35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6A7ABD-7E6E-4261-9398-4A5FAC24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2E7E3F-BCA8-4B5B-AA90-591E12995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1FF6-979C-4F43-B835-9D1AD8A3CD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13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3A936A-583C-4693-8D19-3FFDD846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0C6450-EBE8-4451-926D-DE6271765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D6749A-ED47-4732-A36D-551F894B8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BAEB-28D9-4599-B210-9922948B5F35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B3D5D9-228E-41B9-9D4E-A433BE7EB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0F49D8-6662-408B-A98E-B55A69416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1FF6-979C-4F43-B835-9D1AD8A3CD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89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48159A-B823-4E52-9856-763E7EF12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F00914-AAFA-4BCF-97A7-E134E2472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323C0F-1146-49FD-ACC0-11DF7FA0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BAEB-28D9-4599-B210-9922948B5F35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E9E068-7210-41DD-923C-489BD10F3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B42EEC-39E2-4CBD-8215-6A5E9A084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1FF6-979C-4F43-B835-9D1AD8A3CD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473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A8A1EC-1F78-412A-9878-87ED9B658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63872F-3873-44D3-A2FC-9534981099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A012439-D1AC-41E9-A496-12F3D6186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2DC001-EA6E-4699-9154-FA99DB56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BAEB-28D9-4599-B210-9922948B5F35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36F6CCC-73E8-424B-87BC-CD1AE1AD9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0DC395-99F3-4F91-A940-8DA9B2148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1FF6-979C-4F43-B835-9D1AD8A3CD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142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A56D36-1800-42A1-9A3E-F7F916AD7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EE5467-0BA4-4CFD-81D9-B139AE5E8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F301A1D-169D-4E8D-8BF2-8A3467FA6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D316FAB-CA3A-4A59-8CB3-263ED1DE8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27674C0-EE9F-457C-A3FF-5C6931DEC6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9442EAD-3537-4C1E-9882-98E05666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BAEB-28D9-4599-B210-9922948B5F35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21DA164-EE62-44BC-AB7F-C17457928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7A7B83B-AAC4-4ADF-8830-6462C631D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1FF6-979C-4F43-B835-9D1AD8A3CD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4723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0F39E7-A988-4E4A-ADBF-860EFA6F6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459E0C4-6BEC-46B0-B7E8-543C18C2F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BAEB-28D9-4599-B210-9922948B5F35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197CD84-845E-4D33-AE21-A798595F2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2130B8-1F52-43FF-8595-CC5F682A5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1FF6-979C-4F43-B835-9D1AD8A3CD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491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03FD467-0981-4C30-99B3-742CB0C7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BAEB-28D9-4599-B210-9922948B5F35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A467D24-B18A-42C6-996C-20281C804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FCFAFA-5D32-4F74-9C30-CEBF45004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1FF6-979C-4F43-B835-9D1AD8A3CD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5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22B2B7-B182-44E0-B940-C887CE55B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BB22AE-4EAB-4365-9CCB-72F0C1398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A980BB0-888D-4C37-80FF-E635BAF62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5945938-ED6A-44DA-BE8A-F0DC6FF6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BAEB-28D9-4599-B210-9922948B5F35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1F6F3CB-BC14-4D3C-AF4A-FB8404122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E3B895-AE3B-438C-B9F3-706CEFB6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1FF6-979C-4F43-B835-9D1AD8A3CD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506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AA5DAF-6251-4507-B9AB-A5D02958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D8A23F7-CA37-47C0-B1BA-79B964D7A7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5E11379-2B88-42CA-B68E-71DE16A78B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C3CAB86-781F-4696-9161-D5136C33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BAEB-28D9-4599-B210-9922948B5F35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797DB4C-CB7B-4734-8B1A-0385E48D3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7899D6-E26B-4651-8112-1B1855129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1FF6-979C-4F43-B835-9D1AD8A3CD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754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2E388B8-39C1-4723-9A35-9891112E6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DBDEA2F-DCE1-4015-9285-E793EC5A4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DB0808-EBDE-45CB-8CFB-D0F2312507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FBAEB-28D9-4599-B210-9922948B5F35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BB3CB5-C838-45FC-950E-663509003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80FC65-6597-4484-806E-59E4422DB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D1FF6-979C-4F43-B835-9D1AD8A3CD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36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voda, příroda&#10;&#10;Popis byl vytvořen automaticky">
            <a:extLst>
              <a:ext uri="{FF2B5EF4-FFF2-40B4-BE49-F238E27FC236}">
                <a16:creationId xmlns:a16="http://schemas.microsoft.com/office/drawing/2014/main" id="{DA9FB576-22CE-4A01-89EF-9A38F3E825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02077F5-3C7F-433A-9F23-709B2AF10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0536" y="1533843"/>
            <a:ext cx="9710928" cy="2387600"/>
          </a:xfrm>
        </p:spPr>
        <p:txBody>
          <a:bodyPr>
            <a:normAutofit fontScale="90000"/>
          </a:bodyPr>
          <a:lstStyle/>
          <a:p>
            <a:r>
              <a:rPr lang="cs-CZ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Naděje? </a:t>
            </a:r>
            <a:br>
              <a:rPr lang="cs-CZ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Litujeme, pro Vás nemáme.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48F600-8581-4B27-88A6-A56D002BD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6276"/>
            <a:ext cx="9144000" cy="1655762"/>
          </a:xfrm>
        </p:spPr>
        <p:txBody>
          <a:bodyPr>
            <a:normAutofit fontScale="92500" lnSpcReduction="20000"/>
          </a:bodyPr>
          <a:lstStyle/>
          <a:p>
            <a:endParaRPr lang="cs-CZ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Zkušenosti z klinických studií</a:t>
            </a:r>
          </a:p>
          <a:p>
            <a:r>
              <a:rPr lang="cs-CZ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pohledem rodinného příslušníka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9669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14C15D-9674-47C2-A2D3-274DBBDA5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746F32-9609-4827-85A0-5E5A652DF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Hranice bilirubinu 30, Andrea měla 35 </a:t>
            </a:r>
          </a:p>
          <a:p>
            <a:r>
              <a:rPr lang="cs-CZ" dirty="0"/>
              <a:t>Lékař byl nakloněn zařazení do studie, rozdíl mezi požadovanou a dosaženou hodnotou byla minimální a předpokládaný přínos byl pro prodloužení života zásadní</a:t>
            </a:r>
          </a:p>
          <a:p>
            <a:r>
              <a:rPr lang="cs-CZ" dirty="0"/>
              <a:t>Přesto těsně před aplikací vyřazena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						………. </a:t>
            </a:r>
            <a:r>
              <a:rPr lang="cs-CZ" sz="4800" b="1" dirty="0"/>
              <a:t>z k l a m á n í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79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0FB20E-9BDB-4038-A670-538FC952F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278961-5FA6-4F4F-AA93-CAC6C9082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2.pokus – klinická studie ANTABUS</a:t>
            </a:r>
          </a:p>
          <a:p>
            <a:r>
              <a:rPr lang="cs-CZ" dirty="0"/>
              <a:t>Zpět v péči prim. Kisse hledajícího KS vhodnou pro Andreu</a:t>
            </a:r>
          </a:p>
          <a:p>
            <a:r>
              <a:rPr lang="cs-CZ" dirty="0"/>
              <a:t>Prosinec 2018 zařazení do studie ANTABUS, vedeného MUDr. Milošem Holánkem z Kliniky komplexní onkologické péče, MOU</a:t>
            </a:r>
          </a:p>
          <a:p>
            <a:r>
              <a:rPr lang="cs-CZ" dirty="0"/>
              <a:t>Nebyla tak přísná pravidla, Andrea zařazena</a:t>
            </a:r>
          </a:p>
          <a:p>
            <a:r>
              <a:rPr lang="cs-CZ" dirty="0"/>
              <a:t>Testy 1/1, 9/1 OK</a:t>
            </a:r>
          </a:p>
          <a:p>
            <a:pPr marL="0" indent="0">
              <a:buNone/>
            </a:pPr>
            <a:r>
              <a:rPr lang="cs-CZ" dirty="0"/>
              <a:t>             20/1 – selhání jater, vyřazení ze studie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29/1 Andrea zemřela</a:t>
            </a:r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32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DDAE64-771D-4150-9269-80EB3AB8A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Klinické studie očima rodinného příslušníka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F70BD9-7808-4C19-BC73-CD10B490B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 Plusy :</a:t>
            </a:r>
          </a:p>
          <a:p>
            <a:r>
              <a:rPr lang="cs-CZ" dirty="0"/>
              <a:t>vztah k pacientům v MOU nadstandartní jak ze strany lékařů, tak sester</a:t>
            </a:r>
          </a:p>
          <a:p>
            <a:r>
              <a:rPr lang="cs-CZ" dirty="0"/>
              <a:t>pro pacienty i rodinné příslušníky je složité orientovat se ve studiích, proto aktivní </a:t>
            </a:r>
            <a:r>
              <a:rPr lang="cs-CZ" u="sng" dirty="0"/>
              <a:t>zapojení se lékaře je nutné</a:t>
            </a:r>
          </a:p>
          <a:p>
            <a:r>
              <a:rPr lang="cs-CZ" dirty="0"/>
              <a:t>ošetřující lékaři </a:t>
            </a:r>
            <a:r>
              <a:rPr lang="cs-CZ" u="sng" dirty="0"/>
              <a:t>aktivně </a:t>
            </a:r>
            <a:r>
              <a:rPr lang="cs-CZ" dirty="0"/>
              <a:t>hledali studie pro Andreu </a:t>
            </a:r>
          </a:p>
          <a:p>
            <a:r>
              <a:rPr lang="cs-CZ" dirty="0"/>
              <a:t>tento přístup lékaře prohlubuje důvěru pacienta k lékaři a k léčbě, kterou volí a dává pacientovi důležitou složku - naději</a:t>
            </a:r>
          </a:p>
          <a:p>
            <a:r>
              <a:rPr lang="cs-CZ" dirty="0"/>
              <a:t>individuální péče o pacienta</a:t>
            </a:r>
          </a:p>
          <a:p>
            <a:r>
              <a:rPr lang="cs-CZ" dirty="0"/>
              <a:t>podrobné informování pacienta o studii, plánovanému průběhu léčby</a:t>
            </a:r>
          </a:p>
          <a:p>
            <a:endParaRPr lang="cs-CZ" b="1" dirty="0"/>
          </a:p>
          <a:p>
            <a:pPr marL="0" indent="0">
              <a:buNone/>
            </a:pPr>
            <a:r>
              <a:rPr lang="cs-CZ" b="1" dirty="0"/>
              <a:t> Negativa :</a:t>
            </a:r>
          </a:p>
          <a:p>
            <a:r>
              <a:rPr lang="cs-CZ" dirty="0"/>
              <a:t> v případě mezních hodnot by mohlo být finální právo rozhodnutí na ošetřujícím lékaři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33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C724F33-9BDB-4AE5-BD9A-47C9CAB84B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6187" y="1084529"/>
            <a:ext cx="6259625" cy="557106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0C799F0-227A-4169-8BEE-BD1C3A69C948}"/>
              </a:ext>
            </a:extLst>
          </p:cNvPr>
          <p:cNvSpPr txBox="1"/>
          <p:nvPr/>
        </p:nvSpPr>
        <p:spPr>
          <a:xfrm>
            <a:off x="3082066" y="416163"/>
            <a:ext cx="587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967043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DF698B7-7098-4EC7-AC16-3970C6BB81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15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EFF4E-76AB-417F-BDD9-03F57852B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Andrea </a:t>
            </a:r>
            <a:r>
              <a:rPr lang="cs-CZ" dirty="0" err="1"/>
              <a:t>Mičke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B97E81-C5DC-4058-AC33-970936295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srpen 2010 - diagnóza rakovina prsu, pravá </a:t>
            </a:r>
            <a:r>
              <a:rPr lang="cs-CZ" dirty="0" err="1"/>
              <a:t>mamma</a:t>
            </a:r>
            <a:r>
              <a:rPr lang="cs-CZ" dirty="0"/>
              <a:t> – stadium T2N1M0</a:t>
            </a:r>
          </a:p>
          <a:p>
            <a:r>
              <a:rPr lang="cs-CZ" dirty="0"/>
              <a:t>léčba: MUDr. Hana Kaňková, Centrum pro rakovinu prsu, Zahradní Město a soukromá praxe</a:t>
            </a:r>
          </a:p>
          <a:p>
            <a:r>
              <a:rPr lang="cs-CZ" dirty="0"/>
              <a:t>8/2010 ablace </a:t>
            </a:r>
            <a:r>
              <a:rPr lang="cs-CZ" dirty="0" err="1"/>
              <a:t>mammy</a:t>
            </a:r>
            <a:r>
              <a:rPr lang="cs-CZ" dirty="0"/>
              <a:t> s následnou chemoterapií, operovala MUDr. Lucie Zárubová, následná léčba MUDr. Hana Kaňková </a:t>
            </a:r>
          </a:p>
          <a:p>
            <a:r>
              <a:rPr lang="cs-CZ" dirty="0"/>
              <a:t>1/2013 progrese onemocnění, objevily se metastázy v játrech – provedena jejich radiofrekvenční ablace a opět byla nasazena chemoterapie</a:t>
            </a:r>
          </a:p>
          <a:p>
            <a:r>
              <a:rPr lang="cs-CZ" dirty="0"/>
              <a:t>Léčba : </a:t>
            </a:r>
            <a:r>
              <a:rPr lang="cs-CZ" dirty="0" err="1"/>
              <a:t>doc.MUDr</a:t>
            </a:r>
            <a:r>
              <a:rPr lang="cs-CZ" dirty="0"/>
              <a:t>. </a:t>
            </a:r>
            <a:r>
              <a:rPr lang="cs-CZ" dirty="0" err="1"/>
              <a:t>PetraTesařová</a:t>
            </a:r>
            <a:r>
              <a:rPr lang="cs-CZ" dirty="0"/>
              <a:t>, CSc., 1.LF UK a VFN, Karlovo nám.</a:t>
            </a:r>
          </a:p>
          <a:p>
            <a:r>
              <a:rPr lang="cs-CZ" dirty="0"/>
              <a:t>5/2015 další progrese onemocnění, která ale dostatečně kontrolováno chemoterapií a biologickou léčbou</a:t>
            </a:r>
          </a:p>
          <a:p>
            <a:r>
              <a:rPr lang="cs-CZ" dirty="0"/>
              <a:t>pacientka klinicky ve výborném stavu, plně fungující, pracující u manžela ve firmě, angažující se v Alianci žen s rakovinou prsu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177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34BCD73-5B28-4057-A61C-76629EF43F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15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AEDAB6-E684-46CD-B54F-22ABE8CEA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36CD4A-5FC6-44D4-840E-EBE4E84FA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6/2016 – zhoršování písma, desorientace, pokles pravého koutku, tah doprava při chůzi</a:t>
            </a:r>
          </a:p>
          <a:p>
            <a:r>
              <a:rPr lang="cs-CZ" dirty="0"/>
              <a:t>neurologický deficit rychle progreduje, prohlubuje se každým dnem navzdory </a:t>
            </a:r>
            <a:r>
              <a:rPr lang="cs-CZ" dirty="0" err="1"/>
              <a:t>antiedémové</a:t>
            </a:r>
            <a:r>
              <a:rPr lang="cs-CZ" dirty="0"/>
              <a:t> terapii</a:t>
            </a:r>
          </a:p>
          <a:p>
            <a:r>
              <a:rPr lang="cs-CZ" dirty="0"/>
              <a:t>7.6.2016 po atace, diagnóza nádor na mozku, operace Nemocnice Na Homolce, operoval MUDr. Robert Tomáš, Ph.D.</a:t>
            </a:r>
          </a:p>
          <a:p>
            <a:r>
              <a:rPr lang="cs-CZ" dirty="0"/>
              <a:t>2017 přechod do MOU</a:t>
            </a:r>
          </a:p>
          <a:p>
            <a:r>
              <a:rPr lang="cs-CZ" dirty="0"/>
              <a:t>Léčba : doc. MUDr. Igor Kiss, PhD., MOU</a:t>
            </a:r>
          </a:p>
          <a:p>
            <a:r>
              <a:rPr lang="cs-CZ" dirty="0"/>
              <a:t>Do jara 2018 léčba probíhala v pořádku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07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C61096F-F281-4DFD-8AC9-B3F98B2F1D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6027" y="-256028"/>
            <a:ext cx="6858000" cy="737005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6BC4F63-1AF9-4B2F-B267-7D95EC84E9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 rot="5400000">
            <a:off x="8189976" y="-655319"/>
            <a:ext cx="3346704" cy="465734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324E7AB-A328-4762-9DE8-2901A56031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 rot="5400000">
            <a:off x="8189975" y="2855975"/>
            <a:ext cx="3346704" cy="465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21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voda, sport, exteriér&#10;&#10;Popis byl vytvořen automaticky">
            <a:extLst>
              <a:ext uri="{FF2B5EF4-FFF2-40B4-BE49-F238E27FC236}">
                <a16:creationId xmlns:a16="http://schemas.microsoft.com/office/drawing/2014/main" id="{A6084FE0-D6D3-4992-B9AB-FD3EA2458F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731" y="321732"/>
            <a:ext cx="5728548" cy="6214533"/>
          </a:xfrm>
          <a:prstGeom prst="rect">
            <a:avLst/>
          </a:prstGeom>
        </p:spPr>
      </p:pic>
      <p:pic>
        <p:nvPicPr>
          <p:cNvPr id="3" name="Obrázek 2" descr="Obsah obrázku osoba, exteriér, země, strom&#10;&#10;Popis byl vytvořen automaticky">
            <a:extLst>
              <a:ext uri="{FF2B5EF4-FFF2-40B4-BE49-F238E27FC236}">
                <a16:creationId xmlns:a16="http://schemas.microsoft.com/office/drawing/2014/main" id="{8A17D552-FAE6-4A1E-8544-60EF2F5D94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141721" y="321732"/>
            <a:ext cx="5728547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60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osoba, interiér, zeď, oblečení&#10;&#10;Popis byl vytvořen automaticky">
            <a:extLst>
              <a:ext uri="{FF2B5EF4-FFF2-40B4-BE49-F238E27FC236}">
                <a16:creationId xmlns:a16="http://schemas.microsoft.com/office/drawing/2014/main" id="{3283BBAB-6CE5-4845-96FE-CEE80896C7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62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2247CC-F179-43F3-99D3-C268F62BC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Klinické studie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68B50B-37E8-41D8-8798-032E8D723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1. pokus – klinická studie SOFIE</a:t>
            </a:r>
          </a:p>
          <a:p>
            <a:r>
              <a:rPr lang="cs-CZ" dirty="0"/>
              <a:t>Květen-červenec 2018 se léčba nedařila</a:t>
            </a:r>
          </a:p>
          <a:p>
            <a:r>
              <a:rPr lang="cs-CZ" dirty="0"/>
              <a:t>Prim. Kiss předal do péče MUDr. Kataríně Petrákové, Ph.D., která vedla studii SOFIE</a:t>
            </a:r>
          </a:p>
          <a:p>
            <a:r>
              <a:rPr lang="cs-CZ" dirty="0"/>
              <a:t>Absolvovali jsme schůzky na Oddělení lékařských studií ( Mgr. Alena Holešovská) a Oddělení klinických hodnocení</a:t>
            </a:r>
          </a:p>
          <a:p>
            <a:r>
              <a:rPr lang="cs-CZ" dirty="0"/>
              <a:t>Bylo stanoveno datum zahájení léčby</a:t>
            </a:r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18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18. Mičke[2019060614182653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450</Words>
  <Application>Microsoft Office PowerPoint</Application>
  <PresentationFormat>Širokoúhlá obrazovka</PresentationFormat>
  <Paragraphs>49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 Naděje?  Litujeme, pro Vás nemáme.</vt:lpstr>
      <vt:lpstr>Prezentace aplikace PowerPoint</vt:lpstr>
      <vt:lpstr>Andrea Mičke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Klinické studie</vt:lpstr>
      <vt:lpstr>Prezentace aplikace PowerPoint</vt:lpstr>
      <vt:lpstr>Prezentace aplikace PowerPoint</vt:lpstr>
      <vt:lpstr>Klinické studie očima rodinného příslušníka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Naděje?  Litujeme, pro Vás nemáme.</dc:title>
  <dc:creator>Magdaléna Vošalíková</dc:creator>
  <cp:lastModifiedBy>ucitel</cp:lastModifiedBy>
  <cp:revision>11</cp:revision>
  <dcterms:created xsi:type="dcterms:W3CDTF">2019-06-03T09:05:45Z</dcterms:created>
  <dcterms:modified xsi:type="dcterms:W3CDTF">2019-06-06T12:18:26Z</dcterms:modified>
</cp:coreProperties>
</file>