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3"/>
  </p:notesMasterIdLst>
  <p:sldIdLst>
    <p:sldId id="256" r:id="rId2"/>
    <p:sldId id="275" r:id="rId3"/>
    <p:sldId id="259" r:id="rId4"/>
    <p:sldId id="277" r:id="rId5"/>
    <p:sldId id="260" r:id="rId6"/>
    <p:sldId id="262" r:id="rId7"/>
    <p:sldId id="263" r:id="rId8"/>
    <p:sldId id="264" r:id="rId9"/>
    <p:sldId id="276" r:id="rId10"/>
    <p:sldId id="265" r:id="rId11"/>
    <p:sldId id="267" r:id="rId12"/>
    <p:sldId id="268" r:id="rId13"/>
    <p:sldId id="266" r:id="rId14"/>
    <p:sldId id="270" r:id="rId15"/>
    <p:sldId id="278" r:id="rId16"/>
    <p:sldId id="271" r:id="rId17"/>
    <p:sldId id="273" r:id="rId18"/>
    <p:sldId id="274" r:id="rId19"/>
    <p:sldId id="272" r:id="rId20"/>
    <p:sldId id="280" r:id="rId21"/>
    <p:sldId id="279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450" autoAdjust="0"/>
    <p:restoredTop sz="94660"/>
  </p:normalViewPr>
  <p:slideViewPr>
    <p:cSldViewPr>
      <p:cViewPr>
        <p:scale>
          <a:sx n="100" d="100"/>
          <a:sy n="100" d="100"/>
        </p:scale>
        <p:origin x="-1932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A3BC8-EB15-4772-99B8-37F2186FC34B}" type="doc">
      <dgm:prSet loTypeId="urn:microsoft.com/office/officeart/2005/8/layout/hChevron3" loCatId="process" qsTypeId="urn:microsoft.com/office/officeart/2005/8/quickstyle/simple1" qsCatId="simple" csTypeId="urn:microsoft.com/office/officeart/2005/8/colors/accent0_2" csCatId="mainScheme" phldr="1"/>
      <dgm:spPr/>
    </dgm:pt>
    <dgm:pt modelId="{B429BDFD-1E3B-400F-82BA-6C8B7C256628}">
      <dgm:prSet phldrT="[Text]" custT="1"/>
      <dgm:spPr/>
      <dgm:t>
        <a:bodyPr/>
        <a:lstStyle/>
        <a:p>
          <a:r>
            <a:rPr lang="cs-CZ" sz="1200" dirty="0" err="1" smtClean="0"/>
            <a:t>fat</a:t>
          </a:r>
          <a:r>
            <a:rPr lang="cs-CZ" sz="1200" dirty="0" smtClean="0"/>
            <a:t> </a:t>
          </a:r>
          <a:r>
            <a:rPr lang="cs-CZ" sz="1200" dirty="0" err="1" smtClean="0"/>
            <a:t>tissue</a:t>
          </a:r>
          <a:r>
            <a:rPr lang="cs-CZ" sz="1200" dirty="0" smtClean="0"/>
            <a:t> donor</a:t>
          </a:r>
          <a:endParaRPr lang="cs-CZ" sz="1200" dirty="0"/>
        </a:p>
      </dgm:t>
    </dgm:pt>
    <dgm:pt modelId="{3547B884-B8F7-44F3-A89B-92C3FF75D7D5}" type="parTrans" cxnId="{24AFCA71-4785-4C52-9B78-AF1FFD38CB3E}">
      <dgm:prSet/>
      <dgm:spPr/>
      <dgm:t>
        <a:bodyPr/>
        <a:lstStyle/>
        <a:p>
          <a:endParaRPr lang="cs-CZ" sz="2000"/>
        </a:p>
      </dgm:t>
    </dgm:pt>
    <dgm:pt modelId="{F33FF99D-47A9-4782-A0DE-02799FE5C5E8}" type="sibTrans" cxnId="{24AFCA71-4785-4C52-9B78-AF1FFD38CB3E}">
      <dgm:prSet/>
      <dgm:spPr/>
      <dgm:t>
        <a:bodyPr/>
        <a:lstStyle/>
        <a:p>
          <a:endParaRPr lang="cs-CZ" sz="2000"/>
        </a:p>
      </dgm:t>
    </dgm:pt>
    <dgm:pt modelId="{7FACD8C7-9E50-4B39-A5DF-510DCC102B55}">
      <dgm:prSet phldrT="[Text]" custT="1"/>
      <dgm:spPr/>
      <dgm:t>
        <a:bodyPr/>
        <a:lstStyle/>
        <a:p>
          <a:r>
            <a:rPr lang="cs-CZ" sz="1200" dirty="0" err="1" smtClean="0"/>
            <a:t>liposuction</a:t>
          </a:r>
          <a:endParaRPr lang="cs-CZ" sz="1200" dirty="0"/>
        </a:p>
      </dgm:t>
    </dgm:pt>
    <dgm:pt modelId="{95927229-40AE-4A44-8786-62AAB82EFE08}" type="parTrans" cxnId="{67F6C68B-E3F6-4667-85CB-989E3BEDE99D}">
      <dgm:prSet/>
      <dgm:spPr/>
      <dgm:t>
        <a:bodyPr/>
        <a:lstStyle/>
        <a:p>
          <a:endParaRPr lang="cs-CZ" sz="2000"/>
        </a:p>
      </dgm:t>
    </dgm:pt>
    <dgm:pt modelId="{982FB33C-AA56-4A78-A224-AB6B546E0914}" type="sibTrans" cxnId="{67F6C68B-E3F6-4667-85CB-989E3BEDE99D}">
      <dgm:prSet/>
      <dgm:spPr/>
      <dgm:t>
        <a:bodyPr/>
        <a:lstStyle/>
        <a:p>
          <a:endParaRPr lang="cs-CZ" sz="2000"/>
        </a:p>
      </dgm:t>
    </dgm:pt>
    <dgm:pt modelId="{AFD30087-88CD-4DF2-B033-ABBF14A41BC5}">
      <dgm:prSet phldrT="[Text]" custT="1"/>
      <dgm:spPr/>
      <dgm:t>
        <a:bodyPr/>
        <a:lstStyle/>
        <a:p>
          <a:r>
            <a:rPr lang="cs-CZ" sz="1200" dirty="0" smtClean="0"/>
            <a:t>SVF </a:t>
          </a:r>
          <a:r>
            <a:rPr lang="cs-CZ" sz="1200" dirty="0" err="1" smtClean="0"/>
            <a:t>isolation</a:t>
          </a:r>
          <a:endParaRPr lang="cs-CZ" sz="1200" dirty="0"/>
        </a:p>
      </dgm:t>
    </dgm:pt>
    <dgm:pt modelId="{5C0029D4-6FF1-42A7-9373-18CBD79BD7AE}" type="parTrans" cxnId="{350A0034-94CA-4902-A4F0-D7CA3653775A}">
      <dgm:prSet/>
      <dgm:spPr/>
      <dgm:t>
        <a:bodyPr/>
        <a:lstStyle/>
        <a:p>
          <a:endParaRPr lang="cs-CZ" sz="2000"/>
        </a:p>
      </dgm:t>
    </dgm:pt>
    <dgm:pt modelId="{D33AF909-E6E3-44C0-88FD-E50A7932B6B8}" type="sibTrans" cxnId="{350A0034-94CA-4902-A4F0-D7CA3653775A}">
      <dgm:prSet/>
      <dgm:spPr/>
      <dgm:t>
        <a:bodyPr/>
        <a:lstStyle/>
        <a:p>
          <a:endParaRPr lang="cs-CZ" sz="2000"/>
        </a:p>
      </dgm:t>
    </dgm:pt>
    <dgm:pt modelId="{621420EA-3AE7-4D4B-BA1A-862E6A8783F3}">
      <dgm:prSet phldrT="[Text]" custT="1"/>
      <dgm:spPr/>
      <dgm:t>
        <a:bodyPr/>
        <a:lstStyle/>
        <a:p>
          <a:r>
            <a:rPr lang="cs-CZ" sz="1200" dirty="0" smtClean="0"/>
            <a:t>MSC </a:t>
          </a:r>
          <a:r>
            <a:rPr lang="cs-CZ" sz="1200" dirty="0" err="1" smtClean="0"/>
            <a:t>expansion</a:t>
          </a:r>
          <a:endParaRPr lang="cs-CZ" sz="1200" dirty="0"/>
        </a:p>
      </dgm:t>
    </dgm:pt>
    <dgm:pt modelId="{719176C1-C62F-4166-AFA6-3891B14EF295}" type="parTrans" cxnId="{F7B6479F-3548-4756-B587-4646CC3B8527}">
      <dgm:prSet/>
      <dgm:spPr/>
      <dgm:t>
        <a:bodyPr/>
        <a:lstStyle/>
        <a:p>
          <a:endParaRPr lang="cs-CZ" sz="2000"/>
        </a:p>
      </dgm:t>
    </dgm:pt>
    <dgm:pt modelId="{3D4519D6-3C8A-4EFE-9793-6219D4AE70B0}" type="sibTrans" cxnId="{F7B6479F-3548-4756-B587-4646CC3B8527}">
      <dgm:prSet/>
      <dgm:spPr/>
      <dgm:t>
        <a:bodyPr/>
        <a:lstStyle/>
        <a:p>
          <a:endParaRPr lang="cs-CZ" sz="2000"/>
        </a:p>
      </dgm:t>
    </dgm:pt>
    <dgm:pt modelId="{C5A5DD4B-7819-489C-A80B-6A5A9D93D4DA}">
      <dgm:prSet phldrT="[Text]" custT="1"/>
      <dgm:spPr/>
      <dgm:t>
        <a:bodyPr/>
        <a:lstStyle/>
        <a:p>
          <a:r>
            <a:rPr lang="cs-CZ" sz="1200" dirty="0" smtClean="0"/>
            <a:t>MSC </a:t>
          </a:r>
          <a:r>
            <a:rPr lang="cs-CZ" sz="1200" dirty="0" err="1" smtClean="0"/>
            <a:t>storage</a:t>
          </a:r>
          <a:endParaRPr lang="cs-CZ" sz="1200" dirty="0"/>
        </a:p>
      </dgm:t>
    </dgm:pt>
    <dgm:pt modelId="{32820A32-30E5-401F-B3FF-E3EB46859945}" type="parTrans" cxnId="{D4B1284D-1EC7-40A7-8F71-3EC7B68CEE91}">
      <dgm:prSet/>
      <dgm:spPr/>
      <dgm:t>
        <a:bodyPr/>
        <a:lstStyle/>
        <a:p>
          <a:endParaRPr lang="cs-CZ" sz="2000"/>
        </a:p>
      </dgm:t>
    </dgm:pt>
    <dgm:pt modelId="{77B67AD8-B8F2-4C97-8400-8C156586EBE8}" type="sibTrans" cxnId="{D4B1284D-1EC7-40A7-8F71-3EC7B68CEE91}">
      <dgm:prSet/>
      <dgm:spPr/>
      <dgm:t>
        <a:bodyPr/>
        <a:lstStyle/>
        <a:p>
          <a:endParaRPr lang="cs-CZ" sz="2000"/>
        </a:p>
      </dgm:t>
    </dgm:pt>
    <dgm:pt modelId="{F0CF717A-6AFF-47C2-BB2E-491C62807512}">
      <dgm:prSet phldrT="[Text]" custT="1"/>
      <dgm:spPr/>
      <dgm:t>
        <a:bodyPr/>
        <a:lstStyle/>
        <a:p>
          <a:r>
            <a:rPr lang="cs-CZ" sz="1200" dirty="0" smtClean="0"/>
            <a:t>IMP </a:t>
          </a:r>
          <a:r>
            <a:rPr lang="cs-CZ" sz="1200" dirty="0" err="1" smtClean="0"/>
            <a:t>preparation</a:t>
          </a:r>
          <a:endParaRPr lang="cs-CZ" sz="1200" dirty="0"/>
        </a:p>
      </dgm:t>
    </dgm:pt>
    <dgm:pt modelId="{757FB56A-84F2-450D-994B-A551EA831E10}" type="parTrans" cxnId="{B3D3572B-433F-475C-AB62-9654344318FE}">
      <dgm:prSet/>
      <dgm:spPr/>
      <dgm:t>
        <a:bodyPr/>
        <a:lstStyle/>
        <a:p>
          <a:endParaRPr lang="cs-CZ" sz="2000"/>
        </a:p>
      </dgm:t>
    </dgm:pt>
    <dgm:pt modelId="{722C9D0A-AEC6-48AC-8E99-82AC51D6962A}" type="sibTrans" cxnId="{B3D3572B-433F-475C-AB62-9654344318FE}">
      <dgm:prSet/>
      <dgm:spPr/>
      <dgm:t>
        <a:bodyPr/>
        <a:lstStyle/>
        <a:p>
          <a:endParaRPr lang="cs-CZ" sz="2000"/>
        </a:p>
      </dgm:t>
    </dgm:pt>
    <dgm:pt modelId="{3D57708A-984E-4A7B-8C48-E9C4037F5BB9}">
      <dgm:prSet phldrT="[Text]" custT="1"/>
      <dgm:spPr/>
      <dgm:t>
        <a:bodyPr/>
        <a:lstStyle/>
        <a:p>
          <a:r>
            <a:rPr lang="cs-CZ" sz="1200" dirty="0" smtClean="0"/>
            <a:t>butterfly </a:t>
          </a:r>
          <a:r>
            <a:rPr lang="cs-CZ" sz="1200" dirty="0" err="1" smtClean="0"/>
            <a:t>disease</a:t>
          </a:r>
          <a:r>
            <a:rPr lang="cs-CZ" sz="1200" dirty="0" smtClean="0"/>
            <a:t> </a:t>
          </a:r>
          <a:r>
            <a:rPr lang="cs-CZ" sz="1200" dirty="0" err="1" smtClean="0"/>
            <a:t>patient</a:t>
          </a:r>
          <a:endParaRPr lang="cs-CZ" sz="1200" dirty="0"/>
        </a:p>
      </dgm:t>
    </dgm:pt>
    <dgm:pt modelId="{57E96652-59D9-42C6-9128-82CD2C8CD364}" type="parTrans" cxnId="{3E2E99E8-2997-4720-8FB5-FE079A952F92}">
      <dgm:prSet/>
      <dgm:spPr/>
      <dgm:t>
        <a:bodyPr/>
        <a:lstStyle/>
        <a:p>
          <a:endParaRPr lang="cs-CZ" sz="2000"/>
        </a:p>
      </dgm:t>
    </dgm:pt>
    <dgm:pt modelId="{1A9990C2-DC19-428A-8AD1-EE2562254A18}" type="sibTrans" cxnId="{3E2E99E8-2997-4720-8FB5-FE079A952F92}">
      <dgm:prSet/>
      <dgm:spPr/>
      <dgm:t>
        <a:bodyPr/>
        <a:lstStyle/>
        <a:p>
          <a:endParaRPr lang="cs-CZ" sz="2000"/>
        </a:p>
      </dgm:t>
    </dgm:pt>
    <dgm:pt modelId="{D140CF68-E31B-4FA4-963B-AB978AD72C22}" type="pres">
      <dgm:prSet presAssocID="{134A3BC8-EB15-4772-99B8-37F2186FC34B}" presName="Name0" presStyleCnt="0">
        <dgm:presLayoutVars>
          <dgm:dir/>
          <dgm:resizeHandles val="exact"/>
        </dgm:presLayoutVars>
      </dgm:prSet>
      <dgm:spPr/>
    </dgm:pt>
    <dgm:pt modelId="{9CDF0CDB-99D5-480D-8629-099C889AAC9E}" type="pres">
      <dgm:prSet presAssocID="{B429BDFD-1E3B-400F-82BA-6C8B7C256628}" presName="parTxOnly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A23D80-A31E-45BD-BC97-1E1826C4F456}" type="pres">
      <dgm:prSet presAssocID="{F33FF99D-47A9-4782-A0DE-02799FE5C5E8}" presName="parSpace" presStyleCnt="0"/>
      <dgm:spPr/>
    </dgm:pt>
    <dgm:pt modelId="{3868BEB3-02A3-477C-94A3-4ECFE975BC42}" type="pres">
      <dgm:prSet presAssocID="{7FACD8C7-9E50-4B39-A5DF-510DCC102B55}" presName="parTxOnly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35EE09-9EAF-42C0-B9BE-6ADA23AEEFCD}" type="pres">
      <dgm:prSet presAssocID="{982FB33C-AA56-4A78-A224-AB6B546E0914}" presName="parSpace" presStyleCnt="0"/>
      <dgm:spPr/>
    </dgm:pt>
    <dgm:pt modelId="{9844F655-7F99-4A0B-8B93-000808CCBC45}" type="pres">
      <dgm:prSet presAssocID="{AFD30087-88CD-4DF2-B033-ABBF14A41BC5}" presName="parTxOnly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E1791A-4460-4729-B6A4-0FFA5838F2CC}" type="pres">
      <dgm:prSet presAssocID="{D33AF909-E6E3-44C0-88FD-E50A7932B6B8}" presName="parSpace" presStyleCnt="0"/>
      <dgm:spPr/>
    </dgm:pt>
    <dgm:pt modelId="{168CC1A7-7452-4B37-8E06-2B6017CD3843}" type="pres">
      <dgm:prSet presAssocID="{621420EA-3AE7-4D4B-BA1A-862E6A8783F3}" presName="parTxOnly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A56517-64DB-4768-84C3-4DAE229C4233}" type="pres">
      <dgm:prSet presAssocID="{3D4519D6-3C8A-4EFE-9793-6219D4AE70B0}" presName="parSpace" presStyleCnt="0"/>
      <dgm:spPr/>
    </dgm:pt>
    <dgm:pt modelId="{DB2F1D69-61CD-48E1-8CBD-07CEE44512DA}" type="pres">
      <dgm:prSet presAssocID="{C5A5DD4B-7819-489C-A80B-6A5A9D93D4DA}" presName="parTxOnly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77B9FF8-18F8-4903-B6A5-3C7FBBD43C84}" type="pres">
      <dgm:prSet presAssocID="{77B67AD8-B8F2-4C97-8400-8C156586EBE8}" presName="parSpace" presStyleCnt="0"/>
      <dgm:spPr/>
    </dgm:pt>
    <dgm:pt modelId="{19CF1965-3A37-4E0C-BD7D-537BA395EC7A}" type="pres">
      <dgm:prSet presAssocID="{F0CF717A-6AFF-47C2-BB2E-491C62807512}" presName="parTxOnly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6DA6046-0F3C-415A-B3A8-BC023420EF2A}" type="pres">
      <dgm:prSet presAssocID="{722C9D0A-AEC6-48AC-8E99-82AC51D6962A}" presName="parSpace" presStyleCnt="0"/>
      <dgm:spPr/>
    </dgm:pt>
    <dgm:pt modelId="{759B084C-EF04-4492-B162-4F6792E55836}" type="pres">
      <dgm:prSet presAssocID="{3D57708A-984E-4A7B-8C48-E9C4037F5BB9}" presName="parTxOnly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4B1284D-1EC7-40A7-8F71-3EC7B68CEE91}" srcId="{134A3BC8-EB15-4772-99B8-37F2186FC34B}" destId="{C5A5DD4B-7819-489C-A80B-6A5A9D93D4DA}" srcOrd="4" destOrd="0" parTransId="{32820A32-30E5-401F-B3FF-E3EB46859945}" sibTransId="{77B67AD8-B8F2-4C97-8400-8C156586EBE8}"/>
    <dgm:cxn modelId="{3718386C-5EA9-498F-9768-D460B9205099}" type="presOf" srcId="{134A3BC8-EB15-4772-99B8-37F2186FC34B}" destId="{D140CF68-E31B-4FA4-963B-AB978AD72C22}" srcOrd="0" destOrd="0" presId="urn:microsoft.com/office/officeart/2005/8/layout/hChevron3"/>
    <dgm:cxn modelId="{350A0034-94CA-4902-A4F0-D7CA3653775A}" srcId="{134A3BC8-EB15-4772-99B8-37F2186FC34B}" destId="{AFD30087-88CD-4DF2-B033-ABBF14A41BC5}" srcOrd="2" destOrd="0" parTransId="{5C0029D4-6FF1-42A7-9373-18CBD79BD7AE}" sibTransId="{D33AF909-E6E3-44C0-88FD-E50A7932B6B8}"/>
    <dgm:cxn modelId="{3E2E99E8-2997-4720-8FB5-FE079A952F92}" srcId="{134A3BC8-EB15-4772-99B8-37F2186FC34B}" destId="{3D57708A-984E-4A7B-8C48-E9C4037F5BB9}" srcOrd="6" destOrd="0" parTransId="{57E96652-59D9-42C6-9128-82CD2C8CD364}" sibTransId="{1A9990C2-DC19-428A-8AD1-EE2562254A18}"/>
    <dgm:cxn modelId="{2A32ED5E-C0CF-4F95-98A7-48196C1C2F99}" type="presOf" srcId="{3D57708A-984E-4A7B-8C48-E9C4037F5BB9}" destId="{759B084C-EF04-4492-B162-4F6792E55836}" srcOrd="0" destOrd="0" presId="urn:microsoft.com/office/officeart/2005/8/layout/hChevron3"/>
    <dgm:cxn modelId="{F7B6479F-3548-4756-B587-4646CC3B8527}" srcId="{134A3BC8-EB15-4772-99B8-37F2186FC34B}" destId="{621420EA-3AE7-4D4B-BA1A-862E6A8783F3}" srcOrd="3" destOrd="0" parTransId="{719176C1-C62F-4166-AFA6-3891B14EF295}" sibTransId="{3D4519D6-3C8A-4EFE-9793-6219D4AE70B0}"/>
    <dgm:cxn modelId="{5EE10361-2061-458F-850B-7FD5AF21FF1C}" type="presOf" srcId="{7FACD8C7-9E50-4B39-A5DF-510DCC102B55}" destId="{3868BEB3-02A3-477C-94A3-4ECFE975BC42}" srcOrd="0" destOrd="0" presId="urn:microsoft.com/office/officeart/2005/8/layout/hChevron3"/>
    <dgm:cxn modelId="{3D8961CB-63DD-451E-A2B3-3867FDB830FE}" type="presOf" srcId="{621420EA-3AE7-4D4B-BA1A-862E6A8783F3}" destId="{168CC1A7-7452-4B37-8E06-2B6017CD3843}" srcOrd="0" destOrd="0" presId="urn:microsoft.com/office/officeart/2005/8/layout/hChevron3"/>
    <dgm:cxn modelId="{B3D3572B-433F-475C-AB62-9654344318FE}" srcId="{134A3BC8-EB15-4772-99B8-37F2186FC34B}" destId="{F0CF717A-6AFF-47C2-BB2E-491C62807512}" srcOrd="5" destOrd="0" parTransId="{757FB56A-84F2-450D-994B-A551EA831E10}" sibTransId="{722C9D0A-AEC6-48AC-8E99-82AC51D6962A}"/>
    <dgm:cxn modelId="{2C9F44D9-046B-4A20-86B7-68FBAFF4F8F9}" type="presOf" srcId="{C5A5DD4B-7819-489C-A80B-6A5A9D93D4DA}" destId="{DB2F1D69-61CD-48E1-8CBD-07CEE44512DA}" srcOrd="0" destOrd="0" presId="urn:microsoft.com/office/officeart/2005/8/layout/hChevron3"/>
    <dgm:cxn modelId="{67F6C68B-E3F6-4667-85CB-989E3BEDE99D}" srcId="{134A3BC8-EB15-4772-99B8-37F2186FC34B}" destId="{7FACD8C7-9E50-4B39-A5DF-510DCC102B55}" srcOrd="1" destOrd="0" parTransId="{95927229-40AE-4A44-8786-62AAB82EFE08}" sibTransId="{982FB33C-AA56-4A78-A224-AB6B546E0914}"/>
    <dgm:cxn modelId="{4A2EE1F3-4B00-497E-A522-3A270EC8F32F}" type="presOf" srcId="{B429BDFD-1E3B-400F-82BA-6C8B7C256628}" destId="{9CDF0CDB-99D5-480D-8629-099C889AAC9E}" srcOrd="0" destOrd="0" presId="urn:microsoft.com/office/officeart/2005/8/layout/hChevron3"/>
    <dgm:cxn modelId="{24AFCA71-4785-4C52-9B78-AF1FFD38CB3E}" srcId="{134A3BC8-EB15-4772-99B8-37F2186FC34B}" destId="{B429BDFD-1E3B-400F-82BA-6C8B7C256628}" srcOrd="0" destOrd="0" parTransId="{3547B884-B8F7-44F3-A89B-92C3FF75D7D5}" sibTransId="{F33FF99D-47A9-4782-A0DE-02799FE5C5E8}"/>
    <dgm:cxn modelId="{EC8AC864-1AAA-4319-9789-33C28B848322}" type="presOf" srcId="{AFD30087-88CD-4DF2-B033-ABBF14A41BC5}" destId="{9844F655-7F99-4A0B-8B93-000808CCBC45}" srcOrd="0" destOrd="0" presId="urn:microsoft.com/office/officeart/2005/8/layout/hChevron3"/>
    <dgm:cxn modelId="{F2B1FB93-B444-4409-AE66-DAA38985792D}" type="presOf" srcId="{F0CF717A-6AFF-47C2-BB2E-491C62807512}" destId="{19CF1965-3A37-4E0C-BD7D-537BA395EC7A}" srcOrd="0" destOrd="0" presId="urn:microsoft.com/office/officeart/2005/8/layout/hChevron3"/>
    <dgm:cxn modelId="{A028D1BA-619E-461C-A40D-C4722C2C9FB3}" type="presParOf" srcId="{D140CF68-E31B-4FA4-963B-AB978AD72C22}" destId="{9CDF0CDB-99D5-480D-8629-099C889AAC9E}" srcOrd="0" destOrd="0" presId="urn:microsoft.com/office/officeart/2005/8/layout/hChevron3"/>
    <dgm:cxn modelId="{F88D59F3-0412-4ACB-AEC9-88888F201456}" type="presParOf" srcId="{D140CF68-E31B-4FA4-963B-AB978AD72C22}" destId="{84A23D80-A31E-45BD-BC97-1E1826C4F456}" srcOrd="1" destOrd="0" presId="urn:microsoft.com/office/officeart/2005/8/layout/hChevron3"/>
    <dgm:cxn modelId="{3B74E37E-2F01-4DD0-9BE5-7D6AF8B08893}" type="presParOf" srcId="{D140CF68-E31B-4FA4-963B-AB978AD72C22}" destId="{3868BEB3-02A3-477C-94A3-4ECFE975BC42}" srcOrd="2" destOrd="0" presId="urn:microsoft.com/office/officeart/2005/8/layout/hChevron3"/>
    <dgm:cxn modelId="{DB008813-8054-4A4E-8717-BC9A1C54EDBD}" type="presParOf" srcId="{D140CF68-E31B-4FA4-963B-AB978AD72C22}" destId="{DD35EE09-9EAF-42C0-B9BE-6ADA23AEEFCD}" srcOrd="3" destOrd="0" presId="urn:microsoft.com/office/officeart/2005/8/layout/hChevron3"/>
    <dgm:cxn modelId="{4557DA1A-D5E2-4BDE-8574-963471212E96}" type="presParOf" srcId="{D140CF68-E31B-4FA4-963B-AB978AD72C22}" destId="{9844F655-7F99-4A0B-8B93-000808CCBC45}" srcOrd="4" destOrd="0" presId="urn:microsoft.com/office/officeart/2005/8/layout/hChevron3"/>
    <dgm:cxn modelId="{3498E23C-A327-464E-A99C-71411828ACF7}" type="presParOf" srcId="{D140CF68-E31B-4FA4-963B-AB978AD72C22}" destId="{32E1791A-4460-4729-B6A4-0FFA5838F2CC}" srcOrd="5" destOrd="0" presId="urn:microsoft.com/office/officeart/2005/8/layout/hChevron3"/>
    <dgm:cxn modelId="{5442B12D-419F-444F-99B2-E89F80C61CD7}" type="presParOf" srcId="{D140CF68-E31B-4FA4-963B-AB978AD72C22}" destId="{168CC1A7-7452-4B37-8E06-2B6017CD3843}" srcOrd="6" destOrd="0" presId="urn:microsoft.com/office/officeart/2005/8/layout/hChevron3"/>
    <dgm:cxn modelId="{9845E699-BB57-4BAB-944C-00419264A294}" type="presParOf" srcId="{D140CF68-E31B-4FA4-963B-AB978AD72C22}" destId="{79A56517-64DB-4768-84C3-4DAE229C4233}" srcOrd="7" destOrd="0" presId="urn:microsoft.com/office/officeart/2005/8/layout/hChevron3"/>
    <dgm:cxn modelId="{4D63CF13-BAC7-4C45-9F9E-5260234B064E}" type="presParOf" srcId="{D140CF68-E31B-4FA4-963B-AB978AD72C22}" destId="{DB2F1D69-61CD-48E1-8CBD-07CEE44512DA}" srcOrd="8" destOrd="0" presId="urn:microsoft.com/office/officeart/2005/8/layout/hChevron3"/>
    <dgm:cxn modelId="{EE00F2FC-0039-45F2-9BF4-AFF327C513CC}" type="presParOf" srcId="{D140CF68-E31B-4FA4-963B-AB978AD72C22}" destId="{077B9FF8-18F8-4903-B6A5-3C7FBBD43C84}" srcOrd="9" destOrd="0" presId="urn:microsoft.com/office/officeart/2005/8/layout/hChevron3"/>
    <dgm:cxn modelId="{A6C5AEF3-E5A8-4BB7-BA94-3FF64375A4FA}" type="presParOf" srcId="{D140CF68-E31B-4FA4-963B-AB978AD72C22}" destId="{19CF1965-3A37-4E0C-BD7D-537BA395EC7A}" srcOrd="10" destOrd="0" presId="urn:microsoft.com/office/officeart/2005/8/layout/hChevron3"/>
    <dgm:cxn modelId="{4600B6FC-57A9-4579-B168-57C24CBADF73}" type="presParOf" srcId="{D140CF68-E31B-4FA4-963B-AB978AD72C22}" destId="{36DA6046-0F3C-415A-B3A8-BC023420EF2A}" srcOrd="11" destOrd="0" presId="urn:microsoft.com/office/officeart/2005/8/layout/hChevron3"/>
    <dgm:cxn modelId="{000BC5CE-324F-45B6-91A1-B2C50F19D12C}" type="presParOf" srcId="{D140CF68-E31B-4FA4-963B-AB978AD72C22}" destId="{759B084C-EF04-4492-B162-4F6792E55836}" srcOrd="12" destOrd="0" presId="urn:microsoft.com/office/officeart/2005/8/layout/hChevron3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37EF99-956E-402F-BFAE-AB25F76576D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0ACFD74-A5F7-4951-A7F8-6D98D7472551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cs-CZ" dirty="0"/>
            <a:t>Diferenciace </a:t>
          </a:r>
        </a:p>
        <a:p>
          <a:r>
            <a:rPr lang="cs-CZ" dirty="0"/>
            <a:t>3 dny</a:t>
          </a:r>
        </a:p>
      </dgm:t>
    </dgm:pt>
    <dgm:pt modelId="{8FFFC5DD-7274-4CEC-B937-4E6F85F0D17F}" type="parTrans" cxnId="{9AEB5FBF-B54F-4ED1-B440-8D723C425343}">
      <dgm:prSet/>
      <dgm:spPr/>
      <dgm:t>
        <a:bodyPr/>
        <a:lstStyle/>
        <a:p>
          <a:endParaRPr lang="cs-CZ"/>
        </a:p>
      </dgm:t>
    </dgm:pt>
    <dgm:pt modelId="{7A6FF522-BFC3-40E9-8DBF-806D0433AFB8}" type="sibTrans" cxnId="{9AEB5FBF-B54F-4ED1-B440-8D723C425343}">
      <dgm:prSet/>
      <dgm:spPr/>
      <dgm:t>
        <a:bodyPr/>
        <a:lstStyle/>
        <a:p>
          <a:endParaRPr lang="cs-CZ"/>
        </a:p>
      </dgm:t>
    </dgm:pt>
    <dgm:pt modelId="{DD4F7BD5-C635-496E-B810-CD453049577A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Pulzace nádorovým </a:t>
          </a:r>
          <a:r>
            <a:rPr lang="cs-CZ" dirty="0" err="1"/>
            <a:t>lyzátem</a:t>
          </a:r>
          <a:r>
            <a:rPr lang="cs-CZ" dirty="0"/>
            <a:t> </a:t>
          </a:r>
        </a:p>
        <a:p>
          <a:r>
            <a:rPr lang="cs-CZ" dirty="0"/>
            <a:t>3-4 h</a:t>
          </a:r>
        </a:p>
      </dgm:t>
    </dgm:pt>
    <dgm:pt modelId="{8C7B127E-5953-4DF3-92C1-976D73A1473C}" type="parTrans" cxnId="{509F3AFF-2115-4E2F-BD2C-6C341C766905}">
      <dgm:prSet/>
      <dgm:spPr/>
      <dgm:t>
        <a:bodyPr/>
        <a:lstStyle/>
        <a:p>
          <a:endParaRPr lang="cs-CZ"/>
        </a:p>
      </dgm:t>
    </dgm:pt>
    <dgm:pt modelId="{185BEF2A-969F-446C-8C28-989D901AE466}" type="sibTrans" cxnId="{509F3AFF-2115-4E2F-BD2C-6C341C766905}">
      <dgm:prSet/>
      <dgm:spPr/>
      <dgm:t>
        <a:bodyPr/>
        <a:lstStyle/>
        <a:p>
          <a:endParaRPr lang="cs-CZ"/>
        </a:p>
      </dgm:t>
    </dgm:pt>
    <dgm:pt modelId="{E6DAC110-E938-44B5-AB05-3A0ACB946515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Maturace </a:t>
          </a:r>
        </a:p>
        <a:p>
          <a:r>
            <a:rPr lang="cs-CZ" dirty="0"/>
            <a:t>18 h</a:t>
          </a:r>
        </a:p>
      </dgm:t>
    </dgm:pt>
    <dgm:pt modelId="{F7C3E520-C62B-488B-B3B0-EE5C4850AF38}" type="parTrans" cxnId="{0034A8A0-16F5-47D6-9088-E65B9C15ECB7}">
      <dgm:prSet/>
      <dgm:spPr/>
      <dgm:t>
        <a:bodyPr/>
        <a:lstStyle/>
        <a:p>
          <a:endParaRPr lang="cs-CZ"/>
        </a:p>
      </dgm:t>
    </dgm:pt>
    <dgm:pt modelId="{BDB2CD0D-43BC-46F5-974E-DA88BB304DD6}" type="sibTrans" cxnId="{0034A8A0-16F5-47D6-9088-E65B9C15ECB7}">
      <dgm:prSet/>
      <dgm:spPr/>
      <dgm:t>
        <a:bodyPr/>
        <a:lstStyle/>
        <a:p>
          <a:endParaRPr lang="cs-CZ"/>
        </a:p>
      </dgm:t>
    </dgm:pt>
    <dgm:pt modelId="{5CB9A216-3BD3-4FFA-81D5-D9A471856E2F}" type="pres">
      <dgm:prSet presAssocID="{CF37EF99-956E-402F-BFAE-AB25F76576DE}" presName="Name0" presStyleCnt="0">
        <dgm:presLayoutVars>
          <dgm:dir/>
          <dgm:animLvl val="lvl"/>
          <dgm:resizeHandles val="exact"/>
        </dgm:presLayoutVars>
      </dgm:prSet>
      <dgm:spPr/>
    </dgm:pt>
    <dgm:pt modelId="{06040FAD-A3BF-498B-83DF-E854DA8CAAB8}" type="pres">
      <dgm:prSet presAssocID="{CF37EF99-956E-402F-BFAE-AB25F76576DE}" presName="dummy" presStyleCnt="0"/>
      <dgm:spPr/>
    </dgm:pt>
    <dgm:pt modelId="{00285670-8BEE-4A24-B36F-1AB2C2811439}" type="pres">
      <dgm:prSet presAssocID="{CF37EF99-956E-402F-BFAE-AB25F76576DE}" presName="linH" presStyleCnt="0"/>
      <dgm:spPr/>
    </dgm:pt>
    <dgm:pt modelId="{CBD94AE3-2658-4727-932A-B44529BEC10C}" type="pres">
      <dgm:prSet presAssocID="{CF37EF99-956E-402F-BFAE-AB25F76576DE}" presName="padding1" presStyleCnt="0"/>
      <dgm:spPr/>
    </dgm:pt>
    <dgm:pt modelId="{4E0EDFC3-6A5F-402D-B73C-76B6C833E02F}" type="pres">
      <dgm:prSet presAssocID="{F0ACFD74-A5F7-4951-A7F8-6D98D7472551}" presName="linV" presStyleCnt="0"/>
      <dgm:spPr/>
    </dgm:pt>
    <dgm:pt modelId="{00406E09-D84A-479A-BEA8-D499D62F9B2F}" type="pres">
      <dgm:prSet presAssocID="{F0ACFD74-A5F7-4951-A7F8-6D98D7472551}" presName="spVertical1" presStyleCnt="0"/>
      <dgm:spPr/>
    </dgm:pt>
    <dgm:pt modelId="{1E6E7AA3-F408-419F-B666-FFD70E04CCF7}" type="pres">
      <dgm:prSet presAssocID="{F0ACFD74-A5F7-4951-A7F8-6D98D7472551}" presName="parTx" presStyleLbl="revTx" presStyleIdx="0" presStyleCnt="3" custScaleX="112193" custScaleY="78896" custLinFactNeighborX="-24422" custLinFactNeighborY="5156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95B5EC-BD69-495C-9FC8-EBD2AF950DCC}" type="pres">
      <dgm:prSet presAssocID="{F0ACFD74-A5F7-4951-A7F8-6D98D7472551}" presName="spVertical2" presStyleCnt="0"/>
      <dgm:spPr/>
    </dgm:pt>
    <dgm:pt modelId="{B6606F8E-A3F1-4EEC-9C82-DC5A8B298759}" type="pres">
      <dgm:prSet presAssocID="{F0ACFD74-A5F7-4951-A7F8-6D98D7472551}" presName="spVertical3" presStyleCnt="0"/>
      <dgm:spPr/>
    </dgm:pt>
    <dgm:pt modelId="{FAB1A4C1-9191-4750-92D6-20CFE10E1DA8}" type="pres">
      <dgm:prSet presAssocID="{7A6FF522-BFC3-40E9-8DBF-806D0433AFB8}" presName="space" presStyleCnt="0"/>
      <dgm:spPr/>
    </dgm:pt>
    <dgm:pt modelId="{B766EE91-294E-4363-94AE-6D3030194A0B}" type="pres">
      <dgm:prSet presAssocID="{DD4F7BD5-C635-496E-B810-CD453049577A}" presName="linV" presStyleCnt="0"/>
      <dgm:spPr/>
    </dgm:pt>
    <dgm:pt modelId="{6B2F353F-FB79-4884-8D2A-61D18752ABDA}" type="pres">
      <dgm:prSet presAssocID="{DD4F7BD5-C635-496E-B810-CD453049577A}" presName="spVertical1" presStyleCnt="0"/>
      <dgm:spPr/>
    </dgm:pt>
    <dgm:pt modelId="{99D91617-4963-45AF-8566-311148BD7315}" type="pres">
      <dgm:prSet presAssocID="{DD4F7BD5-C635-496E-B810-CD453049577A}" presName="parTx" presStyleLbl="revTx" presStyleIdx="1" presStyleCnt="3" custScaleX="127421" custScaleY="80234" custLinFactNeighborX="-33047" custLinFactNeighborY="5022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99D883-F76D-4AEF-9D49-B566B6376479}" type="pres">
      <dgm:prSet presAssocID="{DD4F7BD5-C635-496E-B810-CD453049577A}" presName="spVertical2" presStyleCnt="0"/>
      <dgm:spPr/>
    </dgm:pt>
    <dgm:pt modelId="{707E71EE-6222-47FB-8E53-48D151EB8E5D}" type="pres">
      <dgm:prSet presAssocID="{DD4F7BD5-C635-496E-B810-CD453049577A}" presName="spVertical3" presStyleCnt="0"/>
      <dgm:spPr/>
    </dgm:pt>
    <dgm:pt modelId="{CCCC4D29-AFED-4C22-A72B-00F26634570B}" type="pres">
      <dgm:prSet presAssocID="{185BEF2A-969F-446C-8C28-989D901AE466}" presName="space" presStyleCnt="0"/>
      <dgm:spPr/>
    </dgm:pt>
    <dgm:pt modelId="{F89538FE-6D03-453C-8E31-EA919F138A61}" type="pres">
      <dgm:prSet presAssocID="{E6DAC110-E938-44B5-AB05-3A0ACB946515}" presName="linV" presStyleCnt="0"/>
      <dgm:spPr/>
    </dgm:pt>
    <dgm:pt modelId="{97EFFBE2-4BDC-4273-AC32-A810BC1A9BC0}" type="pres">
      <dgm:prSet presAssocID="{E6DAC110-E938-44B5-AB05-3A0ACB946515}" presName="spVertical1" presStyleCnt="0"/>
      <dgm:spPr/>
    </dgm:pt>
    <dgm:pt modelId="{7734D3BE-0435-41D8-88CC-D51F61B36E90}" type="pres">
      <dgm:prSet presAssocID="{E6DAC110-E938-44B5-AB05-3A0ACB946515}" presName="parTx" presStyleLbl="revTx" presStyleIdx="2" presStyleCnt="3" custScaleY="72754" custLinFactNeighborX="-38305" custLinFactNeighborY="500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F80B25-208F-4013-BA2C-4BC9BC4EB73F}" type="pres">
      <dgm:prSet presAssocID="{E6DAC110-E938-44B5-AB05-3A0ACB946515}" presName="spVertical2" presStyleCnt="0"/>
      <dgm:spPr/>
    </dgm:pt>
    <dgm:pt modelId="{7C480617-115C-48C3-8C8C-7D5105E0A92F}" type="pres">
      <dgm:prSet presAssocID="{E6DAC110-E938-44B5-AB05-3A0ACB946515}" presName="spVertical3" presStyleCnt="0"/>
      <dgm:spPr/>
    </dgm:pt>
    <dgm:pt modelId="{4D136E31-EE76-4E77-9592-3214BCDFBFAF}" type="pres">
      <dgm:prSet presAssocID="{CF37EF99-956E-402F-BFAE-AB25F76576DE}" presName="padding2" presStyleCnt="0"/>
      <dgm:spPr/>
    </dgm:pt>
    <dgm:pt modelId="{0762BD05-99A3-4F63-8FEF-6F5C2B815E83}" type="pres">
      <dgm:prSet presAssocID="{CF37EF99-956E-402F-BFAE-AB25F76576DE}" presName="negArrow" presStyleCnt="0"/>
      <dgm:spPr/>
    </dgm:pt>
    <dgm:pt modelId="{DD1DD3D2-A69E-4310-ADFB-092723C0C9F0}" type="pres">
      <dgm:prSet presAssocID="{CF37EF99-956E-402F-BFAE-AB25F76576DE}" presName="backgroundArrow" presStyleLbl="node1" presStyleIdx="0" presStyleCnt="1" custScaleY="88977" custLinFactNeighborX="86" custLinFactNeighborY="13127"/>
      <dgm:spPr/>
    </dgm:pt>
  </dgm:ptLst>
  <dgm:cxnLst>
    <dgm:cxn modelId="{9AEB5FBF-B54F-4ED1-B440-8D723C425343}" srcId="{CF37EF99-956E-402F-BFAE-AB25F76576DE}" destId="{F0ACFD74-A5F7-4951-A7F8-6D98D7472551}" srcOrd="0" destOrd="0" parTransId="{8FFFC5DD-7274-4CEC-B937-4E6F85F0D17F}" sibTransId="{7A6FF522-BFC3-40E9-8DBF-806D0433AFB8}"/>
    <dgm:cxn modelId="{33EFFC24-FF53-42E2-A028-BAC890E3FA56}" type="presOf" srcId="{E6DAC110-E938-44B5-AB05-3A0ACB946515}" destId="{7734D3BE-0435-41D8-88CC-D51F61B36E90}" srcOrd="0" destOrd="0" presId="urn:microsoft.com/office/officeart/2005/8/layout/hProcess3"/>
    <dgm:cxn modelId="{BD7D1FF7-1E9E-46A8-A945-231581047806}" type="presOf" srcId="{F0ACFD74-A5F7-4951-A7F8-6D98D7472551}" destId="{1E6E7AA3-F408-419F-B666-FFD70E04CCF7}" srcOrd="0" destOrd="0" presId="urn:microsoft.com/office/officeart/2005/8/layout/hProcess3"/>
    <dgm:cxn modelId="{09C34D60-45ED-48AD-9686-9C90F7F3A8E6}" type="presOf" srcId="{DD4F7BD5-C635-496E-B810-CD453049577A}" destId="{99D91617-4963-45AF-8566-311148BD7315}" srcOrd="0" destOrd="0" presId="urn:microsoft.com/office/officeart/2005/8/layout/hProcess3"/>
    <dgm:cxn modelId="{509F3AFF-2115-4E2F-BD2C-6C341C766905}" srcId="{CF37EF99-956E-402F-BFAE-AB25F76576DE}" destId="{DD4F7BD5-C635-496E-B810-CD453049577A}" srcOrd="1" destOrd="0" parTransId="{8C7B127E-5953-4DF3-92C1-976D73A1473C}" sibTransId="{185BEF2A-969F-446C-8C28-989D901AE466}"/>
    <dgm:cxn modelId="{0034A8A0-16F5-47D6-9088-E65B9C15ECB7}" srcId="{CF37EF99-956E-402F-BFAE-AB25F76576DE}" destId="{E6DAC110-E938-44B5-AB05-3A0ACB946515}" srcOrd="2" destOrd="0" parTransId="{F7C3E520-C62B-488B-B3B0-EE5C4850AF38}" sibTransId="{BDB2CD0D-43BC-46F5-974E-DA88BB304DD6}"/>
    <dgm:cxn modelId="{3315307B-145B-4EEC-8C39-7DD3B6D43B23}" type="presOf" srcId="{CF37EF99-956E-402F-BFAE-AB25F76576DE}" destId="{5CB9A216-3BD3-4FFA-81D5-D9A471856E2F}" srcOrd="0" destOrd="0" presId="urn:microsoft.com/office/officeart/2005/8/layout/hProcess3"/>
    <dgm:cxn modelId="{D1693E10-163A-46AC-9B5D-D1CDA5CB585D}" type="presParOf" srcId="{5CB9A216-3BD3-4FFA-81D5-D9A471856E2F}" destId="{06040FAD-A3BF-498B-83DF-E854DA8CAAB8}" srcOrd="0" destOrd="0" presId="urn:microsoft.com/office/officeart/2005/8/layout/hProcess3"/>
    <dgm:cxn modelId="{D8D4D744-9F08-4FB4-AF1F-B038111C65F7}" type="presParOf" srcId="{5CB9A216-3BD3-4FFA-81D5-D9A471856E2F}" destId="{00285670-8BEE-4A24-B36F-1AB2C2811439}" srcOrd="1" destOrd="0" presId="urn:microsoft.com/office/officeart/2005/8/layout/hProcess3"/>
    <dgm:cxn modelId="{F8DEC312-E8C0-485F-B040-A8861FE993B7}" type="presParOf" srcId="{00285670-8BEE-4A24-B36F-1AB2C2811439}" destId="{CBD94AE3-2658-4727-932A-B44529BEC10C}" srcOrd="0" destOrd="0" presId="urn:microsoft.com/office/officeart/2005/8/layout/hProcess3"/>
    <dgm:cxn modelId="{F64A4E68-4E8D-47AD-99E2-9EADEE91B31B}" type="presParOf" srcId="{00285670-8BEE-4A24-B36F-1AB2C2811439}" destId="{4E0EDFC3-6A5F-402D-B73C-76B6C833E02F}" srcOrd="1" destOrd="0" presId="urn:microsoft.com/office/officeart/2005/8/layout/hProcess3"/>
    <dgm:cxn modelId="{5751F6D8-206C-4DB6-AA95-332FFB2D2F7E}" type="presParOf" srcId="{4E0EDFC3-6A5F-402D-B73C-76B6C833E02F}" destId="{00406E09-D84A-479A-BEA8-D499D62F9B2F}" srcOrd="0" destOrd="0" presId="urn:microsoft.com/office/officeart/2005/8/layout/hProcess3"/>
    <dgm:cxn modelId="{A5F51F88-0508-45E7-A383-2FDD8CE314D8}" type="presParOf" srcId="{4E0EDFC3-6A5F-402D-B73C-76B6C833E02F}" destId="{1E6E7AA3-F408-419F-B666-FFD70E04CCF7}" srcOrd="1" destOrd="0" presId="urn:microsoft.com/office/officeart/2005/8/layout/hProcess3"/>
    <dgm:cxn modelId="{E7901109-801D-4141-AFAB-2FF73A83F4FD}" type="presParOf" srcId="{4E0EDFC3-6A5F-402D-B73C-76B6C833E02F}" destId="{7595B5EC-BD69-495C-9FC8-EBD2AF950DCC}" srcOrd="2" destOrd="0" presId="urn:microsoft.com/office/officeart/2005/8/layout/hProcess3"/>
    <dgm:cxn modelId="{6EDA78C2-EBA7-4719-A23F-2855CC0117D9}" type="presParOf" srcId="{4E0EDFC3-6A5F-402D-B73C-76B6C833E02F}" destId="{B6606F8E-A3F1-4EEC-9C82-DC5A8B298759}" srcOrd="3" destOrd="0" presId="urn:microsoft.com/office/officeart/2005/8/layout/hProcess3"/>
    <dgm:cxn modelId="{F16723C0-845B-45B3-8ADF-EBD31B6D4486}" type="presParOf" srcId="{00285670-8BEE-4A24-B36F-1AB2C2811439}" destId="{FAB1A4C1-9191-4750-92D6-20CFE10E1DA8}" srcOrd="2" destOrd="0" presId="urn:microsoft.com/office/officeart/2005/8/layout/hProcess3"/>
    <dgm:cxn modelId="{0D14184E-7013-40B8-9FBE-6B48D9183949}" type="presParOf" srcId="{00285670-8BEE-4A24-B36F-1AB2C2811439}" destId="{B766EE91-294E-4363-94AE-6D3030194A0B}" srcOrd="3" destOrd="0" presId="urn:microsoft.com/office/officeart/2005/8/layout/hProcess3"/>
    <dgm:cxn modelId="{4F8C11F2-C3EB-4344-B354-A4FD3EEE84D7}" type="presParOf" srcId="{B766EE91-294E-4363-94AE-6D3030194A0B}" destId="{6B2F353F-FB79-4884-8D2A-61D18752ABDA}" srcOrd="0" destOrd="0" presId="urn:microsoft.com/office/officeart/2005/8/layout/hProcess3"/>
    <dgm:cxn modelId="{1EA8315E-5143-4C57-B4BF-77A0C1FA79FC}" type="presParOf" srcId="{B766EE91-294E-4363-94AE-6D3030194A0B}" destId="{99D91617-4963-45AF-8566-311148BD7315}" srcOrd="1" destOrd="0" presId="urn:microsoft.com/office/officeart/2005/8/layout/hProcess3"/>
    <dgm:cxn modelId="{FDCD4CB0-37B0-48CC-9E1A-B8F66300D7DA}" type="presParOf" srcId="{B766EE91-294E-4363-94AE-6D3030194A0B}" destId="{4299D883-F76D-4AEF-9D49-B566B6376479}" srcOrd="2" destOrd="0" presId="urn:microsoft.com/office/officeart/2005/8/layout/hProcess3"/>
    <dgm:cxn modelId="{796446A5-767D-47F9-9422-E194790E887F}" type="presParOf" srcId="{B766EE91-294E-4363-94AE-6D3030194A0B}" destId="{707E71EE-6222-47FB-8E53-48D151EB8E5D}" srcOrd="3" destOrd="0" presId="urn:microsoft.com/office/officeart/2005/8/layout/hProcess3"/>
    <dgm:cxn modelId="{79C424BC-837F-4D15-B97C-52BD39C4C1E7}" type="presParOf" srcId="{00285670-8BEE-4A24-B36F-1AB2C2811439}" destId="{CCCC4D29-AFED-4C22-A72B-00F26634570B}" srcOrd="4" destOrd="0" presId="urn:microsoft.com/office/officeart/2005/8/layout/hProcess3"/>
    <dgm:cxn modelId="{49C57B74-6F11-4332-A61F-2EA4E006C195}" type="presParOf" srcId="{00285670-8BEE-4A24-B36F-1AB2C2811439}" destId="{F89538FE-6D03-453C-8E31-EA919F138A61}" srcOrd="5" destOrd="0" presId="urn:microsoft.com/office/officeart/2005/8/layout/hProcess3"/>
    <dgm:cxn modelId="{09A2EDF2-575F-49A2-AD9C-C4B9327B82F7}" type="presParOf" srcId="{F89538FE-6D03-453C-8E31-EA919F138A61}" destId="{97EFFBE2-4BDC-4273-AC32-A810BC1A9BC0}" srcOrd="0" destOrd="0" presId="urn:microsoft.com/office/officeart/2005/8/layout/hProcess3"/>
    <dgm:cxn modelId="{69DE947F-3C8F-4D90-A0A6-C85709F0A061}" type="presParOf" srcId="{F89538FE-6D03-453C-8E31-EA919F138A61}" destId="{7734D3BE-0435-41D8-88CC-D51F61B36E90}" srcOrd="1" destOrd="0" presId="urn:microsoft.com/office/officeart/2005/8/layout/hProcess3"/>
    <dgm:cxn modelId="{FD5ACDE7-8368-4FF8-BBE9-66BB6E3CB31D}" type="presParOf" srcId="{F89538FE-6D03-453C-8E31-EA919F138A61}" destId="{6EF80B25-208F-4013-BA2C-4BC9BC4EB73F}" srcOrd="2" destOrd="0" presId="urn:microsoft.com/office/officeart/2005/8/layout/hProcess3"/>
    <dgm:cxn modelId="{2F9E9C1E-C2DB-4087-B69C-3A0B6164DCC3}" type="presParOf" srcId="{F89538FE-6D03-453C-8E31-EA919F138A61}" destId="{7C480617-115C-48C3-8C8C-7D5105E0A92F}" srcOrd="3" destOrd="0" presId="urn:microsoft.com/office/officeart/2005/8/layout/hProcess3"/>
    <dgm:cxn modelId="{FA42EA5F-D699-4033-82AD-3B7974A2ED9C}" type="presParOf" srcId="{00285670-8BEE-4A24-B36F-1AB2C2811439}" destId="{4D136E31-EE76-4E77-9592-3214BCDFBFAF}" srcOrd="6" destOrd="0" presId="urn:microsoft.com/office/officeart/2005/8/layout/hProcess3"/>
    <dgm:cxn modelId="{FCECC6B8-0A68-49FC-91BE-A7E952BB94D0}" type="presParOf" srcId="{00285670-8BEE-4A24-B36F-1AB2C2811439}" destId="{0762BD05-99A3-4F63-8FEF-6F5C2B815E83}" srcOrd="7" destOrd="0" presId="urn:microsoft.com/office/officeart/2005/8/layout/hProcess3"/>
    <dgm:cxn modelId="{DFEC7769-185B-46FE-A3B5-113A60A5C696}" type="presParOf" srcId="{00285670-8BEE-4A24-B36F-1AB2C2811439}" destId="{DD1DD3D2-A69E-4310-ADFB-092723C0C9F0}" srcOrd="8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37EF99-956E-402F-BFAE-AB25F76576DE}" type="doc">
      <dgm:prSet loTypeId="urn:microsoft.com/office/officeart/2005/8/layout/hProcess3" loCatId="process" qsTypeId="urn:microsoft.com/office/officeart/2005/8/quickstyle/simple1" qsCatId="simple" csTypeId="urn:microsoft.com/office/officeart/2005/8/colors/accent1_2" csCatId="accent1" phldr="1"/>
      <dgm:spPr/>
    </dgm:pt>
    <dgm:pt modelId="{F0ACFD74-A5F7-4951-A7F8-6D98D7472551}">
      <dgm:prSet phldrT="[Text]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cs-CZ" dirty="0"/>
            <a:t>Diferenciace </a:t>
          </a:r>
        </a:p>
        <a:p>
          <a:r>
            <a:rPr lang="cs-CZ" dirty="0"/>
            <a:t>6 dnů</a:t>
          </a:r>
        </a:p>
      </dgm:t>
    </dgm:pt>
    <dgm:pt modelId="{8FFFC5DD-7274-4CEC-B937-4E6F85F0D17F}" type="parTrans" cxnId="{9AEB5FBF-B54F-4ED1-B440-8D723C425343}">
      <dgm:prSet/>
      <dgm:spPr/>
      <dgm:t>
        <a:bodyPr/>
        <a:lstStyle/>
        <a:p>
          <a:endParaRPr lang="cs-CZ"/>
        </a:p>
      </dgm:t>
    </dgm:pt>
    <dgm:pt modelId="{7A6FF522-BFC3-40E9-8DBF-806D0433AFB8}" type="sibTrans" cxnId="{9AEB5FBF-B54F-4ED1-B440-8D723C425343}">
      <dgm:prSet/>
      <dgm:spPr/>
      <dgm:t>
        <a:bodyPr/>
        <a:lstStyle/>
        <a:p>
          <a:endParaRPr lang="cs-CZ"/>
        </a:p>
      </dgm:t>
    </dgm:pt>
    <dgm:pt modelId="{DD4F7BD5-C635-496E-B810-CD453049577A}">
      <dgm:prSet phldrT="[Text]"/>
      <dgm:spPr>
        <a:solidFill>
          <a:schemeClr val="accent2"/>
        </a:solidFill>
      </dgm:spPr>
      <dgm:t>
        <a:bodyPr/>
        <a:lstStyle/>
        <a:p>
          <a:r>
            <a:rPr lang="cs-CZ" dirty="0"/>
            <a:t>Pulzace nádorovým </a:t>
          </a:r>
          <a:r>
            <a:rPr lang="cs-CZ" dirty="0" err="1"/>
            <a:t>lyzátem</a:t>
          </a:r>
          <a:r>
            <a:rPr lang="cs-CZ" dirty="0"/>
            <a:t> </a:t>
          </a:r>
        </a:p>
        <a:p>
          <a:r>
            <a:rPr lang="cs-CZ" dirty="0"/>
            <a:t>2 h</a:t>
          </a:r>
        </a:p>
      </dgm:t>
    </dgm:pt>
    <dgm:pt modelId="{8C7B127E-5953-4DF3-92C1-976D73A1473C}" type="parTrans" cxnId="{509F3AFF-2115-4E2F-BD2C-6C341C766905}">
      <dgm:prSet/>
      <dgm:spPr/>
      <dgm:t>
        <a:bodyPr/>
        <a:lstStyle/>
        <a:p>
          <a:endParaRPr lang="cs-CZ"/>
        </a:p>
      </dgm:t>
    </dgm:pt>
    <dgm:pt modelId="{185BEF2A-969F-446C-8C28-989D901AE466}" type="sibTrans" cxnId="{509F3AFF-2115-4E2F-BD2C-6C341C766905}">
      <dgm:prSet/>
      <dgm:spPr/>
      <dgm:t>
        <a:bodyPr/>
        <a:lstStyle/>
        <a:p>
          <a:endParaRPr lang="cs-CZ"/>
        </a:p>
      </dgm:t>
    </dgm:pt>
    <dgm:pt modelId="{E6DAC110-E938-44B5-AB05-3A0ACB946515}">
      <dgm:prSet phldrT="[Text]"/>
      <dgm:spPr>
        <a:solidFill>
          <a:srgbClr val="92D050"/>
        </a:solidFill>
      </dgm:spPr>
      <dgm:t>
        <a:bodyPr/>
        <a:lstStyle/>
        <a:p>
          <a:r>
            <a:rPr lang="cs-CZ" dirty="0"/>
            <a:t>Maturace </a:t>
          </a:r>
        </a:p>
        <a:p>
          <a:r>
            <a:rPr lang="cs-CZ" dirty="0"/>
            <a:t>6 h</a:t>
          </a:r>
        </a:p>
      </dgm:t>
    </dgm:pt>
    <dgm:pt modelId="{F7C3E520-C62B-488B-B3B0-EE5C4850AF38}" type="parTrans" cxnId="{0034A8A0-16F5-47D6-9088-E65B9C15ECB7}">
      <dgm:prSet/>
      <dgm:spPr/>
      <dgm:t>
        <a:bodyPr/>
        <a:lstStyle/>
        <a:p>
          <a:endParaRPr lang="cs-CZ"/>
        </a:p>
      </dgm:t>
    </dgm:pt>
    <dgm:pt modelId="{BDB2CD0D-43BC-46F5-974E-DA88BB304DD6}" type="sibTrans" cxnId="{0034A8A0-16F5-47D6-9088-E65B9C15ECB7}">
      <dgm:prSet/>
      <dgm:spPr/>
      <dgm:t>
        <a:bodyPr/>
        <a:lstStyle/>
        <a:p>
          <a:endParaRPr lang="cs-CZ"/>
        </a:p>
      </dgm:t>
    </dgm:pt>
    <dgm:pt modelId="{5CB9A216-3BD3-4FFA-81D5-D9A471856E2F}" type="pres">
      <dgm:prSet presAssocID="{CF37EF99-956E-402F-BFAE-AB25F76576DE}" presName="Name0" presStyleCnt="0">
        <dgm:presLayoutVars>
          <dgm:dir/>
          <dgm:animLvl val="lvl"/>
          <dgm:resizeHandles val="exact"/>
        </dgm:presLayoutVars>
      </dgm:prSet>
      <dgm:spPr/>
    </dgm:pt>
    <dgm:pt modelId="{06040FAD-A3BF-498B-83DF-E854DA8CAAB8}" type="pres">
      <dgm:prSet presAssocID="{CF37EF99-956E-402F-BFAE-AB25F76576DE}" presName="dummy" presStyleCnt="0"/>
      <dgm:spPr/>
    </dgm:pt>
    <dgm:pt modelId="{00285670-8BEE-4A24-B36F-1AB2C2811439}" type="pres">
      <dgm:prSet presAssocID="{CF37EF99-956E-402F-BFAE-AB25F76576DE}" presName="linH" presStyleCnt="0"/>
      <dgm:spPr/>
    </dgm:pt>
    <dgm:pt modelId="{CBD94AE3-2658-4727-932A-B44529BEC10C}" type="pres">
      <dgm:prSet presAssocID="{CF37EF99-956E-402F-BFAE-AB25F76576DE}" presName="padding1" presStyleCnt="0"/>
      <dgm:spPr/>
    </dgm:pt>
    <dgm:pt modelId="{4E0EDFC3-6A5F-402D-B73C-76B6C833E02F}" type="pres">
      <dgm:prSet presAssocID="{F0ACFD74-A5F7-4951-A7F8-6D98D7472551}" presName="linV" presStyleCnt="0"/>
      <dgm:spPr/>
    </dgm:pt>
    <dgm:pt modelId="{00406E09-D84A-479A-BEA8-D499D62F9B2F}" type="pres">
      <dgm:prSet presAssocID="{F0ACFD74-A5F7-4951-A7F8-6D98D7472551}" presName="spVertical1" presStyleCnt="0"/>
      <dgm:spPr/>
    </dgm:pt>
    <dgm:pt modelId="{1E6E7AA3-F408-419F-B666-FFD70E04CCF7}" type="pres">
      <dgm:prSet presAssocID="{F0ACFD74-A5F7-4951-A7F8-6D98D7472551}" presName="parTx" presStyleLbl="revTx" presStyleIdx="0" presStyleCnt="3" custScaleX="129861" custScaleY="78896" custLinFactNeighborX="27431" custLinFactNeighborY="233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95B5EC-BD69-495C-9FC8-EBD2AF950DCC}" type="pres">
      <dgm:prSet presAssocID="{F0ACFD74-A5F7-4951-A7F8-6D98D7472551}" presName="spVertical2" presStyleCnt="0"/>
      <dgm:spPr/>
    </dgm:pt>
    <dgm:pt modelId="{B6606F8E-A3F1-4EEC-9C82-DC5A8B298759}" type="pres">
      <dgm:prSet presAssocID="{F0ACFD74-A5F7-4951-A7F8-6D98D7472551}" presName="spVertical3" presStyleCnt="0"/>
      <dgm:spPr/>
    </dgm:pt>
    <dgm:pt modelId="{FAB1A4C1-9191-4750-92D6-20CFE10E1DA8}" type="pres">
      <dgm:prSet presAssocID="{7A6FF522-BFC3-40E9-8DBF-806D0433AFB8}" presName="space" presStyleCnt="0"/>
      <dgm:spPr/>
    </dgm:pt>
    <dgm:pt modelId="{B766EE91-294E-4363-94AE-6D3030194A0B}" type="pres">
      <dgm:prSet presAssocID="{DD4F7BD5-C635-496E-B810-CD453049577A}" presName="linV" presStyleCnt="0"/>
      <dgm:spPr/>
    </dgm:pt>
    <dgm:pt modelId="{6B2F353F-FB79-4884-8D2A-61D18752ABDA}" type="pres">
      <dgm:prSet presAssocID="{DD4F7BD5-C635-496E-B810-CD453049577A}" presName="spVertical1" presStyleCnt="0"/>
      <dgm:spPr/>
    </dgm:pt>
    <dgm:pt modelId="{99D91617-4963-45AF-8566-311148BD7315}" type="pres">
      <dgm:prSet presAssocID="{DD4F7BD5-C635-496E-B810-CD453049577A}" presName="parTx" presStyleLbl="revTx" presStyleIdx="1" presStyleCnt="3" custScaleX="74800" custScaleY="80234" custLinFactNeighborX="43050" custLinFactNeighborY="193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299D883-F76D-4AEF-9D49-B566B6376479}" type="pres">
      <dgm:prSet presAssocID="{DD4F7BD5-C635-496E-B810-CD453049577A}" presName="spVertical2" presStyleCnt="0"/>
      <dgm:spPr/>
    </dgm:pt>
    <dgm:pt modelId="{707E71EE-6222-47FB-8E53-48D151EB8E5D}" type="pres">
      <dgm:prSet presAssocID="{DD4F7BD5-C635-496E-B810-CD453049577A}" presName="spVertical3" presStyleCnt="0"/>
      <dgm:spPr/>
    </dgm:pt>
    <dgm:pt modelId="{CCCC4D29-AFED-4C22-A72B-00F26634570B}" type="pres">
      <dgm:prSet presAssocID="{185BEF2A-969F-446C-8C28-989D901AE466}" presName="space" presStyleCnt="0"/>
      <dgm:spPr/>
    </dgm:pt>
    <dgm:pt modelId="{F89538FE-6D03-453C-8E31-EA919F138A61}" type="pres">
      <dgm:prSet presAssocID="{E6DAC110-E938-44B5-AB05-3A0ACB946515}" presName="linV" presStyleCnt="0"/>
      <dgm:spPr/>
    </dgm:pt>
    <dgm:pt modelId="{97EFFBE2-4BDC-4273-AC32-A810BC1A9BC0}" type="pres">
      <dgm:prSet presAssocID="{E6DAC110-E938-44B5-AB05-3A0ACB946515}" presName="spVertical1" presStyleCnt="0"/>
      <dgm:spPr/>
    </dgm:pt>
    <dgm:pt modelId="{7734D3BE-0435-41D8-88CC-D51F61B36E90}" type="pres">
      <dgm:prSet presAssocID="{E6DAC110-E938-44B5-AB05-3A0ACB946515}" presName="parTx" presStyleLbl="revTx" presStyleIdx="2" presStyleCnt="3" custScaleX="50918" custScaleY="72754" custLinFactNeighborX="-2215" custLinFactNeighborY="270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F80B25-208F-4013-BA2C-4BC9BC4EB73F}" type="pres">
      <dgm:prSet presAssocID="{E6DAC110-E938-44B5-AB05-3A0ACB946515}" presName="spVertical2" presStyleCnt="0"/>
      <dgm:spPr/>
    </dgm:pt>
    <dgm:pt modelId="{7C480617-115C-48C3-8C8C-7D5105E0A92F}" type="pres">
      <dgm:prSet presAssocID="{E6DAC110-E938-44B5-AB05-3A0ACB946515}" presName="spVertical3" presStyleCnt="0"/>
      <dgm:spPr/>
    </dgm:pt>
    <dgm:pt modelId="{4D136E31-EE76-4E77-9592-3214BCDFBFAF}" type="pres">
      <dgm:prSet presAssocID="{CF37EF99-956E-402F-BFAE-AB25F76576DE}" presName="padding2" presStyleCnt="0"/>
      <dgm:spPr/>
    </dgm:pt>
    <dgm:pt modelId="{0762BD05-99A3-4F63-8FEF-6F5C2B815E83}" type="pres">
      <dgm:prSet presAssocID="{CF37EF99-956E-402F-BFAE-AB25F76576DE}" presName="negArrow" presStyleCnt="0"/>
      <dgm:spPr/>
    </dgm:pt>
    <dgm:pt modelId="{DD1DD3D2-A69E-4310-ADFB-092723C0C9F0}" type="pres">
      <dgm:prSet presAssocID="{CF37EF99-956E-402F-BFAE-AB25F76576DE}" presName="backgroundArrow" presStyleLbl="node1" presStyleIdx="0" presStyleCnt="1" custScaleY="88977" custLinFactNeighborX="86" custLinFactNeighborY="13127"/>
      <dgm:spPr>
        <a:solidFill>
          <a:srgbClr val="9966FF"/>
        </a:solidFill>
      </dgm:spPr>
    </dgm:pt>
  </dgm:ptLst>
  <dgm:cxnLst>
    <dgm:cxn modelId="{9AEB5FBF-B54F-4ED1-B440-8D723C425343}" srcId="{CF37EF99-956E-402F-BFAE-AB25F76576DE}" destId="{F0ACFD74-A5F7-4951-A7F8-6D98D7472551}" srcOrd="0" destOrd="0" parTransId="{8FFFC5DD-7274-4CEC-B937-4E6F85F0D17F}" sibTransId="{7A6FF522-BFC3-40E9-8DBF-806D0433AFB8}"/>
    <dgm:cxn modelId="{408FB227-8DBD-4A71-967C-87F7A0D19BB4}" type="presOf" srcId="{DD4F7BD5-C635-496E-B810-CD453049577A}" destId="{99D91617-4963-45AF-8566-311148BD7315}" srcOrd="0" destOrd="0" presId="urn:microsoft.com/office/officeart/2005/8/layout/hProcess3"/>
    <dgm:cxn modelId="{FA8854B6-6CAB-43CF-9C66-6EBFEFAF523B}" type="presOf" srcId="{CF37EF99-956E-402F-BFAE-AB25F76576DE}" destId="{5CB9A216-3BD3-4FFA-81D5-D9A471856E2F}" srcOrd="0" destOrd="0" presId="urn:microsoft.com/office/officeart/2005/8/layout/hProcess3"/>
    <dgm:cxn modelId="{7BED6B58-829A-4725-B916-3A7EE3F69A53}" type="presOf" srcId="{E6DAC110-E938-44B5-AB05-3A0ACB946515}" destId="{7734D3BE-0435-41D8-88CC-D51F61B36E90}" srcOrd="0" destOrd="0" presId="urn:microsoft.com/office/officeart/2005/8/layout/hProcess3"/>
    <dgm:cxn modelId="{896E1F7E-6883-4A2D-A916-8F32A27A1C17}" type="presOf" srcId="{F0ACFD74-A5F7-4951-A7F8-6D98D7472551}" destId="{1E6E7AA3-F408-419F-B666-FFD70E04CCF7}" srcOrd="0" destOrd="0" presId="urn:microsoft.com/office/officeart/2005/8/layout/hProcess3"/>
    <dgm:cxn modelId="{509F3AFF-2115-4E2F-BD2C-6C341C766905}" srcId="{CF37EF99-956E-402F-BFAE-AB25F76576DE}" destId="{DD4F7BD5-C635-496E-B810-CD453049577A}" srcOrd="1" destOrd="0" parTransId="{8C7B127E-5953-4DF3-92C1-976D73A1473C}" sibTransId="{185BEF2A-969F-446C-8C28-989D901AE466}"/>
    <dgm:cxn modelId="{0034A8A0-16F5-47D6-9088-E65B9C15ECB7}" srcId="{CF37EF99-956E-402F-BFAE-AB25F76576DE}" destId="{E6DAC110-E938-44B5-AB05-3A0ACB946515}" srcOrd="2" destOrd="0" parTransId="{F7C3E520-C62B-488B-B3B0-EE5C4850AF38}" sibTransId="{BDB2CD0D-43BC-46F5-974E-DA88BB304DD6}"/>
    <dgm:cxn modelId="{5AD3DC4B-B465-46F9-8B08-19ECDF22A07D}" type="presParOf" srcId="{5CB9A216-3BD3-4FFA-81D5-D9A471856E2F}" destId="{06040FAD-A3BF-498B-83DF-E854DA8CAAB8}" srcOrd="0" destOrd="0" presId="urn:microsoft.com/office/officeart/2005/8/layout/hProcess3"/>
    <dgm:cxn modelId="{75AC09D9-BD97-458D-9009-6A4D561A6869}" type="presParOf" srcId="{5CB9A216-3BD3-4FFA-81D5-D9A471856E2F}" destId="{00285670-8BEE-4A24-B36F-1AB2C2811439}" srcOrd="1" destOrd="0" presId="urn:microsoft.com/office/officeart/2005/8/layout/hProcess3"/>
    <dgm:cxn modelId="{0A4CA81A-0316-4E40-B9FE-AAE9715F9AE3}" type="presParOf" srcId="{00285670-8BEE-4A24-B36F-1AB2C2811439}" destId="{CBD94AE3-2658-4727-932A-B44529BEC10C}" srcOrd="0" destOrd="0" presId="urn:microsoft.com/office/officeart/2005/8/layout/hProcess3"/>
    <dgm:cxn modelId="{A24BD374-14AD-427F-B663-BB31CFAFC8F9}" type="presParOf" srcId="{00285670-8BEE-4A24-B36F-1AB2C2811439}" destId="{4E0EDFC3-6A5F-402D-B73C-76B6C833E02F}" srcOrd="1" destOrd="0" presId="urn:microsoft.com/office/officeart/2005/8/layout/hProcess3"/>
    <dgm:cxn modelId="{F26D1CCC-C4CC-4890-9C98-4A4D4B97ACAC}" type="presParOf" srcId="{4E0EDFC3-6A5F-402D-B73C-76B6C833E02F}" destId="{00406E09-D84A-479A-BEA8-D499D62F9B2F}" srcOrd="0" destOrd="0" presId="urn:microsoft.com/office/officeart/2005/8/layout/hProcess3"/>
    <dgm:cxn modelId="{B0ABEB9A-F31C-4CAB-AEB3-EDA1870CB0A9}" type="presParOf" srcId="{4E0EDFC3-6A5F-402D-B73C-76B6C833E02F}" destId="{1E6E7AA3-F408-419F-B666-FFD70E04CCF7}" srcOrd="1" destOrd="0" presId="urn:microsoft.com/office/officeart/2005/8/layout/hProcess3"/>
    <dgm:cxn modelId="{5CF6DFFF-CE19-40C6-878D-D2670F8F1990}" type="presParOf" srcId="{4E0EDFC3-6A5F-402D-B73C-76B6C833E02F}" destId="{7595B5EC-BD69-495C-9FC8-EBD2AF950DCC}" srcOrd="2" destOrd="0" presId="urn:microsoft.com/office/officeart/2005/8/layout/hProcess3"/>
    <dgm:cxn modelId="{A86E85A7-D312-400C-9500-35B650C0B8DB}" type="presParOf" srcId="{4E0EDFC3-6A5F-402D-B73C-76B6C833E02F}" destId="{B6606F8E-A3F1-4EEC-9C82-DC5A8B298759}" srcOrd="3" destOrd="0" presId="urn:microsoft.com/office/officeart/2005/8/layout/hProcess3"/>
    <dgm:cxn modelId="{F6D681CD-EEA2-4B9F-9540-CE8D74B8E508}" type="presParOf" srcId="{00285670-8BEE-4A24-B36F-1AB2C2811439}" destId="{FAB1A4C1-9191-4750-92D6-20CFE10E1DA8}" srcOrd="2" destOrd="0" presId="urn:microsoft.com/office/officeart/2005/8/layout/hProcess3"/>
    <dgm:cxn modelId="{CA5404B5-8719-4A66-A650-6F7A226D1E56}" type="presParOf" srcId="{00285670-8BEE-4A24-B36F-1AB2C2811439}" destId="{B766EE91-294E-4363-94AE-6D3030194A0B}" srcOrd="3" destOrd="0" presId="urn:microsoft.com/office/officeart/2005/8/layout/hProcess3"/>
    <dgm:cxn modelId="{2F1BF6A8-B5E8-4D17-B184-3399E3836DB4}" type="presParOf" srcId="{B766EE91-294E-4363-94AE-6D3030194A0B}" destId="{6B2F353F-FB79-4884-8D2A-61D18752ABDA}" srcOrd="0" destOrd="0" presId="urn:microsoft.com/office/officeart/2005/8/layout/hProcess3"/>
    <dgm:cxn modelId="{1DC03976-4813-48CE-8BB8-AF2306C9C647}" type="presParOf" srcId="{B766EE91-294E-4363-94AE-6D3030194A0B}" destId="{99D91617-4963-45AF-8566-311148BD7315}" srcOrd="1" destOrd="0" presId="urn:microsoft.com/office/officeart/2005/8/layout/hProcess3"/>
    <dgm:cxn modelId="{B1A68FE2-7DC6-4E2E-B6F9-16B1D39E970D}" type="presParOf" srcId="{B766EE91-294E-4363-94AE-6D3030194A0B}" destId="{4299D883-F76D-4AEF-9D49-B566B6376479}" srcOrd="2" destOrd="0" presId="urn:microsoft.com/office/officeart/2005/8/layout/hProcess3"/>
    <dgm:cxn modelId="{B478A85F-723A-44FA-A93A-BF217F28EBD0}" type="presParOf" srcId="{B766EE91-294E-4363-94AE-6D3030194A0B}" destId="{707E71EE-6222-47FB-8E53-48D151EB8E5D}" srcOrd="3" destOrd="0" presId="urn:microsoft.com/office/officeart/2005/8/layout/hProcess3"/>
    <dgm:cxn modelId="{F8A4AFAA-5E08-4413-8AB0-60FE54D95470}" type="presParOf" srcId="{00285670-8BEE-4A24-B36F-1AB2C2811439}" destId="{CCCC4D29-AFED-4C22-A72B-00F26634570B}" srcOrd="4" destOrd="0" presId="urn:microsoft.com/office/officeart/2005/8/layout/hProcess3"/>
    <dgm:cxn modelId="{0145F467-90F1-44D2-A3CB-DF1E54F37A8F}" type="presParOf" srcId="{00285670-8BEE-4A24-B36F-1AB2C2811439}" destId="{F89538FE-6D03-453C-8E31-EA919F138A61}" srcOrd="5" destOrd="0" presId="urn:microsoft.com/office/officeart/2005/8/layout/hProcess3"/>
    <dgm:cxn modelId="{08C3A680-23DC-41B9-A66F-37AED02CD13C}" type="presParOf" srcId="{F89538FE-6D03-453C-8E31-EA919F138A61}" destId="{97EFFBE2-4BDC-4273-AC32-A810BC1A9BC0}" srcOrd="0" destOrd="0" presId="urn:microsoft.com/office/officeart/2005/8/layout/hProcess3"/>
    <dgm:cxn modelId="{E8803058-AFF0-421E-992F-D79AE12329C2}" type="presParOf" srcId="{F89538FE-6D03-453C-8E31-EA919F138A61}" destId="{7734D3BE-0435-41D8-88CC-D51F61B36E90}" srcOrd="1" destOrd="0" presId="urn:microsoft.com/office/officeart/2005/8/layout/hProcess3"/>
    <dgm:cxn modelId="{0908A70E-1775-4F6B-B269-EAA6FF225F8A}" type="presParOf" srcId="{F89538FE-6D03-453C-8E31-EA919F138A61}" destId="{6EF80B25-208F-4013-BA2C-4BC9BC4EB73F}" srcOrd="2" destOrd="0" presId="urn:microsoft.com/office/officeart/2005/8/layout/hProcess3"/>
    <dgm:cxn modelId="{7256C2AC-A79F-4823-B5D6-2CD197283DB8}" type="presParOf" srcId="{F89538FE-6D03-453C-8E31-EA919F138A61}" destId="{7C480617-115C-48C3-8C8C-7D5105E0A92F}" srcOrd="3" destOrd="0" presId="urn:microsoft.com/office/officeart/2005/8/layout/hProcess3"/>
    <dgm:cxn modelId="{8046A3F2-A1C5-4185-A91A-2F388318D41D}" type="presParOf" srcId="{00285670-8BEE-4A24-B36F-1AB2C2811439}" destId="{4D136E31-EE76-4E77-9592-3214BCDFBFAF}" srcOrd="6" destOrd="0" presId="urn:microsoft.com/office/officeart/2005/8/layout/hProcess3"/>
    <dgm:cxn modelId="{8643DF49-D5C9-4EB9-BCBA-84A61DB2E120}" type="presParOf" srcId="{00285670-8BEE-4A24-B36F-1AB2C2811439}" destId="{0762BD05-99A3-4F63-8FEF-6F5C2B815E83}" srcOrd="7" destOrd="0" presId="urn:microsoft.com/office/officeart/2005/8/layout/hProcess3"/>
    <dgm:cxn modelId="{06D99DB7-B2A6-4E4A-8867-6A0082045024}" type="presParOf" srcId="{00285670-8BEE-4A24-B36F-1AB2C2811439}" destId="{DD1DD3D2-A69E-4310-ADFB-092723C0C9F0}" srcOrd="8" destOrd="0" presId="urn:microsoft.com/office/officeart/2005/8/layout/hProcess3"/>
  </dgm:cxnLst>
  <dgm:bg>
    <a:noFill/>
  </dgm:bg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DF0CDB-99D5-480D-8629-099C889AAC9E}">
      <dsp:nvSpPr>
        <dsp:cNvPr id="0" name=""/>
        <dsp:cNvSpPr/>
      </dsp:nvSpPr>
      <dsp:spPr>
        <a:xfrm>
          <a:off x="1123" y="815771"/>
          <a:ext cx="1321740" cy="52869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 smtClean="0"/>
            <a:t>fat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tissue</a:t>
          </a:r>
          <a:r>
            <a:rPr lang="cs-CZ" sz="1200" kern="1200" dirty="0" smtClean="0"/>
            <a:t> donor</a:t>
          </a:r>
          <a:endParaRPr lang="cs-CZ" sz="1200" kern="1200" dirty="0"/>
        </a:p>
      </dsp:txBody>
      <dsp:txXfrm>
        <a:off x="1123" y="815771"/>
        <a:ext cx="1321740" cy="528696"/>
      </dsp:txXfrm>
    </dsp:sp>
    <dsp:sp modelId="{3868BEB3-02A3-477C-94A3-4ECFE975BC42}">
      <dsp:nvSpPr>
        <dsp:cNvPr id="0" name=""/>
        <dsp:cNvSpPr/>
      </dsp:nvSpPr>
      <dsp:spPr>
        <a:xfrm>
          <a:off x="1058516" y="815771"/>
          <a:ext cx="1321740" cy="528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err="1" smtClean="0"/>
            <a:t>liposuction</a:t>
          </a:r>
          <a:endParaRPr lang="cs-CZ" sz="1200" kern="1200" dirty="0"/>
        </a:p>
      </dsp:txBody>
      <dsp:txXfrm>
        <a:off x="1058516" y="815771"/>
        <a:ext cx="1321740" cy="528696"/>
      </dsp:txXfrm>
    </dsp:sp>
    <dsp:sp modelId="{9844F655-7F99-4A0B-8B93-000808CCBC45}">
      <dsp:nvSpPr>
        <dsp:cNvPr id="0" name=""/>
        <dsp:cNvSpPr/>
      </dsp:nvSpPr>
      <dsp:spPr>
        <a:xfrm>
          <a:off x="2115908" y="815771"/>
          <a:ext cx="1321740" cy="528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SVF </a:t>
          </a:r>
          <a:r>
            <a:rPr lang="cs-CZ" sz="1200" kern="1200" dirty="0" err="1" smtClean="0"/>
            <a:t>isolation</a:t>
          </a:r>
          <a:endParaRPr lang="cs-CZ" sz="1200" kern="1200" dirty="0"/>
        </a:p>
      </dsp:txBody>
      <dsp:txXfrm>
        <a:off x="2115908" y="815771"/>
        <a:ext cx="1321740" cy="528696"/>
      </dsp:txXfrm>
    </dsp:sp>
    <dsp:sp modelId="{168CC1A7-7452-4B37-8E06-2B6017CD3843}">
      <dsp:nvSpPr>
        <dsp:cNvPr id="0" name=""/>
        <dsp:cNvSpPr/>
      </dsp:nvSpPr>
      <dsp:spPr>
        <a:xfrm>
          <a:off x="3173301" y="815771"/>
          <a:ext cx="1321740" cy="528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MSC </a:t>
          </a:r>
          <a:r>
            <a:rPr lang="cs-CZ" sz="1200" kern="1200" dirty="0" err="1" smtClean="0"/>
            <a:t>expansion</a:t>
          </a:r>
          <a:endParaRPr lang="cs-CZ" sz="1200" kern="1200" dirty="0"/>
        </a:p>
      </dsp:txBody>
      <dsp:txXfrm>
        <a:off x="3173301" y="815771"/>
        <a:ext cx="1321740" cy="528696"/>
      </dsp:txXfrm>
    </dsp:sp>
    <dsp:sp modelId="{DB2F1D69-61CD-48E1-8CBD-07CEE44512DA}">
      <dsp:nvSpPr>
        <dsp:cNvPr id="0" name=""/>
        <dsp:cNvSpPr/>
      </dsp:nvSpPr>
      <dsp:spPr>
        <a:xfrm>
          <a:off x="4230694" y="815771"/>
          <a:ext cx="1321740" cy="528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MSC </a:t>
          </a:r>
          <a:r>
            <a:rPr lang="cs-CZ" sz="1200" kern="1200" dirty="0" err="1" smtClean="0"/>
            <a:t>storage</a:t>
          </a:r>
          <a:endParaRPr lang="cs-CZ" sz="1200" kern="1200" dirty="0"/>
        </a:p>
      </dsp:txBody>
      <dsp:txXfrm>
        <a:off x="4230694" y="815771"/>
        <a:ext cx="1321740" cy="528696"/>
      </dsp:txXfrm>
    </dsp:sp>
    <dsp:sp modelId="{19CF1965-3A37-4E0C-BD7D-537BA395EC7A}">
      <dsp:nvSpPr>
        <dsp:cNvPr id="0" name=""/>
        <dsp:cNvSpPr/>
      </dsp:nvSpPr>
      <dsp:spPr>
        <a:xfrm>
          <a:off x="5288087" y="815771"/>
          <a:ext cx="1321740" cy="528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IMP </a:t>
          </a:r>
          <a:r>
            <a:rPr lang="cs-CZ" sz="1200" kern="1200" dirty="0" err="1" smtClean="0"/>
            <a:t>preparation</a:t>
          </a:r>
          <a:endParaRPr lang="cs-CZ" sz="1200" kern="1200" dirty="0"/>
        </a:p>
      </dsp:txBody>
      <dsp:txXfrm>
        <a:off x="5288087" y="815771"/>
        <a:ext cx="1321740" cy="528696"/>
      </dsp:txXfrm>
    </dsp:sp>
    <dsp:sp modelId="{759B084C-EF04-4492-B162-4F6792E55836}">
      <dsp:nvSpPr>
        <dsp:cNvPr id="0" name=""/>
        <dsp:cNvSpPr/>
      </dsp:nvSpPr>
      <dsp:spPr>
        <a:xfrm>
          <a:off x="6345479" y="815771"/>
          <a:ext cx="1321740" cy="528696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32004" rIns="16002" bIns="3200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 smtClean="0"/>
            <a:t>butterfly </a:t>
          </a:r>
          <a:r>
            <a:rPr lang="cs-CZ" sz="1200" kern="1200" dirty="0" err="1" smtClean="0"/>
            <a:t>disease</a:t>
          </a:r>
          <a:r>
            <a:rPr lang="cs-CZ" sz="1200" kern="1200" dirty="0" smtClean="0"/>
            <a:t> </a:t>
          </a:r>
          <a:r>
            <a:rPr lang="cs-CZ" sz="1200" kern="1200" dirty="0" err="1" smtClean="0"/>
            <a:t>patient</a:t>
          </a:r>
          <a:endParaRPr lang="cs-CZ" sz="1200" kern="1200" dirty="0"/>
        </a:p>
      </dsp:txBody>
      <dsp:txXfrm>
        <a:off x="6345479" y="815771"/>
        <a:ext cx="1321740" cy="52869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DD3D2-A69E-4310-ADFB-092723C0C9F0}">
      <dsp:nvSpPr>
        <dsp:cNvPr id="0" name=""/>
        <dsp:cNvSpPr/>
      </dsp:nvSpPr>
      <dsp:spPr>
        <a:xfrm>
          <a:off x="0" y="1073583"/>
          <a:ext cx="6982691" cy="2287072"/>
        </a:xfrm>
        <a:prstGeom prst="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4D3BE-0435-41D8-88CC-D51F61B36E90}">
      <dsp:nvSpPr>
        <dsp:cNvPr id="0" name=""/>
        <dsp:cNvSpPr/>
      </dsp:nvSpPr>
      <dsp:spPr>
        <a:xfrm>
          <a:off x="4200156" y="1700267"/>
          <a:ext cx="1507006" cy="935037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Maturace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18 h</a:t>
          </a:r>
        </a:p>
      </dsp:txBody>
      <dsp:txXfrm>
        <a:off x="4200156" y="1700267"/>
        <a:ext cx="1507006" cy="935037"/>
      </dsp:txXfrm>
    </dsp:sp>
    <dsp:sp modelId="{99D91617-4963-45AF-8566-311148BD7315}">
      <dsp:nvSpPr>
        <dsp:cNvPr id="0" name=""/>
        <dsp:cNvSpPr/>
      </dsp:nvSpPr>
      <dsp:spPr>
        <a:xfrm>
          <a:off x="2057750" y="1701540"/>
          <a:ext cx="1920242" cy="1031170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Pulzace nádorovým </a:t>
          </a:r>
          <a:r>
            <a:rPr lang="cs-CZ" sz="1500" kern="1200" dirty="0" err="1"/>
            <a:t>lyzátem</a:t>
          </a:r>
          <a:r>
            <a:rPr lang="cs-CZ" sz="1500" kern="1200" dirty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3-4 h</a:t>
          </a:r>
        </a:p>
      </dsp:txBody>
      <dsp:txXfrm>
        <a:off x="2057750" y="1701540"/>
        <a:ext cx="1920242" cy="1031170"/>
      </dsp:txXfrm>
    </dsp:sp>
    <dsp:sp modelId="{1E6E7AA3-F408-419F-B666-FFD70E04CCF7}">
      <dsp:nvSpPr>
        <dsp:cNvPr id="0" name=""/>
        <dsp:cNvSpPr/>
      </dsp:nvSpPr>
      <dsp:spPr>
        <a:xfrm>
          <a:off x="195572" y="1710138"/>
          <a:ext cx="1690755" cy="1013974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Diferenciace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3 dny</a:t>
          </a:r>
        </a:p>
      </dsp:txBody>
      <dsp:txXfrm>
        <a:off x="195572" y="1710138"/>
        <a:ext cx="1690755" cy="101397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1DD3D2-A69E-4310-ADFB-092723C0C9F0}">
      <dsp:nvSpPr>
        <dsp:cNvPr id="0" name=""/>
        <dsp:cNvSpPr/>
      </dsp:nvSpPr>
      <dsp:spPr>
        <a:xfrm>
          <a:off x="0" y="807556"/>
          <a:ext cx="8435340" cy="2782566"/>
        </a:xfrm>
        <a:prstGeom prst="rightArrow">
          <a:avLst/>
        </a:prstGeom>
        <a:solidFill>
          <a:srgbClr val="99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34D3BE-0435-41D8-88CC-D51F61B36E90}">
      <dsp:nvSpPr>
        <dsp:cNvPr id="0" name=""/>
        <dsp:cNvSpPr/>
      </dsp:nvSpPr>
      <dsp:spPr>
        <a:xfrm>
          <a:off x="6139346" y="1390537"/>
          <a:ext cx="952137" cy="1137613"/>
        </a:xfrm>
        <a:prstGeom prst="rect">
          <a:avLst/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Maturace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6 h</a:t>
          </a:r>
        </a:p>
      </dsp:txBody>
      <dsp:txXfrm>
        <a:off x="6139346" y="1390537"/>
        <a:ext cx="952137" cy="1137613"/>
      </dsp:txXfrm>
    </dsp:sp>
    <dsp:sp modelId="{99D91617-4963-45AF-8566-311148BD7315}">
      <dsp:nvSpPr>
        <dsp:cNvPr id="0" name=""/>
        <dsp:cNvSpPr/>
      </dsp:nvSpPr>
      <dsp:spPr>
        <a:xfrm>
          <a:off x="4518553" y="1330454"/>
          <a:ext cx="1398717" cy="1254573"/>
        </a:xfrm>
        <a:prstGeom prst="rect">
          <a:avLst/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Pulzace nádorovým </a:t>
          </a:r>
          <a:r>
            <a:rPr lang="cs-CZ" sz="1500" kern="1200" dirty="0" err="1"/>
            <a:t>lyzátem</a:t>
          </a:r>
          <a:r>
            <a:rPr lang="cs-CZ" sz="1500" kern="1200" dirty="0"/>
            <a:t>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2 h</a:t>
          </a:r>
        </a:p>
      </dsp:txBody>
      <dsp:txXfrm>
        <a:off x="4518553" y="1330454"/>
        <a:ext cx="1398717" cy="1254573"/>
      </dsp:txXfrm>
    </dsp:sp>
    <dsp:sp modelId="{1E6E7AA3-F408-419F-B666-FFD70E04CCF7}">
      <dsp:nvSpPr>
        <dsp:cNvPr id="0" name=""/>
        <dsp:cNvSpPr/>
      </dsp:nvSpPr>
      <dsp:spPr>
        <a:xfrm>
          <a:off x="1188558" y="1361125"/>
          <a:ext cx="2428327" cy="1233652"/>
        </a:xfrm>
        <a:prstGeom prst="rect">
          <a:avLst/>
        </a:prstGeom>
        <a:solidFill>
          <a:schemeClr val="accent5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52400" rIns="0" bIns="1524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Diferenciace 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500" kern="1200" dirty="0"/>
            <a:t>6 dnů</a:t>
          </a:r>
        </a:p>
      </dsp:txBody>
      <dsp:txXfrm>
        <a:off x="1188558" y="1361125"/>
        <a:ext cx="2428327" cy="12336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52611B-45F3-4B18-A63C-23A41FC26D7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17C90B-BA67-4966-B083-CF3972995230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D3F53E-9A75-4AEC-96BB-210C7A385CB2}" type="slidenum">
              <a:rPr lang="cs-CZ" smtClean="0"/>
              <a:pPr/>
              <a:t>15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AFDAF-0C5D-464A-A961-67E6979AE88D}" type="datetimeFigureOut">
              <a:rPr lang="cs-CZ" smtClean="0"/>
              <a:pPr/>
              <a:t>20.11.2019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746C-978C-4005-B977-942C934FE2F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11" Type="http://schemas.openxmlformats.org/officeDocument/2006/relationships/image" Target="../media/image27.tiff"/><Relationship Id="rId5" Type="http://schemas.openxmlformats.org/officeDocument/2006/relationships/image" Target="../media/image22.jpeg"/><Relationship Id="rId10" Type="http://schemas.openxmlformats.org/officeDocument/2006/relationships/image" Target="../media/image12.pn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List_aplikace_Microsoft_Office_Excel1.xls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9.gi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3200" b="1" dirty="0"/>
              <a:t>Technologické aspekty </a:t>
            </a:r>
            <a:r>
              <a:rPr lang="cs-CZ" sz="3200" b="1" dirty="0" smtClean="0"/>
              <a:t>vývoje </a:t>
            </a:r>
            <a:r>
              <a:rPr lang="cs-CZ" sz="3200" b="1" dirty="0" err="1" smtClean="0"/>
              <a:t>somatobuněčné</a:t>
            </a:r>
            <a:r>
              <a:rPr lang="cs-CZ" sz="3200" b="1" dirty="0" smtClean="0"/>
              <a:t> terapie </a:t>
            </a:r>
            <a:r>
              <a:rPr lang="cs-CZ" sz="3200" b="1" dirty="0"/>
              <a:t>v </a:t>
            </a:r>
            <a:r>
              <a:rPr lang="cs-CZ" sz="3200" b="1" dirty="0" smtClean="0"/>
              <a:t>dětské onkologii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Optimalizace cílového kvalitativního profilu </a:t>
            </a:r>
            <a:r>
              <a:rPr lang="cs-CZ" sz="3200" b="1" dirty="0" err="1" smtClean="0"/>
              <a:t>somatobuněčného</a:t>
            </a:r>
            <a:r>
              <a:rPr lang="cs-CZ" sz="3200" b="1" dirty="0" smtClean="0"/>
              <a:t> léčivého přípravku </a:t>
            </a:r>
            <a:r>
              <a:rPr lang="cs-CZ" sz="3200" b="1" dirty="0" smtClean="0"/>
              <a:t>plánovaným řízením kvality</a:t>
            </a:r>
            <a:br>
              <a:rPr lang="cs-CZ" sz="3200" b="1" dirty="0" smtClean="0"/>
            </a:br>
            <a:r>
              <a:rPr lang="cs-CZ" sz="3200" b="1" dirty="0" smtClean="0"/>
              <a:t/>
            </a:r>
            <a:br>
              <a:rPr lang="cs-CZ" sz="3200" b="1" dirty="0" smtClean="0"/>
            </a:br>
            <a:r>
              <a:rPr lang="cs-CZ" sz="3200" b="1" dirty="0" smtClean="0"/>
              <a:t>Optimalizace výroby </a:t>
            </a:r>
            <a:r>
              <a:rPr lang="cs-CZ" sz="3200" b="1" dirty="0" err="1" smtClean="0"/>
              <a:t>somatobuněčné</a:t>
            </a:r>
            <a:r>
              <a:rPr lang="cs-CZ" sz="3200" b="1" dirty="0" smtClean="0"/>
              <a:t> terapie v dětské onkologii</a:t>
            </a:r>
            <a:br>
              <a:rPr lang="cs-CZ" sz="3200" b="1" dirty="0" smtClean="0"/>
            </a:br>
            <a:r>
              <a:rPr lang="cs-CZ" sz="3200" b="1" dirty="0" smtClean="0"/>
              <a:t>  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13176"/>
            <a:ext cx="6400800" cy="1752600"/>
          </a:xfrm>
        </p:spPr>
        <p:txBody>
          <a:bodyPr>
            <a:normAutofit/>
          </a:bodyPr>
          <a:lstStyle/>
          <a:p>
            <a:r>
              <a:rPr lang="cs-CZ" dirty="0" smtClean="0"/>
              <a:t>Lenka Zdražilová Dubská</a:t>
            </a:r>
          </a:p>
          <a:p>
            <a:r>
              <a:rPr lang="cs-CZ" dirty="0" smtClean="0"/>
              <a:t>Farmakologický ústav LF MU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ig1.tif"/>
          <p:cNvPicPr>
            <a:picLocks noChangeAspect="1"/>
          </p:cNvPicPr>
          <p:nvPr/>
        </p:nvPicPr>
        <p:blipFill>
          <a:blip r:embed="rId2" cstate="print"/>
          <a:srcRect b="6431"/>
          <a:stretch>
            <a:fillRect/>
          </a:stretch>
        </p:blipFill>
        <p:spPr>
          <a:xfrm>
            <a:off x="0" y="836712"/>
            <a:ext cx="9144000" cy="6048672"/>
          </a:xfrm>
          <a:prstGeom prst="rect">
            <a:avLst/>
          </a:prstGeo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Ad proces výroby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34888" y="44624"/>
            <a:ext cx="8229600" cy="1143000"/>
          </a:xfrm>
        </p:spPr>
        <p:txBody>
          <a:bodyPr/>
          <a:lstStyle/>
          <a:p>
            <a:r>
              <a:rPr lang="cs-CZ" dirty="0" smtClean="0"/>
              <a:t>Ad vstupní surovina (1)</a:t>
            </a:r>
            <a:endParaRPr lang="cs-CZ" dirty="0"/>
          </a:p>
        </p:txBody>
      </p:sp>
      <p:pic>
        <p:nvPicPr>
          <p:cNvPr id="6" name="Zástupný symbol pro obsah 5" descr="fig3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196751"/>
            <a:ext cx="6120680" cy="55646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fig4.tiff"/>
          <p:cNvPicPr>
            <a:picLocks noChangeAspect="1"/>
          </p:cNvPicPr>
          <p:nvPr/>
        </p:nvPicPr>
        <p:blipFill>
          <a:blip r:embed="rId2" cstate="print"/>
          <a:srcRect b="4290"/>
          <a:stretch>
            <a:fillRect/>
          </a:stretch>
        </p:blipFill>
        <p:spPr>
          <a:xfrm>
            <a:off x="0" y="386774"/>
            <a:ext cx="9144000" cy="6426602"/>
          </a:xfrm>
          <a:prstGeom prst="rect">
            <a:avLst/>
          </a:prstGeom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734888" y="4462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 vstupní surovina (2)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Fig 2.tif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5963"/>
          <a:stretch>
            <a:fillRect/>
          </a:stretch>
        </p:blipFill>
        <p:spPr>
          <a:xfrm>
            <a:off x="827584" y="1083915"/>
            <a:ext cx="7344816" cy="5754701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734888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 vstupní surovina (3)</a:t>
            </a:r>
            <a:endParaRPr kumimoji="0" lang="cs-CZ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 QTPP cílový kvalitativní profil přípravku – </a:t>
            </a:r>
            <a:r>
              <a:rPr lang="cs-CZ" sz="3200" dirty="0" err="1" smtClean="0"/>
              <a:t>ATMPs</a:t>
            </a:r>
            <a:r>
              <a:rPr lang="cs-CZ" sz="3200" dirty="0" smtClean="0"/>
              <a:t> (2)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2" y="1327616"/>
          <a:ext cx="9143999" cy="5125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0249"/>
                <a:gridCol w="4080453"/>
                <a:gridCol w="2823297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Součásti QTPP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Cíl / parametry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Zdroj poznatku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Analytické metody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IPC, QC, stability</a:t>
                      </a:r>
                    </a:p>
                    <a:p>
                      <a:r>
                        <a:rPr lang="cs-CZ" dirty="0" smtClean="0"/>
                        <a:t>Validace</a:t>
                      </a:r>
                      <a:r>
                        <a:rPr lang="cs-CZ" baseline="0" dirty="0" smtClean="0"/>
                        <a:t>, kvalifikace metod</a:t>
                      </a:r>
                    </a:p>
                    <a:p>
                      <a:r>
                        <a:rPr lang="cs-CZ" baseline="0" dirty="0" smtClean="0"/>
                        <a:t>Stanovení specifikací a kritérií přijatelnosti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Vývoj testů a jejich validace,</a:t>
                      </a:r>
                      <a:r>
                        <a:rPr lang="cs-CZ" baseline="0" dirty="0" smtClean="0"/>
                        <a:t> s konkrétním přípravkem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Stabilita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Stabilita</a:t>
                      </a:r>
                      <a:r>
                        <a:rPr lang="cs-CZ" baseline="0" dirty="0" smtClean="0"/>
                        <a:t> substance vs. produktu, „</a:t>
                      </a:r>
                      <a:r>
                        <a:rPr lang="cs-CZ" baseline="0" dirty="0" err="1" smtClean="0"/>
                        <a:t>shelf</a:t>
                      </a:r>
                      <a:r>
                        <a:rPr lang="cs-CZ" baseline="0" dirty="0" smtClean="0"/>
                        <a:t> </a:t>
                      </a:r>
                      <a:r>
                        <a:rPr lang="cs-CZ" baseline="0" dirty="0" err="1" smtClean="0"/>
                        <a:t>life</a:t>
                      </a:r>
                      <a:r>
                        <a:rPr lang="cs-CZ" baseline="0" dirty="0" smtClean="0"/>
                        <a:t>“</a:t>
                      </a:r>
                    </a:p>
                    <a:p>
                      <a:r>
                        <a:rPr lang="cs-CZ" baseline="0" dirty="0" smtClean="0"/>
                        <a:t>Stabilita při přepravě, manipulaci</a:t>
                      </a:r>
                    </a:p>
                    <a:p>
                      <a:r>
                        <a:rPr lang="cs-CZ" baseline="0" dirty="0" smtClean="0"/>
                        <a:t>Stabilita meziproduktů a validace uchování meziproduktů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Stabilitní</a:t>
                      </a:r>
                      <a:r>
                        <a:rPr lang="cs-CZ" dirty="0" smtClean="0"/>
                        <a:t> studie</a:t>
                      </a:r>
                      <a:r>
                        <a:rPr lang="cs-CZ" baseline="0" dirty="0" smtClean="0"/>
                        <a:t>: substance, přípravek, meziprodukty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Primární</a:t>
                      </a:r>
                      <a:r>
                        <a:rPr lang="cs-CZ" baseline="0" dirty="0" smtClean="0"/>
                        <a:t> obal LP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Přispívá</a:t>
                      </a:r>
                      <a:r>
                        <a:rPr lang="cs-CZ" baseline="0" dirty="0" smtClean="0"/>
                        <a:t> ke stabilitě produktu během transportu a skladování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Testování biokompatibility</a:t>
                      </a:r>
                    </a:p>
                    <a:p>
                      <a:r>
                        <a:rPr lang="cs-CZ" dirty="0" err="1" smtClean="0"/>
                        <a:t>Stabilitní</a:t>
                      </a:r>
                      <a:r>
                        <a:rPr lang="cs-CZ" dirty="0" smtClean="0"/>
                        <a:t> studie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Indikace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Přípravek</a:t>
                      </a:r>
                      <a:r>
                        <a:rPr lang="cs-CZ" baseline="0" dirty="0" smtClean="0"/>
                        <a:t> je vhodný pro léčbu daného onemocnění</a:t>
                      </a:r>
                    </a:p>
                    <a:p>
                      <a:r>
                        <a:rPr lang="cs-CZ" baseline="0" dirty="0" smtClean="0"/>
                        <a:t>Test účinnosti je v souladu mechanizmem účinku</a:t>
                      </a:r>
                    </a:p>
                    <a:p>
                      <a:r>
                        <a:rPr lang="cs-CZ" baseline="0" dirty="0" smtClean="0"/>
                        <a:t>Korelace  „</a:t>
                      </a:r>
                      <a:r>
                        <a:rPr lang="cs-CZ" baseline="0" dirty="0" err="1" smtClean="0"/>
                        <a:t>potency</a:t>
                      </a:r>
                      <a:r>
                        <a:rPr lang="cs-CZ" baseline="0" dirty="0" smtClean="0"/>
                        <a:t>“ a „</a:t>
                      </a:r>
                      <a:r>
                        <a:rPr lang="cs-CZ" baseline="0" dirty="0" err="1" smtClean="0"/>
                        <a:t>efficacy</a:t>
                      </a:r>
                      <a:r>
                        <a:rPr lang="cs-CZ" baseline="0" dirty="0" smtClean="0"/>
                        <a:t>“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Literatura</a:t>
                      </a:r>
                    </a:p>
                    <a:p>
                      <a:r>
                        <a:rPr lang="cs-CZ" dirty="0" smtClean="0"/>
                        <a:t>Farmakologické</a:t>
                      </a:r>
                      <a:r>
                        <a:rPr lang="cs-CZ" baseline="0" dirty="0" smtClean="0"/>
                        <a:t> studie (zvířecí, lidské)</a:t>
                      </a:r>
                    </a:p>
                    <a:p>
                      <a:r>
                        <a:rPr lang="cs-CZ" baseline="0" dirty="0" smtClean="0"/>
                        <a:t>Studie účinnosti (</a:t>
                      </a:r>
                      <a:r>
                        <a:rPr lang="cs-CZ" baseline="0" dirty="0" err="1" smtClean="0"/>
                        <a:t>efficacy</a:t>
                      </a:r>
                      <a:r>
                        <a:rPr lang="cs-CZ" baseline="0" dirty="0" smtClean="0"/>
                        <a:t>)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Přímá spojovací šipka 19"/>
          <p:cNvCxnSpPr/>
          <p:nvPr/>
        </p:nvCxnSpPr>
        <p:spPr>
          <a:xfrm flipV="1">
            <a:off x="615603" y="2765927"/>
            <a:ext cx="8214448" cy="456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Skupina 90"/>
          <p:cNvGrpSpPr/>
          <p:nvPr/>
        </p:nvGrpSpPr>
        <p:grpSpPr>
          <a:xfrm>
            <a:off x="671905" y="1124744"/>
            <a:ext cx="2625241" cy="2356759"/>
            <a:chOff x="671905" y="1124744"/>
            <a:chExt cx="2625241" cy="2356759"/>
          </a:xfrm>
        </p:grpSpPr>
        <p:grpSp>
          <p:nvGrpSpPr>
            <p:cNvPr id="3" name="Skupina 88"/>
            <p:cNvGrpSpPr/>
            <p:nvPr/>
          </p:nvGrpSpPr>
          <p:grpSpPr>
            <a:xfrm>
              <a:off x="1907704" y="3057295"/>
              <a:ext cx="777469" cy="384491"/>
              <a:chOff x="1907704" y="3057295"/>
              <a:chExt cx="777469" cy="384491"/>
            </a:xfrm>
          </p:grpSpPr>
          <p:sp>
            <p:nvSpPr>
              <p:cNvPr id="54" name="Šipka dolů 53"/>
              <p:cNvSpPr/>
              <p:nvPr/>
            </p:nvSpPr>
            <p:spPr>
              <a:xfrm>
                <a:off x="2555776" y="3140968"/>
                <a:ext cx="129397" cy="207034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4" name="Skupina 82"/>
              <p:cNvGrpSpPr/>
              <p:nvPr/>
            </p:nvGrpSpPr>
            <p:grpSpPr>
              <a:xfrm>
                <a:off x="1907704" y="3057295"/>
                <a:ext cx="537327" cy="384491"/>
                <a:chOff x="1907704" y="3770479"/>
                <a:chExt cx="537327" cy="384491"/>
              </a:xfrm>
            </p:grpSpPr>
            <p:sp>
              <p:nvSpPr>
                <p:cNvPr id="42" name="Plus 41"/>
                <p:cNvSpPr/>
                <p:nvPr/>
              </p:nvSpPr>
              <p:spPr>
                <a:xfrm>
                  <a:off x="1907704" y="3870046"/>
                  <a:ext cx="174929" cy="182880"/>
                </a:xfrm>
                <a:prstGeom prst="mathPlus">
                  <a:avLst>
                    <a:gd name="adj1" fmla="val 12882"/>
                  </a:avLst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30" name="Skupina 76"/>
                <p:cNvGrpSpPr/>
                <p:nvPr/>
              </p:nvGrpSpPr>
              <p:grpSpPr>
                <a:xfrm>
                  <a:off x="2060162" y="3770479"/>
                  <a:ext cx="384869" cy="384491"/>
                  <a:chOff x="2060162" y="3770479"/>
                  <a:chExt cx="384869" cy="384491"/>
                </a:xfrm>
              </p:grpSpPr>
              <p:pic>
                <p:nvPicPr>
                  <p:cNvPr id="37" name="Picture 10" descr="media/image7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72906" t="32972" r="4776" b="23411"/>
                  <a:stretch/>
                </p:blipFill>
                <p:spPr bwMode="auto">
                  <a:xfrm>
                    <a:off x="2060162" y="3770479"/>
                    <a:ext cx="384869" cy="3844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3" name="Obrázek 62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29385" t="-2241" r="49461" b="73294"/>
                  <a:stretch>
                    <a:fillRect/>
                  </a:stretch>
                </p:blipFill>
                <p:spPr>
                  <a:xfrm rot="16200000">
                    <a:off x="2183040" y="3869278"/>
                    <a:ext cx="45720" cy="45719"/>
                  </a:xfrm>
                  <a:prstGeom prst="rect">
                    <a:avLst/>
                  </a:prstGeom>
                </p:spPr>
              </p:pic>
              <p:pic>
                <p:nvPicPr>
                  <p:cNvPr id="64" name="Obrázek 63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29385" t="-2241" r="49461" b="73294"/>
                  <a:stretch>
                    <a:fillRect/>
                  </a:stretch>
                </p:blipFill>
                <p:spPr>
                  <a:xfrm>
                    <a:off x="2313110" y="3945817"/>
                    <a:ext cx="45720" cy="45719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39" name="Skupina 85"/>
            <p:cNvGrpSpPr/>
            <p:nvPr/>
          </p:nvGrpSpPr>
          <p:grpSpPr>
            <a:xfrm>
              <a:off x="671905" y="1124744"/>
              <a:ext cx="2625241" cy="2356759"/>
              <a:chOff x="671905" y="1837928"/>
              <a:chExt cx="2625241" cy="2356759"/>
            </a:xfrm>
          </p:grpSpPr>
          <p:grpSp>
            <p:nvGrpSpPr>
              <p:cNvPr id="40" name="Skupina 84"/>
              <p:cNvGrpSpPr/>
              <p:nvPr/>
            </p:nvGrpSpPr>
            <p:grpSpPr>
              <a:xfrm>
                <a:off x="671905" y="2079044"/>
                <a:ext cx="1304122" cy="2115643"/>
                <a:chOff x="671905" y="2079044"/>
                <a:chExt cx="1304122" cy="2115643"/>
              </a:xfrm>
            </p:grpSpPr>
            <p:pic>
              <p:nvPicPr>
                <p:cNvPr id="56" name="Obrázek 55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671905" y="2870125"/>
                  <a:ext cx="591259" cy="591065"/>
                </a:xfrm>
                <a:prstGeom prst="rect">
                  <a:avLst/>
                </a:prstGeom>
              </p:spPr>
            </p:pic>
            <p:cxnSp>
              <p:nvCxnSpPr>
                <p:cNvPr id="58" name="Přímá spojovací šipka 57"/>
                <p:cNvCxnSpPr/>
                <p:nvPr/>
              </p:nvCxnSpPr>
              <p:spPr>
                <a:xfrm flipV="1">
                  <a:off x="969062" y="2422324"/>
                  <a:ext cx="3801" cy="366026"/>
                </a:xfrm>
                <a:prstGeom prst="straightConnector1">
                  <a:avLst/>
                </a:prstGeom>
                <a:ln w="12700"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7" name="Skupina 71"/>
                <p:cNvGrpSpPr/>
                <p:nvPr/>
              </p:nvGrpSpPr>
              <p:grpSpPr>
                <a:xfrm>
                  <a:off x="1426803" y="2079044"/>
                  <a:ext cx="549224" cy="2115643"/>
                  <a:chOff x="1426803" y="2079044"/>
                  <a:chExt cx="549224" cy="2115643"/>
                </a:xfrm>
              </p:grpSpPr>
              <p:pic>
                <p:nvPicPr>
                  <p:cNvPr id="19" name="Picture 2" descr="Blood cells; drawing shows six types of white blood cells (monocytes, lymphocytes, neutrophils, eosinophils, basophils, and macrophages), a red blood cell (erythrocyte), and platelets."/>
                  <p:cNvPicPr>
                    <a:picLocks noChangeAspect="1" noChangeArrowheads="1"/>
                  </p:cNvPicPr>
                  <p:nvPr/>
                </p:nvPicPr>
                <p:blipFill>
                  <a:blip r:embed="rId6" cstate="print"/>
                  <a:srcRect l="24254" t="25997" r="65102" b="55365"/>
                  <a:stretch>
                    <a:fillRect/>
                  </a:stretch>
                </p:blipFill>
                <p:spPr bwMode="auto">
                  <a:xfrm>
                    <a:off x="1543864" y="3741463"/>
                    <a:ext cx="388478" cy="453224"/>
                  </a:xfrm>
                  <a:prstGeom prst="rect">
                    <a:avLst/>
                  </a:prstGeom>
                  <a:noFill/>
                </p:spPr>
              </p:pic>
              <p:grpSp>
                <p:nvGrpSpPr>
                  <p:cNvPr id="68" name="Skupina 70"/>
                  <p:cNvGrpSpPr/>
                  <p:nvPr/>
                </p:nvGrpSpPr>
                <p:grpSpPr>
                  <a:xfrm>
                    <a:off x="1426803" y="2079044"/>
                    <a:ext cx="549224" cy="1662419"/>
                    <a:chOff x="1426803" y="2079044"/>
                    <a:chExt cx="549224" cy="1662419"/>
                  </a:xfrm>
                </p:grpSpPr>
                <p:pic>
                  <p:nvPicPr>
                    <p:cNvPr id="17" name="Picture 2" descr="https://upload.wikimedia.org/wikipedia/commons/thumb/b/b6/Blood_donation_pictogram.svg/220px-Blood_donation_pictogram.svg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7" cstate="print">
                      <a:duotone>
                        <a:prstClr val="black"/>
                        <a:schemeClr val="bg2">
                          <a:lumMod val="75000"/>
                          <a:tint val="45000"/>
                          <a:satMod val="400000"/>
                        </a:schemeClr>
                      </a:duotone>
                      <a:lum bright="40000"/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1426803" y="2877114"/>
                      <a:ext cx="549224" cy="47682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18" name="Picture 4" descr="Illustration shows several innate immunity cells. Mast cells have an abundance of cytoplasmic granules and an irregular nucleus. Natural killer cells and neutrophils are filled with granules. Neutrophils have a multi-lobed nucleus. Macrophages are irregular in shape, with a round nucleus."/>
                    <p:cNvPicPr>
                      <a:picLocks noChangeAspect="1" noChangeArrowheads="1"/>
                    </p:cNvPicPr>
                    <p:nvPr/>
                  </p:nvPicPr>
                  <p:blipFill rotWithShape="1">
                    <a:blip r:embed="rId8" cstate="print">
                      <a:extLst>
                        <a:ext uri="{28A0092B-C50C-407E-A947-70E740481C1C}">
                          <a14:useLocalDpi xmlns:a14="http://schemas.microsoft.com/office/drawing/2010/main" xmlns="" val="0"/>
                        </a:ext>
                      </a:extLst>
                    </a:blip>
                    <a:srcRect l="42594" t="9149" r="40556" b="20356"/>
                    <a:stretch/>
                  </p:blipFill>
                  <p:spPr bwMode="auto">
                    <a:xfrm>
                      <a:off x="1543769" y="2079044"/>
                      <a:ext cx="391135" cy="387956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cxnSp>
                  <p:nvCxnSpPr>
                    <p:cNvPr id="31" name="Přímá spojovací šipka 30"/>
                    <p:cNvCxnSpPr>
                      <a:stCxn id="17" idx="2"/>
                      <a:endCxn id="19" idx="0"/>
                    </p:cNvCxnSpPr>
                    <p:nvPr/>
                  </p:nvCxnSpPr>
                  <p:spPr>
                    <a:xfrm>
                      <a:off x="1701415" y="3353940"/>
                      <a:ext cx="36688" cy="387523"/>
                    </a:xfrm>
                    <a:prstGeom prst="straightConnector1">
                      <a:avLst/>
                    </a:prstGeom>
                    <a:ln w="127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" name="Přímá spojovací šipka 31"/>
                    <p:cNvCxnSpPr>
                      <a:stCxn id="17" idx="2"/>
                      <a:endCxn id="18" idx="2"/>
                    </p:cNvCxnSpPr>
                    <p:nvPr/>
                  </p:nvCxnSpPr>
                  <p:spPr>
                    <a:xfrm flipV="1">
                      <a:off x="1701415" y="2467000"/>
                      <a:ext cx="37922" cy="886940"/>
                    </a:xfrm>
                    <a:prstGeom prst="straightConnector1">
                      <a:avLst/>
                    </a:prstGeom>
                    <a:ln w="12700">
                      <a:tailEnd type="arrow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</p:grpSp>
          <p:grpSp>
            <p:nvGrpSpPr>
              <p:cNvPr id="69" name="Skupina 83"/>
              <p:cNvGrpSpPr/>
              <p:nvPr/>
            </p:nvGrpSpPr>
            <p:grpSpPr>
              <a:xfrm>
                <a:off x="785788" y="1837928"/>
                <a:ext cx="2511358" cy="630865"/>
                <a:chOff x="785788" y="1837928"/>
                <a:chExt cx="2511358" cy="630865"/>
              </a:xfrm>
            </p:grpSpPr>
            <p:grpSp>
              <p:nvGrpSpPr>
                <p:cNvPr id="70" name="Skupina 109"/>
                <p:cNvGrpSpPr/>
                <p:nvPr/>
              </p:nvGrpSpPr>
              <p:grpSpPr>
                <a:xfrm>
                  <a:off x="785788" y="2086200"/>
                  <a:ext cx="373935" cy="332404"/>
                  <a:chOff x="1618749" y="1337094"/>
                  <a:chExt cx="373935" cy="332404"/>
                </a:xfrm>
              </p:grpSpPr>
              <p:pic>
                <p:nvPicPr>
                  <p:cNvPr id="66" name="Picture 18" descr="https://image.freepik.com/free-icon/test-tube-experiment_318-29064.png"/>
                  <p:cNvPicPr>
                    <a:picLocks noChangeAspect="1" noChangeArrowheads="1"/>
                  </p:cNvPicPr>
                  <p:nvPr/>
                </p:nvPicPr>
                <p:blipFill>
                  <a:blip r:embed="rId9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618749" y="1337094"/>
                    <a:ext cx="373935" cy="332404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7" name="Obrázek 66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tretch>
                    <a:fillRect/>
                  </a:stretch>
                </p:blipFill>
                <p:spPr>
                  <a:xfrm>
                    <a:off x="1713660" y="1521379"/>
                    <a:ext cx="184328" cy="135937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59" name="Volný tvar 58"/>
                <p:cNvSpPr/>
                <p:nvPr/>
              </p:nvSpPr>
              <p:spPr>
                <a:xfrm>
                  <a:off x="1141814" y="1837928"/>
                  <a:ext cx="1470317" cy="360414"/>
                </a:xfrm>
                <a:custGeom>
                  <a:avLst/>
                  <a:gdLst>
                    <a:gd name="connsiteX0" fmla="*/ 0 w 1095555"/>
                    <a:gd name="connsiteY0" fmla="*/ 388188 h 465826"/>
                    <a:gd name="connsiteX1" fmla="*/ 232914 w 1095555"/>
                    <a:gd name="connsiteY1" fmla="*/ 155275 h 465826"/>
                    <a:gd name="connsiteX2" fmla="*/ 759125 w 1095555"/>
                    <a:gd name="connsiteY2" fmla="*/ 51758 h 465826"/>
                    <a:gd name="connsiteX3" fmla="*/ 1095555 w 1095555"/>
                    <a:gd name="connsiteY3" fmla="*/ 465826 h 4658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95555" h="465826">
                      <a:moveTo>
                        <a:pt x="0" y="388188"/>
                      </a:moveTo>
                      <a:cubicBezTo>
                        <a:pt x="53196" y="299767"/>
                        <a:pt x="106393" y="211347"/>
                        <a:pt x="232914" y="155275"/>
                      </a:cubicBezTo>
                      <a:cubicBezTo>
                        <a:pt x="359435" y="99203"/>
                        <a:pt x="615352" y="0"/>
                        <a:pt x="759125" y="51758"/>
                      </a:cubicBezTo>
                      <a:cubicBezTo>
                        <a:pt x="902898" y="103516"/>
                        <a:pt x="999226" y="284671"/>
                        <a:pt x="1095555" y="465826"/>
                      </a:cubicBezTo>
                    </a:path>
                  </a:pathLst>
                </a:custGeom>
                <a:noFill/>
                <a:ln w="28575">
                  <a:solidFill>
                    <a:schemeClr val="bg1">
                      <a:lumMod val="75000"/>
                    </a:schemeClr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sp>
              <p:nvSpPr>
                <p:cNvPr id="21" name="Šipka doprava 20"/>
                <p:cNvSpPr/>
                <p:nvPr/>
              </p:nvSpPr>
              <p:spPr>
                <a:xfrm>
                  <a:off x="2004456" y="2175097"/>
                  <a:ext cx="806457" cy="126762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71" name="Skupina 73"/>
                <p:cNvGrpSpPr/>
                <p:nvPr/>
              </p:nvGrpSpPr>
              <p:grpSpPr>
                <a:xfrm>
                  <a:off x="2831863" y="2003967"/>
                  <a:ext cx="465283" cy="464826"/>
                  <a:chOff x="2831863" y="2003967"/>
                  <a:chExt cx="465283" cy="464826"/>
                </a:xfrm>
              </p:grpSpPr>
              <p:pic>
                <p:nvPicPr>
                  <p:cNvPr id="5" name="Picture 10" descr="media/image7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72906" t="32972" r="4776" b="23411"/>
                  <a:stretch/>
                </p:blipFill>
                <p:spPr bwMode="auto">
                  <a:xfrm>
                    <a:off x="2831863" y="2003967"/>
                    <a:ext cx="465283" cy="4648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0" name="Obrázek 59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29385" t="-2241" r="49461" b="73294"/>
                  <a:stretch>
                    <a:fillRect/>
                  </a:stretch>
                </p:blipFill>
                <p:spPr>
                  <a:xfrm rot="16200000">
                    <a:off x="2945041" y="2130934"/>
                    <a:ext cx="45720" cy="45719"/>
                  </a:xfrm>
                  <a:prstGeom prst="rect">
                    <a:avLst/>
                  </a:prstGeom>
                </p:spPr>
              </p:pic>
              <p:pic>
                <p:nvPicPr>
                  <p:cNvPr id="62" name="Obrázek 61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29385" t="-2241" r="49461" b="73294"/>
                  <a:stretch>
                    <a:fillRect/>
                  </a:stretch>
                </p:blipFill>
                <p:spPr>
                  <a:xfrm>
                    <a:off x="3141785" y="2193186"/>
                    <a:ext cx="45720" cy="4571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90" name="TextovéPole 89"/>
                <p:cNvSpPr txBox="1"/>
                <p:nvPr/>
              </p:nvSpPr>
              <p:spPr>
                <a:xfrm>
                  <a:off x="1403648" y="1988840"/>
                  <a:ext cx="537327" cy="2616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cs-CZ" sz="1100" dirty="0" smtClean="0"/>
                    <a:t>mono</a:t>
                  </a:r>
                  <a:endParaRPr lang="cs-CZ" sz="1100" dirty="0"/>
                </a:p>
              </p:txBody>
            </p:sp>
          </p:grpSp>
        </p:grpSp>
      </p:grpSp>
      <p:sp>
        <p:nvSpPr>
          <p:cNvPr id="94" name="Nadpis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712968" cy="869950"/>
          </a:xfrm>
        </p:spPr>
        <p:txBody>
          <a:bodyPr>
            <a:noAutofit/>
          </a:bodyPr>
          <a:lstStyle/>
          <a:p>
            <a:r>
              <a:rPr lang="cs-CZ" sz="2400" i="1" dirty="0" smtClean="0"/>
              <a:t>Ex </a:t>
            </a:r>
            <a:r>
              <a:rPr lang="cs-CZ" sz="2400" i="1" dirty="0" err="1" smtClean="0"/>
              <a:t>vivo</a:t>
            </a:r>
            <a:r>
              <a:rPr lang="cs-CZ" sz="2400" i="1" dirty="0" smtClean="0"/>
              <a:t> </a:t>
            </a:r>
            <a:r>
              <a:rPr lang="cs-CZ" sz="2400" dirty="0" err="1" smtClean="0"/>
              <a:t>evaluation</a:t>
            </a:r>
            <a:r>
              <a:rPr lang="cs-CZ" sz="2400" dirty="0" smtClean="0"/>
              <a:t> </a:t>
            </a:r>
            <a:r>
              <a:rPr lang="cs-CZ" sz="2400" dirty="0" err="1" smtClean="0"/>
              <a:t>of</a:t>
            </a:r>
            <a:r>
              <a:rPr lang="cs-CZ" sz="2400" dirty="0" smtClean="0"/>
              <a:t> post-</a:t>
            </a:r>
            <a:r>
              <a:rPr lang="cs-CZ" sz="2400" dirty="0" err="1" smtClean="0"/>
              <a:t>vaccination</a:t>
            </a:r>
            <a:r>
              <a:rPr lang="cs-CZ" sz="2400" dirty="0" smtClean="0"/>
              <a:t> T-cell </a:t>
            </a:r>
            <a:r>
              <a:rPr lang="cs-CZ" sz="2400" dirty="0" err="1" smtClean="0"/>
              <a:t>reactivity</a:t>
            </a:r>
            <a:r>
              <a:rPr lang="cs-CZ" sz="2400" dirty="0" smtClean="0"/>
              <a:t> to DC-</a:t>
            </a:r>
            <a:r>
              <a:rPr lang="cs-CZ" sz="2400" dirty="0" err="1" smtClean="0"/>
              <a:t>presented</a:t>
            </a:r>
            <a:r>
              <a:rPr lang="cs-CZ" sz="2400" dirty="0" smtClean="0"/>
              <a:t> </a:t>
            </a:r>
            <a:r>
              <a:rPr lang="cs-CZ" sz="2400" dirty="0" err="1" smtClean="0"/>
              <a:t>antigens</a:t>
            </a:r>
            <a:endParaRPr lang="cs-CZ" sz="2400" i="1" dirty="0"/>
          </a:p>
        </p:txBody>
      </p:sp>
      <p:sp>
        <p:nvSpPr>
          <p:cNvPr id="98" name="TextovéPole 97"/>
          <p:cNvSpPr txBox="1"/>
          <p:nvPr/>
        </p:nvSpPr>
        <p:spPr>
          <a:xfrm>
            <a:off x="6804248" y="3219872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cs-CZ" dirty="0" smtClean="0"/>
              <a:t> </a:t>
            </a:r>
            <a:r>
              <a:rPr lang="cs-CZ" dirty="0" err="1" smtClean="0"/>
              <a:t>personalized</a:t>
            </a:r>
            <a:r>
              <a:rPr lang="cs-CZ" dirty="0" smtClean="0"/>
              <a:t>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cancer</a:t>
            </a:r>
            <a:r>
              <a:rPr lang="cs-CZ" dirty="0" smtClean="0"/>
              <a:t> DC-</a:t>
            </a:r>
            <a:r>
              <a:rPr lang="cs-CZ" dirty="0" err="1" smtClean="0"/>
              <a:t>based</a:t>
            </a:r>
            <a:r>
              <a:rPr lang="cs-CZ" dirty="0" smtClean="0"/>
              <a:t> </a:t>
            </a:r>
            <a:r>
              <a:rPr lang="cs-CZ" dirty="0" err="1" smtClean="0"/>
              <a:t>vaccine</a:t>
            </a:r>
            <a:r>
              <a:rPr lang="cs-CZ" dirty="0" smtClean="0"/>
              <a:t> </a:t>
            </a:r>
            <a:r>
              <a:rPr lang="cs-CZ" dirty="0" err="1" smtClean="0"/>
              <a:t>stimulates</a:t>
            </a:r>
            <a:r>
              <a:rPr lang="cs-CZ" dirty="0" smtClean="0"/>
              <a:t> </a:t>
            </a:r>
            <a:r>
              <a:rPr lang="cs-CZ" dirty="0" err="1" smtClean="0"/>
              <a:t>pre</a:t>
            </a:r>
            <a:r>
              <a:rPr lang="cs-CZ" dirty="0" smtClean="0"/>
              <a:t>-</a:t>
            </a:r>
            <a:r>
              <a:rPr lang="cs-CZ" dirty="0" err="1" smtClean="0"/>
              <a:t>existing</a:t>
            </a:r>
            <a:r>
              <a:rPr lang="cs-CZ" dirty="0" smtClean="0"/>
              <a:t> </a:t>
            </a:r>
            <a:r>
              <a:rPr lang="cs-CZ" dirty="0" err="1" smtClean="0"/>
              <a:t>immune</a:t>
            </a:r>
            <a:r>
              <a:rPr lang="cs-CZ" dirty="0" smtClean="0"/>
              <a:t> response </a:t>
            </a:r>
            <a:r>
              <a:rPr lang="cs-CZ" dirty="0" err="1" smtClean="0"/>
              <a:t>against</a:t>
            </a:r>
            <a:r>
              <a:rPr lang="cs-CZ" dirty="0" smtClean="0"/>
              <a:t> </a:t>
            </a:r>
            <a:r>
              <a:rPr lang="cs-CZ" dirty="0" err="1" smtClean="0"/>
              <a:t>cancer</a:t>
            </a:r>
            <a:r>
              <a:rPr lang="cs-CZ" dirty="0" smtClean="0"/>
              <a:t> </a:t>
            </a:r>
            <a:r>
              <a:rPr lang="cs-CZ" dirty="0" err="1" smtClean="0"/>
              <a:t>antigens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individual</a:t>
            </a:r>
            <a:r>
              <a:rPr lang="cs-CZ" dirty="0" smtClean="0"/>
              <a:t> </a:t>
            </a:r>
            <a:r>
              <a:rPr lang="cs-CZ" dirty="0" err="1" smtClean="0"/>
              <a:t>patients</a:t>
            </a:r>
            <a:endParaRPr lang="cs-CZ" dirty="0" smtClean="0"/>
          </a:p>
          <a:p>
            <a:r>
              <a:rPr lang="cs-CZ" dirty="0" smtClean="0"/>
              <a:t> </a:t>
            </a:r>
            <a:endParaRPr lang="cs-CZ" dirty="0"/>
          </a:p>
        </p:txBody>
      </p:sp>
      <p:grpSp>
        <p:nvGrpSpPr>
          <p:cNvPr id="74" name="Skupina 94"/>
          <p:cNvGrpSpPr/>
          <p:nvPr/>
        </p:nvGrpSpPr>
        <p:grpSpPr>
          <a:xfrm>
            <a:off x="2561971" y="1257910"/>
            <a:ext cx="4995872" cy="2264274"/>
            <a:chOff x="2561971" y="1257910"/>
            <a:chExt cx="4995872" cy="2264274"/>
          </a:xfrm>
        </p:grpSpPr>
        <p:grpSp>
          <p:nvGrpSpPr>
            <p:cNvPr id="75" name="Skupina 87"/>
            <p:cNvGrpSpPr/>
            <p:nvPr/>
          </p:nvGrpSpPr>
          <p:grpSpPr>
            <a:xfrm>
              <a:off x="3995936" y="3068960"/>
              <a:ext cx="1202862" cy="453224"/>
              <a:chOff x="4034956" y="3061449"/>
              <a:chExt cx="1202862" cy="453224"/>
            </a:xfrm>
          </p:grpSpPr>
          <p:sp>
            <p:nvSpPr>
              <p:cNvPr id="55" name="Šipka dolů 54"/>
              <p:cNvSpPr/>
              <p:nvPr/>
            </p:nvSpPr>
            <p:spPr>
              <a:xfrm>
                <a:off x="4034956" y="3142447"/>
                <a:ext cx="129397" cy="207034"/>
              </a:xfrm>
              <a:prstGeom prst="downArrow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grpSp>
            <p:nvGrpSpPr>
              <p:cNvPr id="76" name="Skupina 77"/>
              <p:cNvGrpSpPr/>
              <p:nvPr/>
            </p:nvGrpSpPr>
            <p:grpSpPr>
              <a:xfrm>
                <a:off x="4685103" y="3068960"/>
                <a:ext cx="552715" cy="384491"/>
                <a:chOff x="4685103" y="3789040"/>
                <a:chExt cx="552715" cy="384491"/>
              </a:xfrm>
            </p:grpSpPr>
            <p:sp>
              <p:nvSpPr>
                <p:cNvPr id="41" name="Plus 40"/>
                <p:cNvSpPr/>
                <p:nvPr/>
              </p:nvSpPr>
              <p:spPr>
                <a:xfrm>
                  <a:off x="4685103" y="3893903"/>
                  <a:ext cx="174929" cy="182880"/>
                </a:xfrm>
                <a:prstGeom prst="mathPlus">
                  <a:avLst>
                    <a:gd name="adj1" fmla="val 12882"/>
                  </a:avLst>
                </a:prstGeom>
              </p:spPr>
              <p:style>
                <a:lnRef idx="2">
                  <a:schemeClr val="accent2">
                    <a:shade val="50000"/>
                  </a:schemeClr>
                </a:lnRef>
                <a:fillRef idx="1">
                  <a:schemeClr val="accent2"/>
                </a:fillRef>
                <a:effectRef idx="0">
                  <a:schemeClr val="accent2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cs-CZ"/>
                </a:p>
              </p:txBody>
            </p:sp>
            <p:grpSp>
              <p:nvGrpSpPr>
                <p:cNvPr id="77" name="Skupina 74"/>
                <p:cNvGrpSpPr/>
                <p:nvPr/>
              </p:nvGrpSpPr>
              <p:grpSpPr>
                <a:xfrm>
                  <a:off x="4852949" y="3789040"/>
                  <a:ext cx="384869" cy="384491"/>
                  <a:chOff x="4822036" y="3803608"/>
                  <a:chExt cx="384869" cy="384491"/>
                </a:xfrm>
              </p:grpSpPr>
              <p:pic>
                <p:nvPicPr>
                  <p:cNvPr id="38" name="Picture 10" descr="media/image7.png"/>
                  <p:cNvPicPr>
                    <a:picLocks noChangeAspect="1" noChangeArrowheads="1"/>
                  </p:cNvPicPr>
                  <p:nvPr/>
                </p:nvPicPr>
                <p:blipFill rotWithShape="1">
                  <a:blip r:embed="rId3" cstate="print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 l="72906" t="32972" r="4776" b="23411"/>
                  <a:stretch/>
                </p:blipFill>
                <p:spPr bwMode="auto">
                  <a:xfrm>
                    <a:off x="4822036" y="3803608"/>
                    <a:ext cx="384869" cy="384491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61" name="Obrázek 60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29385" t="-2241" r="49461" b="73294"/>
                  <a:stretch>
                    <a:fillRect/>
                  </a:stretch>
                </p:blipFill>
                <p:spPr>
                  <a:xfrm>
                    <a:off x="5071592" y="3924388"/>
                    <a:ext cx="45720" cy="45719"/>
                  </a:xfrm>
                  <a:prstGeom prst="rect">
                    <a:avLst/>
                  </a:prstGeom>
                </p:spPr>
              </p:pic>
              <p:pic>
                <p:nvPicPr>
                  <p:cNvPr id="65" name="Obrázek 64"/>
                  <p:cNvPicPr>
                    <a:picLocks noChangeAspect="1"/>
                  </p:cNvPicPr>
                  <p:nvPr/>
                </p:nvPicPr>
                <p:blipFill>
                  <a:blip r:embed="rId4" cstate="print"/>
                  <a:srcRect l="29385" t="-2241" r="49461" b="73294"/>
                  <a:stretch>
                    <a:fillRect/>
                  </a:stretch>
                </p:blipFill>
                <p:spPr>
                  <a:xfrm>
                    <a:off x="4937247" y="3874379"/>
                    <a:ext cx="45720" cy="45719"/>
                  </a:xfrm>
                  <a:prstGeom prst="rect">
                    <a:avLst/>
                  </a:prstGeom>
                </p:spPr>
              </p:pic>
            </p:grpSp>
          </p:grpSp>
          <p:pic>
            <p:nvPicPr>
              <p:cNvPr id="36" name="Picture 2" descr="Blood cells; drawing shows six types of white blood cells (monocytes, lymphocytes, neutrophils, eosinophils, basophils, and macrophages), a red blood cell (erythrocyte), and platelets.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24254" t="25997" r="65102" b="55365"/>
              <a:stretch>
                <a:fillRect/>
              </a:stretch>
            </p:blipFill>
            <p:spPr bwMode="auto">
              <a:xfrm>
                <a:off x="4250980" y="3061449"/>
                <a:ext cx="388478" cy="453224"/>
              </a:xfrm>
              <a:prstGeom prst="rect">
                <a:avLst/>
              </a:prstGeom>
              <a:noFill/>
            </p:spPr>
          </p:pic>
        </p:grpSp>
        <p:grpSp>
          <p:nvGrpSpPr>
            <p:cNvPr id="78" name="Skupina 86"/>
            <p:cNvGrpSpPr/>
            <p:nvPr/>
          </p:nvGrpSpPr>
          <p:grpSpPr>
            <a:xfrm>
              <a:off x="2561971" y="1257910"/>
              <a:ext cx="4995872" cy="1811050"/>
              <a:chOff x="2561971" y="1257910"/>
              <a:chExt cx="4995872" cy="1811050"/>
            </a:xfrm>
          </p:grpSpPr>
          <p:pic>
            <p:nvPicPr>
              <p:cNvPr id="6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4185" y="1804933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46713" y="1804951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4199" y="1810666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Zaoblený obdélník 8"/>
              <p:cNvSpPr/>
              <p:nvPr/>
            </p:nvSpPr>
            <p:spPr>
              <a:xfrm>
                <a:off x="2731401" y="1257910"/>
                <a:ext cx="4826442" cy="873457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10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1930" y="1798313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4458" y="1798331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1944" y="1804046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31944" y="1804046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4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9675" y="1791693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5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2203" y="1791711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9689" y="1797426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0872" y="1790380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3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38358" y="1796095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4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66089" y="1783742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617" y="1783760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6103" y="1789475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46103" y="1789475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73834" y="1777122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2" descr="http://images.clipartpanda.com/syringe-clipart-9cRLkrgce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76362" y="1777140"/>
                <a:ext cx="330765" cy="3307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Elipsa 32"/>
              <p:cNvSpPr/>
              <p:nvPr/>
            </p:nvSpPr>
            <p:spPr>
              <a:xfrm>
                <a:off x="7072816" y="1994651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4" name="Elipsa 33"/>
              <p:cNvSpPr/>
              <p:nvPr/>
            </p:nvSpPr>
            <p:spPr>
              <a:xfrm>
                <a:off x="7225216" y="1995982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35" name="Elipsa 34"/>
              <p:cNvSpPr/>
              <p:nvPr/>
            </p:nvSpPr>
            <p:spPr>
              <a:xfrm>
                <a:off x="7377616" y="1991375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pic>
            <p:nvPicPr>
              <p:cNvPr id="43" name="Obrázek 4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6387" y="2152521"/>
                <a:ext cx="591259" cy="591065"/>
              </a:xfrm>
              <a:prstGeom prst="rect">
                <a:avLst/>
              </a:prstGeom>
            </p:spPr>
          </p:pic>
          <p:pic>
            <p:nvPicPr>
              <p:cNvPr id="45" name="Obrázek 44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2561971" y="2151190"/>
                <a:ext cx="591259" cy="591065"/>
              </a:xfrm>
              <a:prstGeom prst="rect">
                <a:avLst/>
              </a:prstGeom>
            </p:spPr>
          </p:pic>
          <p:sp>
            <p:nvSpPr>
              <p:cNvPr id="46" name="Elipsa 45"/>
              <p:cNvSpPr/>
              <p:nvPr/>
            </p:nvSpPr>
            <p:spPr>
              <a:xfrm>
                <a:off x="3098541" y="2416671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7" name="Elipsa 46"/>
              <p:cNvSpPr/>
              <p:nvPr/>
            </p:nvSpPr>
            <p:spPr>
              <a:xfrm>
                <a:off x="3393447" y="2414692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8" name="Elipsa 47"/>
              <p:cNvSpPr/>
              <p:nvPr/>
            </p:nvSpPr>
            <p:spPr>
              <a:xfrm>
                <a:off x="3708167" y="2414683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49" name="Elipsa 48"/>
              <p:cNvSpPr/>
              <p:nvPr/>
            </p:nvSpPr>
            <p:spPr>
              <a:xfrm>
                <a:off x="4003073" y="2418642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0" name="Elipsa 49"/>
              <p:cNvSpPr/>
              <p:nvPr/>
            </p:nvSpPr>
            <p:spPr>
              <a:xfrm>
                <a:off x="4616681" y="2408745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1" name="Elipsa 50"/>
              <p:cNvSpPr/>
              <p:nvPr/>
            </p:nvSpPr>
            <p:spPr>
              <a:xfrm>
                <a:off x="4911587" y="2406766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2" name="Elipsa 51"/>
              <p:cNvSpPr/>
              <p:nvPr/>
            </p:nvSpPr>
            <p:spPr>
              <a:xfrm>
                <a:off x="5226307" y="2406757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53" name="Elipsa 52"/>
              <p:cNvSpPr/>
              <p:nvPr/>
            </p:nvSpPr>
            <p:spPr>
              <a:xfrm>
                <a:off x="5521213" y="2410716"/>
                <a:ext cx="71562" cy="71562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cxnSp>
            <p:nvCxnSpPr>
              <p:cNvPr id="44" name="Přímá spojovací šipka 43"/>
              <p:cNvCxnSpPr>
                <a:endCxn id="36" idx="0"/>
              </p:cNvCxnSpPr>
              <p:nvPr/>
            </p:nvCxnSpPr>
            <p:spPr>
              <a:xfrm>
                <a:off x="4393618" y="2280456"/>
                <a:ext cx="12581" cy="788504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7" name="Obrázek 86" descr="figure 4.tiff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343211" y="3573016"/>
            <a:ext cx="4164893" cy="32400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 QTPP cílový kvalitativní profil přípravku – </a:t>
            </a:r>
            <a:r>
              <a:rPr lang="cs-CZ" sz="3200" dirty="0" err="1" smtClean="0"/>
              <a:t>ATMPs</a:t>
            </a:r>
            <a:r>
              <a:rPr lang="cs-CZ" sz="3200" dirty="0" smtClean="0"/>
              <a:t> (3)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1" y="1236176"/>
          <a:ext cx="9143999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13"/>
                <a:gridCol w="4080453"/>
                <a:gridCol w="3143333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Součásti QTPP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Cíl / parametry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Zdroj poznatku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Forma</a:t>
                      </a:r>
                      <a:r>
                        <a:rPr lang="cs-CZ" baseline="0" dirty="0" smtClean="0"/>
                        <a:t> podávané dávky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Forma</a:t>
                      </a:r>
                      <a:r>
                        <a:rPr lang="cs-CZ" baseline="0" dirty="0" smtClean="0"/>
                        <a:t> a složení přípravku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Vývoj substance a přípravku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Dávkování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Jedna dávka, opakované podání (v</a:t>
                      </a:r>
                      <a:r>
                        <a:rPr lang="cs-CZ" baseline="0" dirty="0" smtClean="0"/>
                        <a:t> souladu s výtěžností výroby), síla přípravku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Vývoj výrobního</a:t>
                      </a:r>
                      <a:r>
                        <a:rPr lang="cs-CZ" baseline="0" dirty="0" smtClean="0"/>
                        <a:t> procesu, studie hodnotící dávku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Způsob</a:t>
                      </a:r>
                      <a:r>
                        <a:rPr lang="cs-CZ" baseline="0" dirty="0" smtClean="0"/>
                        <a:t> aplikace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Způsob aplikace v</a:t>
                      </a:r>
                      <a:r>
                        <a:rPr lang="cs-CZ" baseline="0" dirty="0" smtClean="0"/>
                        <a:t> kontextu složení a síly přípravku</a:t>
                      </a:r>
                    </a:p>
                    <a:p>
                      <a:r>
                        <a:rPr lang="cs-CZ" baseline="0" dirty="0" smtClean="0"/>
                        <a:t>Pomocné substance (</a:t>
                      </a:r>
                      <a:r>
                        <a:rPr lang="cs-CZ" baseline="0" dirty="0" err="1" smtClean="0"/>
                        <a:t>medical</a:t>
                      </a:r>
                      <a:r>
                        <a:rPr lang="cs-CZ" baseline="0" dirty="0" smtClean="0"/>
                        <a:t> device)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Mechanizmus účinku</a:t>
                      </a:r>
                    </a:p>
                    <a:p>
                      <a:r>
                        <a:rPr lang="cs-CZ" dirty="0" smtClean="0"/>
                        <a:t>Údaje</a:t>
                      </a:r>
                      <a:r>
                        <a:rPr lang="cs-CZ" baseline="0" dirty="0" smtClean="0"/>
                        <a:t> o </a:t>
                      </a:r>
                      <a:r>
                        <a:rPr lang="cs-CZ" baseline="0" dirty="0" err="1" smtClean="0"/>
                        <a:t>biodistribuci</a:t>
                      </a:r>
                      <a:endParaRPr lang="cs-CZ" baseline="0" dirty="0" smtClean="0"/>
                    </a:p>
                    <a:p>
                      <a:r>
                        <a:rPr lang="cs-CZ" baseline="0" dirty="0" smtClean="0"/>
                        <a:t>Údaje o bezpečnosti a </a:t>
                      </a:r>
                      <a:r>
                        <a:rPr lang="cs-CZ" baseline="0" dirty="0" err="1" smtClean="0"/>
                        <a:t>účinosti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Bezpečnost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Imunogenicita</a:t>
                      </a:r>
                      <a:endParaRPr lang="cs-CZ" dirty="0" smtClean="0"/>
                    </a:p>
                    <a:p>
                      <a:r>
                        <a:rPr lang="cs-CZ" dirty="0" smtClean="0"/>
                        <a:t>Toxicita</a:t>
                      </a:r>
                    </a:p>
                    <a:p>
                      <a:r>
                        <a:rPr lang="cs-CZ" dirty="0" smtClean="0"/>
                        <a:t>Limity</a:t>
                      </a:r>
                      <a:r>
                        <a:rPr lang="cs-CZ" baseline="0" dirty="0" smtClean="0"/>
                        <a:t> pro příměsi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Bezpečnostní studie,</a:t>
                      </a:r>
                      <a:r>
                        <a:rPr lang="cs-CZ" baseline="0" dirty="0" smtClean="0"/>
                        <a:t> relevantní druh</a:t>
                      </a:r>
                    </a:p>
                    <a:p>
                      <a:r>
                        <a:rPr lang="cs-CZ" i="1" baseline="0" dirty="0" smtClean="0"/>
                        <a:t>In </a:t>
                      </a:r>
                      <a:r>
                        <a:rPr lang="cs-CZ" i="1" baseline="0" dirty="0" err="1" smtClean="0"/>
                        <a:t>vitro</a:t>
                      </a:r>
                      <a:r>
                        <a:rPr lang="cs-CZ" i="1" baseline="0" dirty="0" smtClean="0"/>
                        <a:t> </a:t>
                      </a:r>
                      <a:r>
                        <a:rPr lang="cs-CZ" baseline="0" dirty="0" smtClean="0"/>
                        <a:t>studie</a:t>
                      </a:r>
                    </a:p>
                    <a:p>
                      <a:r>
                        <a:rPr lang="cs-CZ" baseline="0" dirty="0" err="1" smtClean="0"/>
                        <a:t>Bioanalytické</a:t>
                      </a:r>
                      <a:r>
                        <a:rPr lang="cs-CZ" baseline="0" dirty="0" smtClean="0"/>
                        <a:t> testování (pacientské vzorky)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Účinnost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Specifikace – limity pro účinnost</a:t>
                      </a:r>
                    </a:p>
                    <a:p>
                      <a:r>
                        <a:rPr lang="cs-CZ" dirty="0" smtClean="0"/>
                        <a:t>Kvalitativní parametry šarží v KH</a:t>
                      </a:r>
                      <a:r>
                        <a:rPr lang="cs-CZ" baseline="0" dirty="0" smtClean="0"/>
                        <a:t> a v komerční výrobě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Údaje</a:t>
                      </a:r>
                      <a:r>
                        <a:rPr lang="cs-CZ" baseline="0" dirty="0" smtClean="0"/>
                        <a:t> z KH</a:t>
                      </a:r>
                    </a:p>
                    <a:p>
                      <a:r>
                        <a:rPr lang="cs-CZ" baseline="0" dirty="0" err="1" smtClean="0"/>
                        <a:t>Bioanalytické</a:t>
                      </a:r>
                      <a:r>
                        <a:rPr lang="cs-CZ" baseline="0" dirty="0" smtClean="0"/>
                        <a:t> testování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99012" y="210209"/>
            <a:ext cx="7886700" cy="662628"/>
          </a:xfrm>
        </p:spPr>
        <p:txBody>
          <a:bodyPr>
            <a:normAutofit fontScale="90000"/>
          </a:bodyPr>
          <a:lstStyle/>
          <a:p>
            <a:r>
              <a:rPr lang="cs-CZ" dirty="0"/>
              <a:t>Schéma kultivace:</a:t>
            </a:r>
          </a:p>
        </p:txBody>
      </p:sp>
      <p:sp>
        <p:nvSpPr>
          <p:cNvPr id="11" name="Nadpis 9"/>
          <p:cNvSpPr txBox="1">
            <a:spLocks/>
          </p:cNvSpPr>
          <p:nvPr/>
        </p:nvSpPr>
        <p:spPr>
          <a:xfrm>
            <a:off x="392834" y="3937457"/>
            <a:ext cx="1197034" cy="662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7030A0"/>
                </a:solidFill>
              </a:rPr>
              <a:t>původní</a:t>
            </a:r>
          </a:p>
        </p:txBody>
      </p:sp>
      <p:grpSp>
        <p:nvGrpSpPr>
          <p:cNvPr id="2" name="Skupina 8"/>
          <p:cNvGrpSpPr/>
          <p:nvPr/>
        </p:nvGrpSpPr>
        <p:grpSpPr>
          <a:xfrm>
            <a:off x="399011" y="-49428"/>
            <a:ext cx="7506392" cy="3788706"/>
            <a:chOff x="532016" y="104525"/>
            <a:chExt cx="10008522" cy="3927149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xmlns="" val="4189353474"/>
                </p:ext>
              </p:extLst>
            </p:nvPr>
          </p:nvGraphicFramePr>
          <p:xfrm>
            <a:off x="532016" y="104525"/>
            <a:ext cx="9310254" cy="392714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TextovéPole 4"/>
            <p:cNvSpPr txBox="1"/>
            <p:nvPr/>
          </p:nvSpPr>
          <p:spPr>
            <a:xfrm>
              <a:off x="8395855" y="2202872"/>
              <a:ext cx="2144683" cy="4785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Sklízení</a:t>
              </a:r>
            </a:p>
          </p:txBody>
        </p:sp>
      </p:grpSp>
      <p:sp>
        <p:nvSpPr>
          <p:cNvPr id="12" name="Nadpis 9"/>
          <p:cNvSpPr txBox="1">
            <a:spLocks/>
          </p:cNvSpPr>
          <p:nvPr/>
        </p:nvSpPr>
        <p:spPr>
          <a:xfrm>
            <a:off x="399011" y="989731"/>
            <a:ext cx="1539932" cy="639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solidFill>
                  <a:srgbClr val="002060"/>
                </a:solidFill>
              </a:rPr>
              <a:t>validované</a:t>
            </a:r>
          </a:p>
        </p:txBody>
      </p:sp>
      <p:grpSp>
        <p:nvGrpSpPr>
          <p:cNvPr id="3" name="Skupina 7"/>
          <p:cNvGrpSpPr/>
          <p:nvPr/>
        </p:nvGrpSpPr>
        <p:grpSpPr>
          <a:xfrm>
            <a:off x="380478" y="3245708"/>
            <a:ext cx="8971510" cy="3612292"/>
            <a:chOff x="532016" y="3287991"/>
            <a:chExt cx="11962013" cy="3644516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xmlns="" val="2461513809"/>
                </p:ext>
              </p:extLst>
            </p:nvPr>
          </p:nvGraphicFramePr>
          <p:xfrm>
            <a:off x="532016" y="3287991"/>
            <a:ext cx="11247120" cy="364451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7" name="TextovéPole 6"/>
            <p:cNvSpPr txBox="1"/>
            <p:nvPr/>
          </p:nvSpPr>
          <p:spPr>
            <a:xfrm>
              <a:off x="10349346" y="5037512"/>
              <a:ext cx="21446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Sklízení</a:t>
              </a:r>
            </a:p>
          </p:txBody>
        </p:sp>
      </p:grpSp>
      <p:grpSp>
        <p:nvGrpSpPr>
          <p:cNvPr id="8" name="Skupina 27"/>
          <p:cNvGrpSpPr/>
          <p:nvPr/>
        </p:nvGrpSpPr>
        <p:grpSpPr>
          <a:xfrm>
            <a:off x="593125" y="2758494"/>
            <a:ext cx="7939315" cy="3789528"/>
            <a:chOff x="790832" y="2758493"/>
            <a:chExt cx="10585754" cy="3789528"/>
          </a:xfrm>
        </p:grpSpPr>
        <p:sp>
          <p:nvSpPr>
            <p:cNvPr id="13" name="TextovéPole 12"/>
            <p:cNvSpPr txBox="1"/>
            <p:nvPr/>
          </p:nvSpPr>
          <p:spPr>
            <a:xfrm>
              <a:off x="790832" y="2806178"/>
              <a:ext cx="1367481" cy="738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ČP</a:t>
              </a:r>
            </a:p>
            <a:p>
              <a:pPr algn="ctr"/>
              <a:r>
                <a:rPr lang="cs-CZ" dirty="0"/>
                <a:t>médium</a:t>
              </a:r>
            </a:p>
          </p:txBody>
        </p:sp>
        <p:sp>
          <p:nvSpPr>
            <p:cNvPr id="16" name="TextovéPole 15"/>
            <p:cNvSpPr txBox="1"/>
            <p:nvPr/>
          </p:nvSpPr>
          <p:spPr>
            <a:xfrm>
              <a:off x="8699156" y="2858327"/>
              <a:ext cx="757216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ČP</a:t>
              </a:r>
            </a:p>
          </p:txBody>
        </p:sp>
        <p:sp>
          <p:nvSpPr>
            <p:cNvPr id="17" name="TextovéPole 16"/>
            <p:cNvSpPr txBox="1"/>
            <p:nvPr/>
          </p:nvSpPr>
          <p:spPr>
            <a:xfrm>
              <a:off x="3451653" y="2822072"/>
              <a:ext cx="1367481" cy="738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ČP</a:t>
              </a:r>
            </a:p>
            <a:p>
              <a:pPr algn="ctr"/>
              <a:r>
                <a:rPr lang="cs-CZ" dirty="0"/>
                <a:t>médium</a:t>
              </a:r>
            </a:p>
          </p:txBody>
        </p:sp>
        <p:sp>
          <p:nvSpPr>
            <p:cNvPr id="18" name="TextovéPole 17"/>
            <p:cNvSpPr txBox="1"/>
            <p:nvPr/>
          </p:nvSpPr>
          <p:spPr>
            <a:xfrm>
              <a:off x="6845642" y="2758493"/>
              <a:ext cx="882537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ČP</a:t>
              </a:r>
            </a:p>
          </p:txBody>
        </p:sp>
        <p:sp>
          <p:nvSpPr>
            <p:cNvPr id="19" name="TextovéPole 18"/>
            <p:cNvSpPr txBox="1"/>
            <p:nvPr/>
          </p:nvSpPr>
          <p:spPr>
            <a:xfrm>
              <a:off x="790833" y="5800633"/>
              <a:ext cx="1367481" cy="738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ČP</a:t>
              </a:r>
            </a:p>
            <a:p>
              <a:pPr algn="ctr"/>
              <a:r>
                <a:rPr lang="cs-CZ" dirty="0"/>
                <a:t>médium</a:t>
              </a:r>
            </a:p>
          </p:txBody>
        </p:sp>
        <p:sp>
          <p:nvSpPr>
            <p:cNvPr id="20" name="TextovéPole 19"/>
            <p:cNvSpPr txBox="1"/>
            <p:nvPr/>
          </p:nvSpPr>
          <p:spPr>
            <a:xfrm>
              <a:off x="6911546" y="5809357"/>
              <a:ext cx="1367481" cy="738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ČP</a:t>
              </a:r>
            </a:p>
            <a:p>
              <a:pPr algn="ctr"/>
              <a:r>
                <a:rPr lang="cs-CZ" dirty="0"/>
                <a:t>médium</a:t>
              </a:r>
            </a:p>
          </p:txBody>
        </p:sp>
        <p:sp>
          <p:nvSpPr>
            <p:cNvPr id="21" name="TextovéPole 20"/>
            <p:cNvSpPr txBox="1"/>
            <p:nvPr/>
          </p:nvSpPr>
          <p:spPr>
            <a:xfrm>
              <a:off x="3435177" y="5800633"/>
              <a:ext cx="1367481" cy="738664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400" dirty="0"/>
                <a:t>ČP</a:t>
              </a:r>
            </a:p>
            <a:p>
              <a:pPr algn="ctr"/>
              <a:r>
                <a:rPr lang="cs-CZ" dirty="0"/>
                <a:t>médium</a:t>
              </a:r>
            </a:p>
          </p:txBody>
        </p:sp>
        <p:sp>
          <p:nvSpPr>
            <p:cNvPr id="22" name="TextovéPole 21"/>
            <p:cNvSpPr txBox="1"/>
            <p:nvPr/>
          </p:nvSpPr>
          <p:spPr>
            <a:xfrm>
              <a:off x="9072330" y="5825129"/>
              <a:ext cx="780125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ČP</a:t>
              </a:r>
            </a:p>
          </p:txBody>
        </p:sp>
        <p:sp>
          <p:nvSpPr>
            <p:cNvPr id="23" name="TextovéPole 22"/>
            <p:cNvSpPr txBox="1"/>
            <p:nvPr/>
          </p:nvSpPr>
          <p:spPr>
            <a:xfrm>
              <a:off x="10478530" y="5882431"/>
              <a:ext cx="898056" cy="461665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cs-CZ" sz="2400" dirty="0"/>
                <a:t>ČP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040949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cs-CZ" sz="3600" dirty="0"/>
              <a:t>Přehled změn – délka kultivace, výběr „koktejlu“ maturačních </a:t>
            </a:r>
            <a:r>
              <a:rPr lang="cs-CZ" sz="3600" dirty="0" err="1"/>
              <a:t>cytokinů</a:t>
            </a:r>
            <a:endParaRPr lang="cs-CZ" sz="360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>
          <a:xfrm>
            <a:off x="629841" y="2234153"/>
            <a:ext cx="3868340" cy="433626"/>
          </a:xfrm>
          <a:solidFill>
            <a:srgbClr val="B7B0EE"/>
          </a:solidFill>
        </p:spPr>
        <p:txBody>
          <a:bodyPr>
            <a:normAutofit lnSpcReduction="10000"/>
          </a:bodyPr>
          <a:lstStyle/>
          <a:p>
            <a:r>
              <a:rPr lang="cs-CZ" dirty="0"/>
              <a:t>Původní schéma: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29841" y="2820958"/>
            <a:ext cx="3868340" cy="36845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cs-CZ" dirty="0"/>
              <a:t>Delší diferenciace, kratší maturace</a:t>
            </a:r>
          </a:p>
          <a:p>
            <a:r>
              <a:rPr lang="cs-CZ" dirty="0"/>
              <a:t>Maturační </a:t>
            </a:r>
            <a:r>
              <a:rPr lang="cs-CZ" dirty="0" err="1"/>
              <a:t>cytokiny</a:t>
            </a:r>
            <a:r>
              <a:rPr lang="cs-CZ" dirty="0"/>
              <a:t>:</a:t>
            </a:r>
          </a:p>
          <a:p>
            <a:pPr marL="0" indent="0">
              <a:buNone/>
            </a:pPr>
            <a:r>
              <a:rPr lang="cs-CZ" dirty="0"/>
              <a:t>		LPS + IFN-</a:t>
            </a:r>
            <a:r>
              <a:rPr lang="el-GR" dirty="0"/>
              <a:t>γ</a:t>
            </a:r>
            <a:endParaRPr lang="cs-CZ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>
          <a:xfrm>
            <a:off x="4629150" y="2234153"/>
            <a:ext cx="3887391" cy="433626"/>
          </a:xfrm>
          <a:solidFill>
            <a:srgbClr val="93DBE5"/>
          </a:solidFill>
        </p:spPr>
        <p:txBody>
          <a:bodyPr>
            <a:normAutofit lnSpcReduction="10000"/>
          </a:bodyPr>
          <a:lstStyle/>
          <a:p>
            <a:r>
              <a:rPr lang="cs-CZ" dirty="0"/>
              <a:t>Nové schéma:</a:t>
            </a:r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>
          <a:xfrm>
            <a:off x="4629150" y="2820958"/>
            <a:ext cx="3887391" cy="3684588"/>
          </a:xfrm>
          <a:solidFill>
            <a:schemeClr val="bg1">
              <a:lumMod val="85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cs-CZ" dirty="0"/>
              <a:t>Kratší diferenciace, delší maturace</a:t>
            </a:r>
          </a:p>
          <a:p>
            <a:r>
              <a:rPr lang="cs-CZ" dirty="0"/>
              <a:t>Maturační </a:t>
            </a:r>
            <a:r>
              <a:rPr lang="cs-CZ" dirty="0" err="1"/>
              <a:t>cytokiny</a:t>
            </a:r>
            <a:r>
              <a:rPr lang="cs-CZ" dirty="0"/>
              <a:t> – varianty: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LPS </a:t>
            </a:r>
            <a:r>
              <a:rPr lang="cs-CZ" dirty="0"/>
              <a:t>+ IFN-</a:t>
            </a:r>
            <a:r>
              <a:rPr lang="el-GR" dirty="0"/>
              <a:t>γ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LPS </a:t>
            </a:r>
            <a:r>
              <a:rPr lang="cs-CZ" dirty="0"/>
              <a:t>+ IFN-</a:t>
            </a:r>
            <a:r>
              <a:rPr lang="el-GR" dirty="0"/>
              <a:t>γ</a:t>
            </a:r>
            <a:r>
              <a:rPr lang="cs-CZ" dirty="0"/>
              <a:t> + TNF-</a:t>
            </a:r>
            <a:r>
              <a:rPr lang="el-GR" dirty="0"/>
              <a:t>α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LPS </a:t>
            </a:r>
            <a:r>
              <a:rPr lang="cs-CZ" dirty="0"/>
              <a:t>+ TNF-</a:t>
            </a:r>
            <a:r>
              <a:rPr lang="el-GR" dirty="0"/>
              <a:t>α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LPS </a:t>
            </a:r>
            <a:r>
              <a:rPr lang="cs-CZ" dirty="0"/>
              <a:t>+ IFN-</a:t>
            </a:r>
            <a:r>
              <a:rPr lang="el-GR" dirty="0"/>
              <a:t>γ</a:t>
            </a:r>
            <a:r>
              <a:rPr lang="cs-CZ" dirty="0"/>
              <a:t> + CL097*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LPS </a:t>
            </a:r>
            <a:r>
              <a:rPr lang="cs-CZ" dirty="0"/>
              <a:t>+ TNF-</a:t>
            </a:r>
            <a:r>
              <a:rPr lang="el-GR" dirty="0"/>
              <a:t>α</a:t>
            </a:r>
            <a:r>
              <a:rPr lang="cs-CZ" dirty="0"/>
              <a:t> + CL097*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	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6458989" y="5517232"/>
            <a:ext cx="14651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*Pozn. CL097 = agonista TLR 7/8</a:t>
            </a:r>
          </a:p>
        </p:txBody>
      </p:sp>
    </p:spTree>
    <p:extLst>
      <p:ext uri="{BB962C8B-B14F-4D97-AF65-F5344CB8AC3E}">
        <p14:creationId xmlns:p14="http://schemas.microsoft.com/office/powerpoint/2010/main" xmlns="" val="353397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63688" y="0"/>
          <a:ext cx="7056958" cy="6736032"/>
        </p:xfrm>
        <a:graphic>
          <a:graphicData uri="http://schemas.openxmlformats.org/presentationml/2006/ole">
            <p:oleObj spid="_x0000_s2050" name="List" r:id="rId3" imgW="8629667" imgH="8229600" progId="Excel.Sheet.12">
              <p:embed/>
            </p:oleObj>
          </a:graphicData>
        </a:graphic>
      </p:graphicFrame>
      <p:sp>
        <p:nvSpPr>
          <p:cNvPr id="3" name="TextovéPole 2"/>
          <p:cNvSpPr txBox="1"/>
          <p:nvPr/>
        </p:nvSpPr>
        <p:spPr>
          <a:xfrm>
            <a:off x="0" y="908720"/>
            <a:ext cx="1718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dárcovské mono</a:t>
            </a:r>
          </a:p>
          <a:p>
            <a:r>
              <a:rPr lang="cs-CZ" dirty="0" err="1" smtClean="0"/>
              <a:t>ovalbumin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76" r="1963"/>
          <a:stretch>
            <a:fillRect/>
          </a:stretch>
        </p:blipFill>
        <p:spPr bwMode="auto">
          <a:xfrm>
            <a:off x="628650" y="2149474"/>
            <a:ext cx="8131619" cy="425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" y="365126"/>
            <a:ext cx="3995936" cy="873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dirty="0" smtClean="0">
                <a:latin typeface="Arial" pitchFamily="34" charset="0"/>
                <a:ea typeface="+mj-ea"/>
                <a:cs typeface="Arial" pitchFamily="34" charset="0"/>
              </a:rPr>
              <a:t>ACIU FÚ LF MU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5" name="Picture 4" descr="http://www.primatech.cz/docstore/reference/images/12117125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127" y="0"/>
            <a:ext cx="2759113" cy="205499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F:\Foto Eva\P1060279.JPG"/>
          <p:cNvPicPr>
            <a:picLocks noChangeAspect="1" noChangeArrowheads="1"/>
          </p:cNvPicPr>
          <p:nvPr/>
        </p:nvPicPr>
        <p:blipFill rotWithShape="1">
          <a:blip r:embed="rId4" cstate="print"/>
          <a:srcRect t="5622"/>
          <a:stretch/>
        </p:blipFill>
        <p:spPr bwMode="auto">
          <a:xfrm>
            <a:off x="6827738" y="0"/>
            <a:ext cx="2316262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="" xmlns:p14="http://schemas.microsoft.com/office/powerpoint/2010/main" val="153800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3200" b="1" dirty="0" smtClean="0"/>
              <a:t>Optimalizace cílového kvalitativního profilu </a:t>
            </a:r>
            <a:r>
              <a:rPr lang="cs-CZ" sz="3200" b="1" dirty="0" err="1" smtClean="0"/>
              <a:t>somatobuněčného</a:t>
            </a:r>
            <a:r>
              <a:rPr lang="cs-CZ" sz="3200" b="1" dirty="0" smtClean="0"/>
              <a:t> léčivého přípravku - shrnutí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patofyziologie onemocnění</a:t>
            </a:r>
          </a:p>
          <a:p>
            <a:r>
              <a:rPr lang="cs-CZ" dirty="0" smtClean="0"/>
              <a:t>zdrojová surovina</a:t>
            </a:r>
          </a:p>
          <a:p>
            <a:r>
              <a:rPr lang="cs-CZ" dirty="0" smtClean="0"/>
              <a:t>experimentální data, </a:t>
            </a:r>
            <a:r>
              <a:rPr lang="cs-CZ" dirty="0" err="1" smtClean="0"/>
              <a:t>preklinické</a:t>
            </a:r>
            <a:r>
              <a:rPr lang="cs-CZ" dirty="0" smtClean="0"/>
              <a:t> modely</a:t>
            </a:r>
          </a:p>
          <a:p>
            <a:r>
              <a:rPr lang="cs-CZ" dirty="0" smtClean="0"/>
              <a:t>proces výroby, meziprodukty</a:t>
            </a:r>
          </a:p>
          <a:p>
            <a:r>
              <a:rPr lang="cs-CZ" dirty="0" smtClean="0"/>
              <a:t>testy k propouštění, testy k charakterizaci</a:t>
            </a:r>
          </a:p>
          <a:p>
            <a:r>
              <a:rPr lang="cs-CZ" dirty="0" smtClean="0"/>
              <a:t>hodnocení účinnosti (</a:t>
            </a:r>
            <a:r>
              <a:rPr lang="cs-CZ" dirty="0" err="1" smtClean="0"/>
              <a:t>efficacy</a:t>
            </a:r>
            <a:r>
              <a:rPr lang="cs-CZ" dirty="0" smtClean="0"/>
              <a:t>) – zdokonalování přípravku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Thanks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932040" y="1628800"/>
            <a:ext cx="367240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Clinical</a:t>
            </a:r>
            <a:r>
              <a:rPr lang="cs-CZ" dirty="0" smtClean="0"/>
              <a:t> trial – </a:t>
            </a:r>
            <a:r>
              <a:rPr lang="cs-CZ" dirty="0" err="1" smtClean="0"/>
              <a:t>investigational</a:t>
            </a:r>
            <a:r>
              <a:rPr lang="cs-CZ" dirty="0" smtClean="0"/>
              <a:t> team: </a:t>
            </a:r>
          </a:p>
          <a:p>
            <a:r>
              <a:rPr lang="cs-CZ" dirty="0" err="1" smtClean="0"/>
              <a:t>Dept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Pediatric</a:t>
            </a:r>
            <a:r>
              <a:rPr lang="cs-CZ" dirty="0" smtClean="0"/>
              <a:t> </a:t>
            </a:r>
            <a:r>
              <a:rPr lang="cs-CZ" dirty="0" err="1" smtClean="0"/>
              <a:t>Oncology</a:t>
            </a:r>
            <a:r>
              <a:rPr lang="cs-CZ" dirty="0" smtClean="0"/>
              <a:t>, University </a:t>
            </a:r>
            <a:r>
              <a:rPr lang="cs-CZ" dirty="0" err="1" smtClean="0"/>
              <a:t>Hospital</a:t>
            </a:r>
            <a:r>
              <a:rPr lang="cs-CZ" dirty="0" smtClean="0"/>
              <a:t> Brno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</a:t>
            </a:r>
            <a:r>
              <a:rPr lang="cs-CZ" u="sng" dirty="0" smtClean="0"/>
              <a:t>Peter </a:t>
            </a:r>
            <a:r>
              <a:rPr lang="cs-CZ" u="sng" dirty="0" err="1" smtClean="0"/>
              <a:t>Múdry</a:t>
            </a:r>
            <a:endParaRPr lang="cs-CZ" u="sng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Pavel Mazánek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Zdeněk Pavelka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Eva Hlaváčková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Dáša Černá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Jaroslav Štěrba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836712"/>
            <a:ext cx="3923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IMP </a:t>
            </a:r>
            <a:r>
              <a:rPr lang="cs-CZ" dirty="0" err="1" smtClean="0"/>
              <a:t>manufacturing</a:t>
            </a:r>
            <a:r>
              <a:rPr lang="cs-CZ" dirty="0" smtClean="0"/>
              <a:t>: </a:t>
            </a:r>
          </a:p>
          <a:p>
            <a:r>
              <a:rPr lang="cs-CZ" dirty="0" err="1" smtClean="0"/>
              <a:t>Dept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Pharmacology</a:t>
            </a:r>
            <a:r>
              <a:rPr lang="cs-CZ" dirty="0" smtClean="0"/>
              <a:t>, </a:t>
            </a:r>
            <a:r>
              <a:rPr lang="cs-CZ" dirty="0" err="1" smtClean="0"/>
              <a:t>Medical</a:t>
            </a:r>
            <a:r>
              <a:rPr lang="cs-CZ" dirty="0" smtClean="0"/>
              <a:t> </a:t>
            </a:r>
            <a:r>
              <a:rPr lang="cs-CZ" dirty="0" err="1" smtClean="0"/>
              <a:t>Faculty</a:t>
            </a:r>
            <a:r>
              <a:rPr lang="cs-CZ" dirty="0" smtClean="0"/>
              <a:t>, MU Brno 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Katka Pilátová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Lenka </a:t>
            </a:r>
            <a:r>
              <a:rPr lang="cs-CZ" dirty="0" err="1" smtClean="0"/>
              <a:t>Fědorová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Lucie </a:t>
            </a:r>
            <a:r>
              <a:rPr lang="cs-CZ" dirty="0" err="1" smtClean="0"/>
              <a:t>Flajšarová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Dalibor </a:t>
            </a:r>
            <a:r>
              <a:rPr lang="cs-CZ" dirty="0" err="1" smtClean="0"/>
              <a:t>Valík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Regina Demlová</a:t>
            </a:r>
          </a:p>
          <a:p>
            <a:endParaRPr lang="cs-CZ" dirty="0"/>
          </a:p>
        </p:txBody>
      </p:sp>
      <p:pic>
        <p:nvPicPr>
          <p:cNvPr id="7" name="Picture 4" descr="http://www.primatech.cz/docstore/reference/images/1211712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1979712" cy="147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detska nemocnice br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2399184" cy="1599457"/>
          </a:xfrm>
          <a:prstGeom prst="rect">
            <a:avLst/>
          </a:prstGeom>
          <a:noFill/>
        </p:spPr>
      </p:pic>
      <p:pic>
        <p:nvPicPr>
          <p:cNvPr id="9" name="Picture 2" descr="F:\Foto Eva\P1060282.JPG"/>
          <p:cNvPicPr>
            <a:picLocks noChangeAspect="1" noChangeArrowheads="1"/>
          </p:cNvPicPr>
          <p:nvPr/>
        </p:nvPicPr>
        <p:blipFill rotWithShape="1">
          <a:blip r:embed="rId4" cstate="print"/>
          <a:srcRect b="2790"/>
          <a:stretch/>
        </p:blipFill>
        <p:spPr bwMode="auto">
          <a:xfrm>
            <a:off x="2083464" y="3356992"/>
            <a:ext cx="2166242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32656"/>
            <a:ext cx="6524625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bdélník 32"/>
          <p:cNvSpPr/>
          <p:nvPr/>
        </p:nvSpPr>
        <p:spPr>
          <a:xfrm>
            <a:off x="251520" y="5517232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COMBINED ANTITUMOR THERAPY WITH EX VIVO MANIPULATED DENDRITIC CELLS PRODUCING INTERLEUKIN-12 IN CHILDREN, ADOLESCENTS AND YOUNG ADULTS WITH PROGRESSIVE, RECURRENT OR PRIMARILY METASTATIC HIGH-RISK TUMORS</a:t>
            </a:r>
            <a:endParaRPr lang="cs-CZ" dirty="0" smtClean="0"/>
          </a:p>
          <a:p>
            <a:r>
              <a:rPr lang="cs-CZ" dirty="0" err="1" smtClean="0"/>
              <a:t>EudraCT</a:t>
            </a:r>
            <a:r>
              <a:rPr lang="cs-CZ" dirty="0" smtClean="0"/>
              <a:t> number2014-003388-39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4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DC - </a:t>
            </a:r>
            <a:r>
              <a:rPr lang="cs-CZ" dirty="0" err="1" smtClean="0"/>
              <a:t>cancer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6"/>
          <p:cNvGrpSpPr/>
          <p:nvPr/>
        </p:nvGrpSpPr>
        <p:grpSpPr>
          <a:xfrm>
            <a:off x="899592" y="2204864"/>
            <a:ext cx="7668344" cy="2520280"/>
            <a:chOff x="1475656" y="2564904"/>
            <a:chExt cx="7668344" cy="2520280"/>
          </a:xfrm>
        </p:grpSpPr>
        <p:pic>
          <p:nvPicPr>
            <p:cNvPr id="8" name="Picture 8" descr="Související obrázek"/>
            <p:cNvPicPr>
              <a:picLocks noChangeAspect="1" noChangeArrowheads="1"/>
            </p:cNvPicPr>
            <p:nvPr/>
          </p:nvPicPr>
          <p:blipFill>
            <a:blip r:embed="rId2" cstate="print"/>
            <a:srcRect l="21665" t="15740" r="24172" b="16050"/>
            <a:stretch>
              <a:fillRect/>
            </a:stretch>
          </p:blipFill>
          <p:spPr bwMode="auto">
            <a:xfrm rot="1545659">
              <a:off x="2417494" y="2825114"/>
              <a:ext cx="1080120" cy="936104"/>
            </a:xfrm>
            <a:prstGeom prst="rect">
              <a:avLst/>
            </a:prstGeom>
            <a:noFill/>
          </p:spPr>
        </p:pic>
        <p:graphicFrame>
          <p:nvGraphicFramePr>
            <p:cNvPr id="9" name="Diagram 8"/>
            <p:cNvGraphicFramePr/>
            <p:nvPr/>
          </p:nvGraphicFramePr>
          <p:xfrm>
            <a:off x="1475656" y="2924944"/>
            <a:ext cx="7668344" cy="21602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10" name="Picture 4" descr="Výsledek obrázku pro fat pictogram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835696" y="2924944"/>
              <a:ext cx="792088" cy="792088"/>
            </a:xfrm>
            <a:prstGeom prst="rect">
              <a:avLst/>
            </a:prstGeom>
            <a:noFill/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3677" y="3068960"/>
              <a:ext cx="254307" cy="648072"/>
            </a:xfrm>
            <a:prstGeom prst="rect">
              <a:avLst/>
            </a:prstGeom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3" y="3068960"/>
              <a:ext cx="344000" cy="648000"/>
            </a:xfrm>
            <a:prstGeom prst="rect">
              <a:avLst/>
            </a:prstGeom>
          </p:spPr>
        </p:pic>
        <p:grpSp>
          <p:nvGrpSpPr>
            <p:cNvPr id="3" name="Skupina 33"/>
            <p:cNvGrpSpPr/>
            <p:nvPr/>
          </p:nvGrpSpPr>
          <p:grpSpPr>
            <a:xfrm>
              <a:off x="4716016" y="2564904"/>
              <a:ext cx="936104" cy="1080120"/>
              <a:chOff x="6228184" y="1268760"/>
              <a:chExt cx="1348704" cy="1584176"/>
            </a:xfrm>
          </p:grpSpPr>
          <p:pic>
            <p:nvPicPr>
              <p:cNvPr id="18" name="Picture 5"/>
              <p:cNvPicPr>
                <a:picLocks noChangeAspect="1"/>
              </p:cNvPicPr>
              <p:nvPr/>
            </p:nvPicPr>
            <p:blipFill rotWithShape="1">
              <a:blip r:embed="rId11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 b="21246"/>
              <a:stretch/>
            </p:blipFill>
            <p:spPr>
              <a:xfrm>
                <a:off x="6228184" y="2003211"/>
                <a:ext cx="1348704" cy="849725"/>
              </a:xfrm>
              <a:prstGeom prst="rect">
                <a:avLst/>
              </a:prstGeom>
            </p:spPr>
          </p:pic>
          <p:pic>
            <p:nvPicPr>
              <p:cNvPr id="19" name="Picture 10" descr="Výsledek obrázku pro growth pictogram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 l="16800" t="15507" r="16001" b="26340"/>
              <a:stretch>
                <a:fillRect/>
              </a:stretch>
            </p:blipFill>
            <p:spPr bwMode="auto">
              <a:xfrm>
                <a:off x="6300192" y="1268760"/>
                <a:ext cx="1152128" cy="1080120"/>
              </a:xfrm>
              <a:prstGeom prst="rect">
                <a:avLst/>
              </a:prstGeom>
              <a:noFill/>
            </p:spPr>
          </p:pic>
        </p:grpSp>
        <p:pic>
          <p:nvPicPr>
            <p:cNvPr id="14" name="Picture 12" descr="Výsledek obrázku pro freezing pictogram"/>
            <p:cNvPicPr>
              <a:picLocks noChangeAspect="1" noChangeArrowheads="1"/>
            </p:cNvPicPr>
            <p:nvPr/>
          </p:nvPicPr>
          <p:blipFill>
            <a:blip r:embed="rId13" cstate="print"/>
            <a:srcRect l="18107" t="15120" r="27570" b="19361"/>
            <a:stretch>
              <a:fillRect/>
            </a:stretch>
          </p:blipFill>
          <p:spPr bwMode="auto">
            <a:xfrm>
              <a:off x="5868144" y="2708920"/>
              <a:ext cx="864096" cy="936104"/>
            </a:xfrm>
            <a:prstGeom prst="rect">
              <a:avLst/>
            </a:prstGeom>
            <a:noFill/>
          </p:spPr>
        </p:pic>
        <p:pic>
          <p:nvPicPr>
            <p:cNvPr id="15" name="Picture 5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21246"/>
            <a:stretch/>
          </p:blipFill>
          <p:spPr>
            <a:xfrm>
              <a:off x="6804248" y="3137674"/>
              <a:ext cx="936104" cy="579358"/>
            </a:xfrm>
            <a:prstGeom prst="rect">
              <a:avLst/>
            </a:prstGeom>
          </p:spPr>
        </p:pic>
        <p:pic>
          <p:nvPicPr>
            <p:cNvPr id="16" name="Picture 12" descr="http://images.clipartpanda.com/syringe-clipart-9cRLkrgce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2852936"/>
              <a:ext cx="381750" cy="370933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15" cstate="print"/>
            <a:srcRect l="16473" t="48089" r="81434" b="44965"/>
            <a:stretch>
              <a:fillRect/>
            </a:stretch>
          </p:blipFill>
          <p:spPr bwMode="auto">
            <a:xfrm>
              <a:off x="8172400" y="2780928"/>
              <a:ext cx="501484" cy="936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" name="Obdélník 19"/>
          <p:cNvSpPr/>
          <p:nvPr/>
        </p:nvSpPr>
        <p:spPr>
          <a:xfrm>
            <a:off x="251520" y="5169966"/>
            <a:ext cx="8892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Non-Randomized, Phase 1/2 Safety and Efficacy Clinical Study of </a:t>
            </a:r>
            <a:r>
              <a:rPr lang="en-US" dirty="0" err="1" smtClean="0"/>
              <a:t>Allogenic</a:t>
            </a:r>
            <a:r>
              <a:rPr lang="en-US" dirty="0" smtClean="0"/>
              <a:t> Adipose tissue-derived </a:t>
            </a:r>
            <a:r>
              <a:rPr lang="en-US" dirty="0" err="1" smtClean="0"/>
              <a:t>Stromal</a:t>
            </a:r>
            <a:r>
              <a:rPr lang="en-US" dirty="0" smtClean="0"/>
              <a:t> Cells in Patients with </a:t>
            </a:r>
            <a:r>
              <a:rPr lang="en-US" dirty="0" err="1" smtClean="0"/>
              <a:t>Epidermolysis</a:t>
            </a:r>
            <a:r>
              <a:rPr lang="en-US" dirty="0" smtClean="0"/>
              <a:t> </a:t>
            </a:r>
            <a:r>
              <a:rPr lang="en-US" dirty="0" err="1" smtClean="0"/>
              <a:t>Bullosa</a:t>
            </a:r>
            <a:endParaRPr lang="cs-CZ" dirty="0" smtClean="0"/>
          </a:p>
          <a:p>
            <a:r>
              <a:rPr lang="cs-CZ" i="1" dirty="0" err="1" smtClean="0"/>
              <a:t>Under</a:t>
            </a:r>
            <a:r>
              <a:rPr lang="cs-CZ" i="1" dirty="0" smtClean="0"/>
              <a:t> </a:t>
            </a:r>
            <a:r>
              <a:rPr lang="cs-CZ" i="1" dirty="0" err="1" smtClean="0"/>
              <a:t>development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1024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MSC - EB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Quality</a:t>
            </a:r>
            <a:r>
              <a:rPr lang="cs-CZ" dirty="0" smtClean="0"/>
              <a:t> by Design – plánované řízení kvality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smtClean="0"/>
              <a:t>Součást vývoje </a:t>
            </a:r>
            <a:r>
              <a:rPr lang="cs-CZ" u="sng" dirty="0" smtClean="0"/>
              <a:t>i</a:t>
            </a:r>
            <a:r>
              <a:rPr lang="cs-CZ" dirty="0" smtClean="0"/>
              <a:t> ve farmaceutickém průmyslu</a:t>
            </a:r>
          </a:p>
          <a:p>
            <a:r>
              <a:rPr lang="cs-CZ" dirty="0" smtClean="0"/>
              <a:t>2002 – FDA, iniciativa </a:t>
            </a:r>
            <a:r>
              <a:rPr lang="cs-CZ" i="1" dirty="0" smtClean="0"/>
              <a:t>Správná výrobní praxe pro 21. století</a:t>
            </a:r>
            <a:r>
              <a:rPr lang="cs-CZ" dirty="0" smtClean="0"/>
              <a:t> … modernizace lékové regulace a způsobu řízení kvality ve farmaceutickém průmyslu prostřednictvím přístupu založeného na hodnocení a řízení rizik</a:t>
            </a:r>
          </a:p>
          <a:p>
            <a:r>
              <a:rPr lang="cs-CZ" dirty="0" smtClean="0"/>
              <a:t>kvalita, bezpečnost a účinnost je zabudována výrobcem do přípravku v co nejranější fázi jeho životního cyklu a má být založena na důkladné znalosti vlastností léčivého přípravku a proměnných výrobního procesu</a:t>
            </a:r>
          </a:p>
          <a:p>
            <a:r>
              <a:rPr lang="cs-CZ" dirty="0" smtClean="0"/>
              <a:t>vytváření předvídatelných a robustních procesů, které zajišťují definovanou kvalitu vyráběných přípravků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Quality</a:t>
            </a:r>
            <a:r>
              <a:rPr lang="cs-CZ" dirty="0" smtClean="0"/>
              <a:t> by Design – plánované řízení kvality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směrnice Mezinárodní komise pro harmonizaci (ICH), </a:t>
            </a:r>
            <a:r>
              <a:rPr lang="cs-CZ" dirty="0" err="1" smtClean="0"/>
              <a:t>ICH</a:t>
            </a:r>
            <a:r>
              <a:rPr lang="cs-CZ" dirty="0" smtClean="0"/>
              <a:t> Q8 </a:t>
            </a:r>
            <a:r>
              <a:rPr lang="cs-CZ" i="1" dirty="0" err="1" smtClean="0"/>
              <a:t>Pharmaceutical</a:t>
            </a:r>
            <a:r>
              <a:rPr lang="cs-CZ" i="1" dirty="0" smtClean="0"/>
              <a:t> </a:t>
            </a:r>
            <a:r>
              <a:rPr lang="cs-CZ" i="1" dirty="0" err="1" smtClean="0"/>
              <a:t>development</a:t>
            </a:r>
            <a:r>
              <a:rPr lang="cs-CZ" i="1" dirty="0" smtClean="0"/>
              <a:t> (</a:t>
            </a:r>
            <a:r>
              <a:rPr lang="cs-CZ" dirty="0" smtClean="0"/>
              <a:t>pokyn platný od 2006), s</a:t>
            </a:r>
            <a:r>
              <a:rPr lang="en-US" dirty="0" err="1" smtClean="0"/>
              <a:t>měrnice</a:t>
            </a:r>
            <a:r>
              <a:rPr lang="cs-CZ" dirty="0" smtClean="0"/>
              <a:t> </a:t>
            </a:r>
            <a:r>
              <a:rPr lang="en-US" dirty="0" smtClean="0"/>
              <a:t>ICH Q9 </a:t>
            </a:r>
            <a:r>
              <a:rPr lang="en-US" i="1" dirty="0" smtClean="0"/>
              <a:t>Quality risk management</a:t>
            </a:r>
            <a:r>
              <a:rPr lang="cs-CZ" dirty="0" smtClean="0"/>
              <a:t>, </a:t>
            </a:r>
            <a:r>
              <a:rPr lang="en-US" dirty="0" smtClean="0"/>
              <a:t>ICH Q10 </a:t>
            </a:r>
            <a:r>
              <a:rPr lang="cs-CZ" dirty="0" smtClean="0"/>
              <a:t>(</a:t>
            </a:r>
            <a:r>
              <a:rPr lang="en-US" i="1" dirty="0" smtClean="0"/>
              <a:t>pharmaceutical quality </a:t>
            </a:r>
            <a:r>
              <a:rPr lang="en-US" i="1" dirty="0" err="1" smtClean="0"/>
              <a:t>syst</a:t>
            </a:r>
            <a:r>
              <a:rPr lang="cs-CZ" i="1" dirty="0" smtClean="0"/>
              <a:t>e</a:t>
            </a:r>
            <a:r>
              <a:rPr lang="en-US" i="1" dirty="0" smtClean="0"/>
              <a:t>m</a:t>
            </a:r>
            <a:r>
              <a:rPr lang="cs-CZ" dirty="0" smtClean="0"/>
              <a:t>) </a:t>
            </a:r>
          </a:p>
          <a:p>
            <a:pPr lvl="1"/>
            <a:r>
              <a:rPr lang="cs-CZ" dirty="0" smtClean="0"/>
              <a:t>Design </a:t>
            </a:r>
            <a:r>
              <a:rPr lang="cs-CZ" dirty="0" err="1" smtClean="0"/>
              <a:t>Space</a:t>
            </a:r>
            <a:r>
              <a:rPr lang="cs-CZ" dirty="0" smtClean="0"/>
              <a:t>, DS – operační prostor</a:t>
            </a:r>
          </a:p>
          <a:p>
            <a:pPr lvl="1"/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Attributes</a:t>
            </a:r>
            <a:r>
              <a:rPr lang="cs-CZ" dirty="0" smtClean="0"/>
              <a:t>, CQA – kritické atributy kvality</a:t>
            </a:r>
          </a:p>
          <a:p>
            <a:pPr lvl="1"/>
            <a:r>
              <a:rPr lang="cs-CZ" dirty="0" err="1" smtClean="0"/>
              <a:t>Critical</a:t>
            </a:r>
            <a:r>
              <a:rPr lang="cs-CZ" dirty="0" smtClean="0"/>
              <a:t> </a:t>
            </a:r>
            <a:r>
              <a:rPr lang="cs-CZ" dirty="0" err="1" smtClean="0"/>
              <a:t>Process</a:t>
            </a:r>
            <a:r>
              <a:rPr lang="cs-CZ" dirty="0" smtClean="0"/>
              <a:t> </a:t>
            </a:r>
            <a:r>
              <a:rPr lang="cs-CZ" dirty="0" err="1" smtClean="0"/>
              <a:t>Parameters</a:t>
            </a:r>
            <a:r>
              <a:rPr lang="cs-CZ" dirty="0" smtClean="0"/>
              <a:t>, CPP - kritické procesní parametry</a:t>
            </a:r>
          </a:p>
          <a:p>
            <a:pPr lvl="1"/>
            <a:r>
              <a:rPr lang="cs-CZ" dirty="0" smtClean="0"/>
              <a:t> </a:t>
            </a:r>
            <a:r>
              <a:rPr lang="cs-CZ" dirty="0" err="1" smtClean="0"/>
              <a:t>Quality</a:t>
            </a:r>
            <a:r>
              <a:rPr lang="cs-CZ" dirty="0" smtClean="0"/>
              <a:t> </a:t>
            </a:r>
            <a:r>
              <a:rPr lang="cs-CZ" dirty="0" err="1" smtClean="0"/>
              <a:t>Target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Profile, QTPP - cílový kvalitativní profil přípravku  </a:t>
            </a:r>
          </a:p>
          <a:p>
            <a:pPr lvl="2"/>
            <a:r>
              <a:rPr lang="en-US" dirty="0" smtClean="0"/>
              <a:t>overview of all the elements during the product development process that have an impact on the quality, safety and e</a:t>
            </a:r>
            <a:r>
              <a:rPr lang="cs-CZ" dirty="0" err="1" smtClean="0"/>
              <a:t>ffi</a:t>
            </a:r>
            <a:r>
              <a:rPr lang="en-US" dirty="0" err="1" smtClean="0"/>
              <a:t>cacy</a:t>
            </a:r>
            <a:r>
              <a:rPr lang="en-US" dirty="0" smtClean="0"/>
              <a:t> of a product in a given clinical indication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Nástroje </a:t>
            </a:r>
            <a:r>
              <a:rPr lang="cs-CZ" dirty="0" smtClean="0"/>
              <a:t>plánovaného řízení kvality (</a:t>
            </a:r>
            <a:r>
              <a:rPr lang="cs-CZ" dirty="0" err="1" smtClean="0"/>
              <a:t>QbD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Předchozí znalosti </a:t>
            </a:r>
          </a:p>
          <a:p>
            <a:r>
              <a:rPr lang="cs-CZ" dirty="0" smtClean="0"/>
              <a:t>Hodnocení rizik </a:t>
            </a:r>
          </a:p>
          <a:p>
            <a:r>
              <a:rPr lang="cs-CZ" dirty="0" smtClean="0"/>
              <a:t>Statisticky navržené experimenty </a:t>
            </a:r>
          </a:p>
          <a:p>
            <a:r>
              <a:rPr lang="cs-CZ" dirty="0" smtClean="0"/>
              <a:t>Procesní analytická technologie</a:t>
            </a:r>
          </a:p>
          <a:p>
            <a:endParaRPr lang="cs-CZ" dirty="0" smtClean="0"/>
          </a:p>
          <a:p>
            <a:r>
              <a:rPr lang="cs-CZ" dirty="0" smtClean="0"/>
              <a:t>Životní cyklus přípravku</a:t>
            </a:r>
          </a:p>
          <a:p>
            <a:r>
              <a:rPr lang="cs-CZ" dirty="0" smtClean="0"/>
              <a:t>Strategie kontroly</a:t>
            </a:r>
          </a:p>
          <a:p>
            <a:r>
              <a:rPr lang="cs-CZ" dirty="0" smtClean="0"/>
              <a:t>Kontinuální zdokonalování  … DS není statický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 QTPP cílový kvalitativní profil přípravku – </a:t>
            </a:r>
            <a:r>
              <a:rPr lang="cs-CZ" sz="3200" dirty="0" err="1" smtClean="0"/>
              <a:t>ATMPs</a:t>
            </a:r>
            <a:r>
              <a:rPr lang="cs-CZ" sz="3200" dirty="0" smtClean="0"/>
              <a:t> (1)</a:t>
            </a:r>
            <a:endParaRPr lang="cs-CZ" sz="3200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91440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1742"/>
                <a:gridCol w="4320480"/>
                <a:gridCol w="257177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Součásti QTPP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Cíl / parametry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Zdroj poznatku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Vstupní</a:t>
                      </a:r>
                      <a:r>
                        <a:rPr lang="cs-CZ" baseline="0" dirty="0" smtClean="0"/>
                        <a:t> materiál a zdrojové suroviny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Specifikace</a:t>
                      </a:r>
                      <a:r>
                        <a:rPr lang="cs-CZ" baseline="0" dirty="0" smtClean="0"/>
                        <a:t>  vstupního materiálu a zdrojových surovin, kritéria přijatelnosti a limity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Vývoj produktu</a:t>
                      </a:r>
                      <a:r>
                        <a:rPr lang="cs-CZ" baseline="0" dirty="0" smtClean="0"/>
                        <a:t> a procesu výroby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Proces výroby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Design přípravku</a:t>
                      </a:r>
                    </a:p>
                    <a:p>
                      <a:r>
                        <a:rPr lang="cs-CZ" dirty="0" smtClean="0"/>
                        <a:t>Velikos</a:t>
                      </a:r>
                      <a:r>
                        <a:rPr lang="cs-CZ" baseline="0" dirty="0" smtClean="0"/>
                        <a:t>t šarže</a:t>
                      </a:r>
                    </a:p>
                    <a:p>
                      <a:r>
                        <a:rPr lang="cs-CZ" dirty="0" smtClean="0"/>
                        <a:t>Limity výroby</a:t>
                      </a:r>
                    </a:p>
                    <a:p>
                      <a:r>
                        <a:rPr lang="cs-CZ" dirty="0" smtClean="0"/>
                        <a:t>Identifikace</a:t>
                      </a:r>
                      <a:r>
                        <a:rPr lang="cs-CZ" baseline="0" dirty="0" smtClean="0"/>
                        <a:t> kritických procesních parametrů, IPC</a:t>
                      </a:r>
                    </a:p>
                    <a:p>
                      <a:r>
                        <a:rPr lang="cs-CZ" baseline="0" dirty="0" smtClean="0"/>
                        <a:t>Reprodukovatelnost, validace procesu </a:t>
                      </a:r>
                    </a:p>
                    <a:p>
                      <a:r>
                        <a:rPr lang="cs-CZ" baseline="0" dirty="0" smtClean="0"/>
                        <a:t>Aseptická výroby, SVP/GMP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Vývoj produktu</a:t>
                      </a:r>
                      <a:r>
                        <a:rPr lang="cs-CZ" baseline="0" dirty="0" smtClean="0"/>
                        <a:t> a procesu výroby 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Kvalitativní</a:t>
                      </a:r>
                      <a:r>
                        <a:rPr lang="cs-CZ" baseline="0" dirty="0" smtClean="0"/>
                        <a:t> vlastnosti přípravku - specifikace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Identita</a:t>
                      </a:r>
                    </a:p>
                    <a:p>
                      <a:r>
                        <a:rPr lang="cs-CZ" dirty="0" smtClean="0"/>
                        <a:t>Čistota</a:t>
                      </a:r>
                      <a:r>
                        <a:rPr lang="cs-CZ" baseline="0" dirty="0" smtClean="0"/>
                        <a:t> / příměsi</a:t>
                      </a:r>
                    </a:p>
                    <a:p>
                      <a:r>
                        <a:rPr lang="cs-CZ" baseline="0" dirty="0" smtClean="0"/>
                        <a:t>Účinnost / funkčnost</a:t>
                      </a:r>
                    </a:p>
                    <a:p>
                      <a:r>
                        <a:rPr lang="cs-CZ" baseline="0" dirty="0" smtClean="0"/>
                        <a:t>Genová stabilita</a:t>
                      </a:r>
                    </a:p>
                    <a:p>
                      <a:r>
                        <a:rPr lang="cs-CZ" baseline="0" dirty="0" smtClean="0"/>
                        <a:t>Sterilita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Charakterizace</a:t>
                      </a:r>
                      <a:r>
                        <a:rPr lang="cs-CZ" baseline="0" dirty="0" smtClean="0"/>
                        <a:t> produktu</a:t>
                      </a:r>
                    </a:p>
                    <a:p>
                      <a:r>
                        <a:rPr lang="cs-CZ" baseline="0" dirty="0" smtClean="0"/>
                        <a:t>Strategie kontrol</a:t>
                      </a:r>
                    </a:p>
                    <a:p>
                      <a:r>
                        <a:rPr lang="cs-CZ" baseline="0" dirty="0" smtClean="0"/>
                        <a:t>IPC, QC</a:t>
                      </a:r>
                    </a:p>
                    <a:p>
                      <a:r>
                        <a:rPr lang="cs-CZ" baseline="0" dirty="0" smtClean="0"/>
                        <a:t>Testování pacientských vzorků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44624"/>
            <a:ext cx="9011991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13324"/>
            <a:ext cx="2398732" cy="252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</TotalTime>
  <Words>884</Words>
  <Application>Microsoft Office PowerPoint</Application>
  <PresentationFormat>Předvádění na obrazovce (4:3)</PresentationFormat>
  <Paragraphs>198</Paragraphs>
  <Slides>21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sady Office</vt:lpstr>
      <vt:lpstr>List</vt:lpstr>
      <vt:lpstr>Technologické aspekty vývoje somatobuněčné terapie v dětské onkologii  Optimalizace cílového kvalitativního profilu somatobuněčného léčivého přípravku plánovaným řízením kvality  Optimalizace výroby somatobuněčné terapie v dětské onkologii   </vt:lpstr>
      <vt:lpstr>Snímek 2</vt:lpstr>
      <vt:lpstr>Snímek 3</vt:lpstr>
      <vt:lpstr>Snímek 4</vt:lpstr>
      <vt:lpstr>Quality by Design – plánované řízení kvality </vt:lpstr>
      <vt:lpstr>Quality by Design – plánované řízení kvality </vt:lpstr>
      <vt:lpstr>Nástroje plánovaného řízení kvality (QbD)</vt:lpstr>
      <vt:lpstr> QTPP cílový kvalitativní profil přípravku – ATMPs (1)</vt:lpstr>
      <vt:lpstr>Snímek 9</vt:lpstr>
      <vt:lpstr>Ad proces výroby</vt:lpstr>
      <vt:lpstr>Ad vstupní surovina (1)</vt:lpstr>
      <vt:lpstr>Snímek 12</vt:lpstr>
      <vt:lpstr>Snímek 13</vt:lpstr>
      <vt:lpstr> QTPP cílový kvalitativní profil přípravku – ATMPs (2)</vt:lpstr>
      <vt:lpstr>Ex vivo evaluation of post-vaccination T-cell reactivity to DC-presented antigens</vt:lpstr>
      <vt:lpstr> QTPP cílový kvalitativní profil přípravku – ATMPs (3)</vt:lpstr>
      <vt:lpstr>Schéma kultivace:</vt:lpstr>
      <vt:lpstr>Přehled změn – délka kultivace, výběr „koktejlu“ maturačních cytokinů</vt:lpstr>
      <vt:lpstr>Snímek 19</vt:lpstr>
      <vt:lpstr>Optimalizace cílového kvalitativního profilu somatobuněčného léčivého přípravku - shrnutí</vt:lpstr>
      <vt:lpstr>Thanks</vt:lpstr>
    </vt:vector>
  </TitlesOfParts>
  <Company>Masaryk Memorial Cancer Institute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Technologické aspekty vývoje somatobuněčné terapie v dětské onkologii</dc:title>
  <dc:creator>dubska</dc:creator>
  <cp:lastModifiedBy>dubska</cp:lastModifiedBy>
  <cp:revision>29</cp:revision>
  <dcterms:created xsi:type="dcterms:W3CDTF">2019-11-17T20:57:00Z</dcterms:created>
  <dcterms:modified xsi:type="dcterms:W3CDTF">2019-11-20T13:53:33Z</dcterms:modified>
</cp:coreProperties>
</file>